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39"/>
  </p:notesMasterIdLst>
  <p:handoutMasterIdLst>
    <p:handoutMasterId r:id="rId140"/>
  </p:handoutMasterIdLst>
  <p:sldIdLst>
    <p:sldId id="256" r:id="rId2"/>
    <p:sldId id="271" r:id="rId3"/>
    <p:sldId id="400" r:id="rId4"/>
    <p:sldId id="405" r:id="rId5"/>
    <p:sldId id="337" r:id="rId6"/>
    <p:sldId id="422" r:id="rId7"/>
    <p:sldId id="423" r:id="rId8"/>
    <p:sldId id="336" r:id="rId9"/>
    <p:sldId id="424" r:id="rId10"/>
    <p:sldId id="319" r:id="rId11"/>
    <p:sldId id="425" r:id="rId12"/>
    <p:sldId id="316" r:id="rId13"/>
    <p:sldId id="426" r:id="rId14"/>
    <p:sldId id="379" r:id="rId15"/>
    <p:sldId id="338" r:id="rId16"/>
    <p:sldId id="322" r:id="rId17"/>
    <p:sldId id="420" r:id="rId18"/>
    <p:sldId id="418" r:id="rId19"/>
    <p:sldId id="419" r:id="rId20"/>
    <p:sldId id="335" r:id="rId21"/>
    <p:sldId id="395" r:id="rId22"/>
    <p:sldId id="421" r:id="rId23"/>
    <p:sldId id="329" r:id="rId24"/>
    <p:sldId id="330" r:id="rId25"/>
    <p:sldId id="396" r:id="rId26"/>
    <p:sldId id="273" r:id="rId27"/>
    <p:sldId id="403" r:id="rId28"/>
    <p:sldId id="409" r:id="rId29"/>
    <p:sldId id="276" r:id="rId30"/>
    <p:sldId id="406" r:id="rId31"/>
    <p:sldId id="302" r:id="rId32"/>
    <p:sldId id="407" r:id="rId33"/>
    <p:sldId id="257" r:id="rId34"/>
    <p:sldId id="258" r:id="rId35"/>
    <p:sldId id="272" r:id="rId36"/>
    <p:sldId id="284" r:id="rId37"/>
    <p:sldId id="408" r:id="rId38"/>
    <p:sldId id="261" r:id="rId39"/>
    <p:sldId id="378" r:id="rId40"/>
    <p:sldId id="352" r:id="rId41"/>
    <p:sldId id="353" r:id="rId42"/>
    <p:sldId id="354" r:id="rId43"/>
    <p:sldId id="355" r:id="rId44"/>
    <p:sldId id="410" r:id="rId45"/>
    <p:sldId id="411" r:id="rId46"/>
    <p:sldId id="412" r:id="rId47"/>
    <p:sldId id="416" r:id="rId48"/>
    <p:sldId id="413" r:id="rId49"/>
    <p:sldId id="414" r:id="rId50"/>
    <p:sldId id="268" r:id="rId51"/>
    <p:sldId id="320" r:id="rId52"/>
    <p:sldId id="314" r:id="rId53"/>
    <p:sldId id="315" r:id="rId54"/>
    <p:sldId id="321" r:id="rId55"/>
    <p:sldId id="323" r:id="rId56"/>
    <p:sldId id="325" r:id="rId57"/>
    <p:sldId id="442" r:id="rId58"/>
    <p:sldId id="350" r:id="rId59"/>
    <p:sldId id="317" r:id="rId60"/>
    <p:sldId id="297" r:id="rId61"/>
    <p:sldId id="427" r:id="rId62"/>
    <p:sldId id="262" r:id="rId63"/>
    <p:sldId id="436" r:id="rId64"/>
    <p:sldId id="437" r:id="rId65"/>
    <p:sldId id="438" r:id="rId66"/>
    <p:sldId id="439" r:id="rId67"/>
    <p:sldId id="441" r:id="rId68"/>
    <p:sldId id="440" r:id="rId69"/>
    <p:sldId id="349" r:id="rId70"/>
    <p:sldId id="296" r:id="rId71"/>
    <p:sldId id="298" r:id="rId72"/>
    <p:sldId id="299" r:id="rId73"/>
    <p:sldId id="274" r:id="rId74"/>
    <p:sldId id="275" r:id="rId75"/>
    <p:sldId id="295" r:id="rId76"/>
    <p:sldId id="277" r:id="rId77"/>
    <p:sldId id="326" r:id="rId78"/>
    <p:sldId id="278" r:id="rId79"/>
    <p:sldId id="279" r:id="rId80"/>
    <p:sldId id="357" r:id="rId81"/>
    <p:sldId id="358" r:id="rId82"/>
    <p:sldId id="359" r:id="rId83"/>
    <p:sldId id="360" r:id="rId84"/>
    <p:sldId id="435" r:id="rId85"/>
    <p:sldId id="433" r:id="rId86"/>
    <p:sldId id="361" r:id="rId87"/>
    <p:sldId id="362" r:id="rId88"/>
    <p:sldId id="429" r:id="rId89"/>
    <p:sldId id="363" r:id="rId90"/>
    <p:sldId id="364" r:id="rId91"/>
    <p:sldId id="365" r:id="rId92"/>
    <p:sldId id="366" r:id="rId93"/>
    <p:sldId id="367" r:id="rId94"/>
    <p:sldId id="368" r:id="rId95"/>
    <p:sldId id="369" r:id="rId96"/>
    <p:sldId id="432" r:id="rId97"/>
    <p:sldId id="301" r:id="rId98"/>
    <p:sldId id="309" r:id="rId99"/>
    <p:sldId id="307" r:id="rId100"/>
    <p:sldId id="443" r:id="rId101"/>
    <p:sldId id="444" r:id="rId102"/>
    <p:sldId id="282" r:id="rId103"/>
    <p:sldId id="304" r:id="rId104"/>
    <p:sldId id="305" r:id="rId105"/>
    <p:sldId id="303" r:id="rId106"/>
    <p:sldId id="306" r:id="rId107"/>
    <p:sldId id="308" r:id="rId108"/>
    <p:sldId id="310" r:id="rId109"/>
    <p:sldId id="311" r:id="rId110"/>
    <p:sldId id="312" r:id="rId111"/>
    <p:sldId id="434" r:id="rId112"/>
    <p:sldId id="370" r:id="rId113"/>
    <p:sldId id="371" r:id="rId114"/>
    <p:sldId id="376" r:id="rId115"/>
    <p:sldId id="374" r:id="rId116"/>
    <p:sldId id="373" r:id="rId117"/>
    <p:sldId id="384" r:id="rId118"/>
    <p:sldId id="381" r:id="rId119"/>
    <p:sldId id="383" r:id="rId120"/>
    <p:sldId id="318" r:id="rId121"/>
    <p:sldId id="380" r:id="rId122"/>
    <p:sldId id="387" r:id="rId123"/>
    <p:sldId id="390" r:id="rId124"/>
    <p:sldId id="389" r:id="rId125"/>
    <p:sldId id="391" r:id="rId126"/>
    <p:sldId id="372" r:id="rId127"/>
    <p:sldId id="375" r:id="rId128"/>
    <p:sldId id="332" r:id="rId129"/>
    <p:sldId id="339" r:id="rId130"/>
    <p:sldId id="340" r:id="rId131"/>
    <p:sldId id="341" r:id="rId132"/>
    <p:sldId id="333" r:id="rId133"/>
    <p:sldId id="351" r:id="rId134"/>
    <p:sldId id="334" r:id="rId135"/>
    <p:sldId id="417" r:id="rId136"/>
    <p:sldId id="394" r:id="rId137"/>
    <p:sldId id="382" r:id="rId1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ED6"/>
    <a:srgbClr val="FFD6A9"/>
    <a:srgbClr val="00009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03"/>
    <p:restoredTop sz="95552" autoAdjust="0"/>
  </p:normalViewPr>
  <p:slideViewPr>
    <p:cSldViewPr snapToGrid="0" snapToObjects="1">
      <p:cViewPr>
        <p:scale>
          <a:sx n="104" d="100"/>
          <a:sy n="104" d="100"/>
        </p:scale>
        <p:origin x="1312"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3" d="100"/>
          <a:sy n="143" d="100"/>
        </p:scale>
        <p:origin x="3824" y="20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GB" sz="1862" b="0" i="0" u="none" strike="noStrike" kern="1200" spc="0" baseline="0" noProof="0">
                <a:solidFill>
                  <a:schemeClr val="tx1">
                    <a:lumMod val="65000"/>
                    <a:lumOff val="35000"/>
                  </a:schemeClr>
                </a:solidFill>
                <a:latin typeface="+mn-lt"/>
                <a:ea typeface="+mn-ea"/>
                <a:cs typeface="+mn-cs"/>
              </a:defRPr>
            </a:pPr>
            <a:r>
              <a:rPr lang="en-GB" sz="2000" noProof="0" dirty="0"/>
              <a:t>Internet traffic in 10 years</a:t>
            </a:r>
          </a:p>
        </c:rich>
      </c:tx>
      <c:overlay val="0"/>
      <c:spPr>
        <a:noFill/>
        <a:ln>
          <a:noFill/>
        </a:ln>
        <a:effectLst/>
      </c:spPr>
      <c:txPr>
        <a:bodyPr rot="0" spcFirstLastPara="1" vertOverflow="ellipsis" vert="horz" wrap="square" anchor="ctr" anchorCtr="1"/>
        <a:lstStyle/>
        <a:p>
          <a:pPr>
            <a:defRPr lang="en-GB" sz="1862" b="0" i="0" u="none" strike="noStrike" kern="1200" spc="0" baseline="0" noProof="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Sheet1!$B$1</c:f>
              <c:strCache>
                <c:ptCount val="1"/>
                <c:pt idx="0">
                  <c:v>IP total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General</c:formatCode>
                <c:ptCount val="11"/>
                <c:pt idx="0">
                  <c:v>2426</c:v>
                </c:pt>
                <c:pt idx="1">
                  <c:v>3992</c:v>
                </c:pt>
                <c:pt idx="2">
                  <c:v>6430</c:v>
                </c:pt>
                <c:pt idx="3">
                  <c:v>10174</c:v>
                </c:pt>
                <c:pt idx="4">
                  <c:v>14686</c:v>
                </c:pt>
                <c:pt idx="5">
                  <c:v>20151</c:v>
                </c:pt>
                <c:pt idx="6">
                  <c:v>30734</c:v>
                </c:pt>
                <c:pt idx="7">
                  <c:v>43570</c:v>
                </c:pt>
                <c:pt idx="8">
                  <c:v>51168</c:v>
                </c:pt>
                <c:pt idx="9">
                  <c:v>59848</c:v>
                </c:pt>
                <c:pt idx="10">
                  <c:v>72521</c:v>
                </c:pt>
              </c:numCache>
            </c:numRef>
          </c:val>
          <c:smooth val="0"/>
          <c:extLst>
            <c:ext xmlns:c16="http://schemas.microsoft.com/office/drawing/2014/chart" uri="{C3380CC4-5D6E-409C-BE32-E72D297353CC}">
              <c16:uniqueId val="{00000000-5EA5-F343-9A4F-81EEFD475A38}"/>
            </c:ext>
          </c:extLst>
        </c:ser>
        <c:ser>
          <c:idx val="1"/>
          <c:order val="1"/>
          <c:tx>
            <c:strRef>
              <c:f>Sheet1!$C$1</c:f>
              <c:strCache>
                <c:ptCount val="1"/>
                <c:pt idx="0">
                  <c:v>Fixed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General</c:formatCode>
                <c:ptCount val="11"/>
                <c:pt idx="0">
                  <c:v>2055</c:v>
                </c:pt>
                <c:pt idx="1">
                  <c:v>3339</c:v>
                </c:pt>
                <c:pt idx="2">
                  <c:v>5219</c:v>
                </c:pt>
                <c:pt idx="3">
                  <c:v>8140</c:v>
                </c:pt>
                <c:pt idx="4">
                  <c:v>10942</c:v>
                </c:pt>
                <c:pt idx="5">
                  <c:v>14955</c:v>
                </c:pt>
                <c:pt idx="6">
                  <c:v>23288</c:v>
                </c:pt>
                <c:pt idx="7">
                  <c:v>31339</c:v>
                </c:pt>
                <c:pt idx="8">
                  <c:v>34952</c:v>
                </c:pt>
                <c:pt idx="9">
                  <c:v>39909</c:v>
                </c:pt>
                <c:pt idx="10">
                  <c:v>49494</c:v>
                </c:pt>
              </c:numCache>
            </c:numRef>
          </c:val>
          <c:smooth val="0"/>
          <c:extLst>
            <c:ext xmlns:c16="http://schemas.microsoft.com/office/drawing/2014/chart" uri="{C3380CC4-5D6E-409C-BE32-E72D297353CC}">
              <c16:uniqueId val="{00000001-5EA5-F343-9A4F-81EEFD475A38}"/>
            </c:ext>
          </c:extLst>
        </c:ser>
        <c:ser>
          <c:idx val="2"/>
          <c:order val="2"/>
          <c:tx>
            <c:strRef>
              <c:f>Sheet1!$D$1</c:f>
              <c:strCache>
                <c:ptCount val="1"/>
                <c:pt idx="0">
                  <c:v>Mobile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Sheet1!$D$2:$D$12</c:f>
              <c:numCache>
                <c:formatCode>General</c:formatCode>
                <c:ptCount val="11"/>
                <c:pt idx="0">
                  <c:v>0</c:v>
                </c:pt>
                <c:pt idx="1">
                  <c:v>4</c:v>
                </c:pt>
                <c:pt idx="2">
                  <c:v>15</c:v>
                </c:pt>
                <c:pt idx="3">
                  <c:v>33</c:v>
                </c:pt>
                <c:pt idx="4">
                  <c:v>91</c:v>
                </c:pt>
                <c:pt idx="5">
                  <c:v>237</c:v>
                </c:pt>
                <c:pt idx="6">
                  <c:v>597</c:v>
                </c:pt>
                <c:pt idx="7">
                  <c:v>885</c:v>
                </c:pt>
                <c:pt idx="8">
                  <c:v>1480</c:v>
                </c:pt>
                <c:pt idx="9">
                  <c:v>2514</c:v>
                </c:pt>
                <c:pt idx="10">
                  <c:v>3685</c:v>
                </c:pt>
              </c:numCache>
            </c:numRef>
          </c:val>
          <c:smooth val="0"/>
          <c:extLst>
            <c:ext xmlns:c16="http://schemas.microsoft.com/office/drawing/2014/chart" uri="{C3380CC4-5D6E-409C-BE32-E72D297353CC}">
              <c16:uniqueId val="{00000002-5EA5-F343-9A4F-81EEFD475A38}"/>
            </c:ext>
          </c:extLst>
        </c:ser>
        <c:dLbls>
          <c:showLegendKey val="0"/>
          <c:showVal val="0"/>
          <c:showCatName val="0"/>
          <c:showSerName val="0"/>
          <c:showPercent val="0"/>
          <c:showBubbleSize val="0"/>
        </c:dLbls>
        <c:marker val="1"/>
        <c:smooth val="0"/>
        <c:axId val="118468192"/>
        <c:axId val="-139211680"/>
      </c:lineChart>
      <c:catAx>
        <c:axId val="11846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139211680"/>
        <c:crosses val="autoZero"/>
        <c:auto val="1"/>
        <c:lblAlgn val="ctr"/>
        <c:lblOffset val="100"/>
        <c:noMultiLvlLbl val="0"/>
      </c:catAx>
      <c:valAx>
        <c:axId val="-139211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118468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7CBDCC-7513-C04E-B741-8D3D7EC8C9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a:extLst>
              <a:ext uri="{FF2B5EF4-FFF2-40B4-BE49-F238E27FC236}">
                <a16:creationId xmlns:a16="http://schemas.microsoft.com/office/drawing/2014/main" id="{183D4932-17FA-F64D-A8EA-32A118323F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7F70A8-E7D1-2349-98AB-D94EEB9F43F3}" type="datetimeFigureOut">
              <a:rPr lang="it-IT" smtClean="0"/>
              <a:t>04/06/18</a:t>
            </a:fld>
            <a:endParaRPr lang="it-IT"/>
          </a:p>
        </p:txBody>
      </p:sp>
      <p:sp>
        <p:nvSpPr>
          <p:cNvPr id="5" name="Slide Number Placeholder 4">
            <a:extLst>
              <a:ext uri="{FF2B5EF4-FFF2-40B4-BE49-F238E27FC236}">
                <a16:creationId xmlns:a16="http://schemas.microsoft.com/office/drawing/2014/main" id="{4F01FE59-A944-D543-A27E-424F2ADC85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231C74-A402-2D48-B95D-622477F3FF45}" type="slidenum">
              <a:rPr lang="it-IT" smtClean="0"/>
              <a:t>‹#›</a:t>
            </a:fld>
            <a:endParaRPr lang="it-IT" dirty="0"/>
          </a:p>
        </p:txBody>
      </p:sp>
      <p:sp>
        <p:nvSpPr>
          <p:cNvPr id="6" name="Footer Placeholder 5">
            <a:extLst>
              <a:ext uri="{FF2B5EF4-FFF2-40B4-BE49-F238E27FC236}">
                <a16:creationId xmlns:a16="http://schemas.microsoft.com/office/drawing/2014/main" id="{232E2EE3-6E81-9D45-9865-A6A00E46BD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Tree>
    <p:extLst>
      <p:ext uri="{BB962C8B-B14F-4D97-AF65-F5344CB8AC3E}">
        <p14:creationId xmlns:p14="http://schemas.microsoft.com/office/powerpoint/2010/main" val="23668772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8319B4-F64C-2142-953D-73D9D4437765}" type="datetimeFigureOut">
              <a:rPr lang="en-US" smtClean="0"/>
              <a:t>6/4/18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E7ED1B-9E55-7F4F-9DF4-1334758DCC99}" type="slidenum">
              <a:rPr lang="en-US" smtClean="0"/>
              <a:t>‹#›</a:t>
            </a:fld>
            <a:endParaRPr lang="en-US"/>
          </a:p>
        </p:txBody>
      </p:sp>
    </p:spTree>
    <p:extLst>
      <p:ext uri="{BB962C8B-B14F-4D97-AF65-F5344CB8AC3E}">
        <p14:creationId xmlns:p14="http://schemas.microsoft.com/office/powerpoint/2010/main" val="400789487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34E7ED1B-9E55-7F4F-9DF4-1334758DCC99}" type="slidenum">
              <a:rPr lang="en-US" smtClean="0"/>
              <a:t>0</a:t>
            </a:fld>
            <a:endParaRPr lang="en-US"/>
          </a:p>
        </p:txBody>
      </p:sp>
    </p:spTree>
    <p:extLst>
      <p:ext uri="{BB962C8B-B14F-4D97-AF65-F5344CB8AC3E}">
        <p14:creationId xmlns:p14="http://schemas.microsoft.com/office/powerpoint/2010/main" val="4283433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Sky</a:t>
            </a:r>
            <a:r>
              <a:rPr lang="en-US" baseline="0" dirty="0"/>
              <a:t> </a:t>
            </a:r>
            <a:r>
              <a:rPr lang="en-US" baseline="0" dirty="0" err="1"/>
              <a:t>ojects</a:t>
            </a:r>
            <a:endParaRPr lang="en-US" baseline="0" dirty="0"/>
          </a:p>
        </p:txBody>
      </p:sp>
      <p:sp>
        <p:nvSpPr>
          <p:cNvPr id="4" name="Slide Number Placeholder 3">
            <a:extLst>
              <a:ext uri="{FF2B5EF4-FFF2-40B4-BE49-F238E27FC236}">
                <a16:creationId xmlns:a16="http://schemas.microsoft.com/office/drawing/2014/main" id="{894B2D10-1F76-414B-8C0B-C79673DDDF9A}"/>
              </a:ext>
            </a:extLst>
          </p:cNvPr>
          <p:cNvSpPr>
            <a:spLocks noGrp="1"/>
          </p:cNvSpPr>
          <p:nvPr>
            <p:ph type="sldNum" sz="quarter" idx="10"/>
          </p:nvPr>
        </p:nvSpPr>
        <p:spPr/>
        <p:txBody>
          <a:bodyPr/>
          <a:lstStyle/>
          <a:p>
            <a:fld id="{34E7ED1B-9E55-7F4F-9DF4-1334758DCC99}" type="slidenum">
              <a:rPr lang="en-US" smtClean="0"/>
              <a:t>55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Sky</a:t>
            </a:r>
            <a:r>
              <a:rPr lang="en-US" baseline="0" dirty="0"/>
              <a:t> </a:t>
            </a:r>
            <a:r>
              <a:rPr lang="en-US" baseline="0" dirty="0" err="1"/>
              <a:t>ojects</a:t>
            </a:r>
            <a:endParaRPr lang="en-US" baseline="0" dirty="0"/>
          </a:p>
        </p:txBody>
      </p:sp>
      <p:sp>
        <p:nvSpPr>
          <p:cNvPr id="4" name="Slide Number Placeholder 3">
            <a:extLst>
              <a:ext uri="{FF2B5EF4-FFF2-40B4-BE49-F238E27FC236}">
                <a16:creationId xmlns:a16="http://schemas.microsoft.com/office/drawing/2014/main" id="{894B2D10-1F76-414B-8C0B-C79673DDDF9A}"/>
              </a:ext>
            </a:extLst>
          </p:cNvPr>
          <p:cNvSpPr>
            <a:spLocks noGrp="1"/>
          </p:cNvSpPr>
          <p:nvPr>
            <p:ph type="sldNum" sz="quarter" idx="10"/>
          </p:nvPr>
        </p:nvSpPr>
        <p:spPr/>
        <p:txBody>
          <a:bodyPr/>
          <a:lstStyle/>
          <a:p>
            <a:fld id="{34E7ED1B-9E55-7F4F-9DF4-1334758DCC99}" type="slidenum">
              <a:rPr lang="en-US" smtClean="0"/>
              <a:t>56</a:t>
            </a:fld>
            <a:endParaRPr lang="en-US"/>
          </a:p>
        </p:txBody>
      </p:sp>
    </p:spTree>
    <p:extLst>
      <p:ext uri="{BB962C8B-B14F-4D97-AF65-F5344CB8AC3E}">
        <p14:creationId xmlns:p14="http://schemas.microsoft.com/office/powerpoint/2010/main" val="2858428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Sky</a:t>
            </a:r>
            <a:r>
              <a:rPr lang="en-US" baseline="0" dirty="0"/>
              <a:t> </a:t>
            </a:r>
            <a:r>
              <a:rPr lang="en-US" baseline="0" dirty="0" err="1"/>
              <a:t>ojects</a:t>
            </a:r>
            <a:endParaRPr lang="en-US" baseline="0" dirty="0"/>
          </a:p>
        </p:txBody>
      </p:sp>
      <p:sp>
        <p:nvSpPr>
          <p:cNvPr id="4" name="Slide Number Placeholder 3">
            <a:extLst>
              <a:ext uri="{FF2B5EF4-FFF2-40B4-BE49-F238E27FC236}">
                <a16:creationId xmlns:a16="http://schemas.microsoft.com/office/drawing/2014/main" id="{AB95DBEE-60D6-1049-9CBA-518C1E18DB13}"/>
              </a:ext>
            </a:extLst>
          </p:cNvPr>
          <p:cNvSpPr>
            <a:spLocks noGrp="1"/>
          </p:cNvSpPr>
          <p:nvPr>
            <p:ph type="sldNum" sz="quarter" idx="10"/>
          </p:nvPr>
        </p:nvSpPr>
        <p:spPr/>
        <p:txBody>
          <a:bodyPr/>
          <a:lstStyle/>
          <a:p>
            <a:fld id="{34E7ED1B-9E55-7F4F-9DF4-1334758DCC99}" type="slidenum">
              <a:rPr lang="en-US" smtClean="0"/>
              <a:t>57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Sky</a:t>
            </a:r>
            <a:r>
              <a:rPr lang="en-US" baseline="0" dirty="0"/>
              <a:t> </a:t>
            </a:r>
            <a:r>
              <a:rPr lang="en-US" baseline="0" dirty="0" err="1"/>
              <a:t>ojects</a:t>
            </a:r>
            <a:endParaRPr lang="en-US" baseline="0" dirty="0"/>
          </a:p>
        </p:txBody>
      </p:sp>
      <p:sp>
        <p:nvSpPr>
          <p:cNvPr id="4" name="Slide Number Placeholder 3">
            <a:extLst>
              <a:ext uri="{FF2B5EF4-FFF2-40B4-BE49-F238E27FC236}">
                <a16:creationId xmlns:a16="http://schemas.microsoft.com/office/drawing/2014/main" id="{455CE781-B702-5640-B1C8-B0742C814978}"/>
              </a:ext>
            </a:extLst>
          </p:cNvPr>
          <p:cNvSpPr>
            <a:spLocks noGrp="1"/>
          </p:cNvSpPr>
          <p:nvPr>
            <p:ph type="sldNum" sz="quarter" idx="10"/>
          </p:nvPr>
        </p:nvSpPr>
        <p:spPr/>
        <p:txBody>
          <a:bodyPr/>
          <a:lstStyle/>
          <a:p>
            <a:fld id="{34E7ED1B-9E55-7F4F-9DF4-1334758DCC99}" type="slidenum">
              <a:rPr lang="en-US" smtClean="0"/>
              <a:t>127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Sky</a:t>
            </a:r>
            <a:r>
              <a:rPr lang="en-US" baseline="0" dirty="0"/>
              <a:t> </a:t>
            </a:r>
            <a:r>
              <a:rPr lang="en-US" baseline="0" dirty="0" err="1"/>
              <a:t>ojects</a:t>
            </a:r>
            <a:endParaRPr lang="en-US" baseline="0" dirty="0"/>
          </a:p>
        </p:txBody>
      </p:sp>
      <p:sp>
        <p:nvSpPr>
          <p:cNvPr id="4" name="Slide Number Placeholder 3">
            <a:extLst>
              <a:ext uri="{FF2B5EF4-FFF2-40B4-BE49-F238E27FC236}">
                <a16:creationId xmlns:a16="http://schemas.microsoft.com/office/drawing/2014/main" id="{BA8198AA-11A7-F141-8F2B-2CF5F43B7A77}"/>
              </a:ext>
            </a:extLst>
          </p:cNvPr>
          <p:cNvSpPr>
            <a:spLocks noGrp="1"/>
          </p:cNvSpPr>
          <p:nvPr>
            <p:ph type="sldNum" sz="quarter" idx="10"/>
          </p:nvPr>
        </p:nvSpPr>
        <p:spPr/>
        <p:txBody>
          <a:bodyPr/>
          <a:lstStyle/>
          <a:p>
            <a:fld id="{34E7ED1B-9E55-7F4F-9DF4-1334758DCC99}" type="slidenum">
              <a:rPr lang="en-US" smtClean="0"/>
              <a:t>128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Sky</a:t>
            </a:r>
            <a:r>
              <a:rPr lang="en-US" baseline="0" dirty="0"/>
              <a:t> </a:t>
            </a:r>
            <a:r>
              <a:rPr lang="en-US" baseline="0" dirty="0" err="1"/>
              <a:t>ojects</a:t>
            </a:r>
            <a:endParaRPr lang="en-US" baseline="0" dirty="0"/>
          </a:p>
        </p:txBody>
      </p:sp>
      <p:sp>
        <p:nvSpPr>
          <p:cNvPr id="4" name="Slide Number Placeholder 3">
            <a:extLst>
              <a:ext uri="{FF2B5EF4-FFF2-40B4-BE49-F238E27FC236}">
                <a16:creationId xmlns:a16="http://schemas.microsoft.com/office/drawing/2014/main" id="{C21AF292-9BF4-6949-82E8-FB8DDB04CB64}"/>
              </a:ext>
            </a:extLst>
          </p:cNvPr>
          <p:cNvSpPr>
            <a:spLocks noGrp="1"/>
          </p:cNvSpPr>
          <p:nvPr>
            <p:ph type="sldNum" sz="quarter" idx="10"/>
          </p:nvPr>
        </p:nvSpPr>
        <p:spPr/>
        <p:txBody>
          <a:bodyPr/>
          <a:lstStyle/>
          <a:p>
            <a:fld id="{34E7ED1B-9E55-7F4F-9DF4-1334758DCC99}" type="slidenum">
              <a:rPr lang="en-US" smtClean="0"/>
              <a:t>129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Sky</a:t>
            </a:r>
            <a:r>
              <a:rPr lang="en-US" baseline="0" dirty="0"/>
              <a:t> </a:t>
            </a:r>
            <a:r>
              <a:rPr lang="en-US" baseline="0" dirty="0" err="1"/>
              <a:t>ojects</a:t>
            </a:r>
            <a:endParaRPr lang="en-US" baseline="0" dirty="0"/>
          </a:p>
        </p:txBody>
      </p:sp>
      <p:sp>
        <p:nvSpPr>
          <p:cNvPr id="4" name="Slide Number Placeholder 3">
            <a:extLst>
              <a:ext uri="{FF2B5EF4-FFF2-40B4-BE49-F238E27FC236}">
                <a16:creationId xmlns:a16="http://schemas.microsoft.com/office/drawing/2014/main" id="{07A6BDA6-F74E-3F4B-99A5-055CA753B692}"/>
              </a:ext>
            </a:extLst>
          </p:cNvPr>
          <p:cNvSpPr>
            <a:spLocks noGrp="1"/>
          </p:cNvSpPr>
          <p:nvPr>
            <p:ph type="sldNum" sz="quarter" idx="10"/>
          </p:nvPr>
        </p:nvSpPr>
        <p:spPr/>
        <p:txBody>
          <a:bodyPr/>
          <a:lstStyle/>
          <a:p>
            <a:fld id="{34E7ED1B-9E55-7F4F-9DF4-1334758DCC99}" type="slidenum">
              <a:rPr lang="en-US" smtClean="0"/>
              <a:t>130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Sky</a:t>
            </a:r>
            <a:r>
              <a:rPr lang="en-US" baseline="0" dirty="0"/>
              <a:t> </a:t>
            </a:r>
            <a:r>
              <a:rPr lang="en-US" baseline="0" dirty="0" err="1"/>
              <a:t>ojects</a:t>
            </a:r>
            <a:endParaRPr lang="en-US" baseline="0" dirty="0"/>
          </a:p>
        </p:txBody>
      </p:sp>
      <p:sp>
        <p:nvSpPr>
          <p:cNvPr id="4" name="Slide Number Placeholder 3">
            <a:extLst>
              <a:ext uri="{FF2B5EF4-FFF2-40B4-BE49-F238E27FC236}">
                <a16:creationId xmlns:a16="http://schemas.microsoft.com/office/drawing/2014/main" id="{662B9806-381A-5E4A-A563-66514CD4C757}"/>
              </a:ext>
            </a:extLst>
          </p:cNvPr>
          <p:cNvSpPr>
            <a:spLocks noGrp="1"/>
          </p:cNvSpPr>
          <p:nvPr>
            <p:ph type="sldNum" sz="quarter" idx="10"/>
          </p:nvPr>
        </p:nvSpPr>
        <p:spPr/>
        <p:txBody>
          <a:bodyPr/>
          <a:lstStyle/>
          <a:p>
            <a:fld id="{34E7ED1B-9E55-7F4F-9DF4-1334758DCC99}" type="slidenum">
              <a:rPr lang="en-US" smtClean="0"/>
              <a:t>131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Sky</a:t>
            </a:r>
            <a:r>
              <a:rPr lang="en-US" baseline="0" dirty="0"/>
              <a:t> </a:t>
            </a:r>
            <a:r>
              <a:rPr lang="en-US" baseline="0" dirty="0" err="1"/>
              <a:t>ojects</a:t>
            </a:r>
            <a:endParaRPr lang="en-US" baseline="0" dirty="0"/>
          </a:p>
        </p:txBody>
      </p:sp>
      <p:sp>
        <p:nvSpPr>
          <p:cNvPr id="4" name="Slide Number Placeholder 3">
            <a:extLst>
              <a:ext uri="{FF2B5EF4-FFF2-40B4-BE49-F238E27FC236}">
                <a16:creationId xmlns:a16="http://schemas.microsoft.com/office/drawing/2014/main" id="{8AC0F0E6-32E5-6E4B-ACA3-C52ED43A95BC}"/>
              </a:ext>
            </a:extLst>
          </p:cNvPr>
          <p:cNvSpPr>
            <a:spLocks noGrp="1"/>
          </p:cNvSpPr>
          <p:nvPr>
            <p:ph type="sldNum" sz="quarter" idx="10"/>
          </p:nvPr>
        </p:nvSpPr>
        <p:spPr/>
        <p:txBody>
          <a:bodyPr/>
          <a:lstStyle/>
          <a:p>
            <a:fld id="{34E7ED1B-9E55-7F4F-9DF4-1334758DCC99}" type="slidenum">
              <a:rPr lang="en-US" smtClean="0"/>
              <a:t>132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Sky</a:t>
            </a:r>
            <a:r>
              <a:rPr lang="en-US" baseline="0" dirty="0"/>
              <a:t> </a:t>
            </a:r>
            <a:r>
              <a:rPr lang="en-US" baseline="0" dirty="0" err="1"/>
              <a:t>ojects</a:t>
            </a:r>
            <a:endParaRPr lang="en-US" baseline="0" dirty="0"/>
          </a:p>
        </p:txBody>
      </p:sp>
      <p:sp>
        <p:nvSpPr>
          <p:cNvPr id="4" name="Slide Number Placeholder 3">
            <a:extLst>
              <a:ext uri="{FF2B5EF4-FFF2-40B4-BE49-F238E27FC236}">
                <a16:creationId xmlns:a16="http://schemas.microsoft.com/office/drawing/2014/main" id="{36370F6D-F6A8-9B47-9B8A-D30286B4A18F}"/>
              </a:ext>
            </a:extLst>
          </p:cNvPr>
          <p:cNvSpPr>
            <a:spLocks noGrp="1"/>
          </p:cNvSpPr>
          <p:nvPr>
            <p:ph type="sldNum" sz="quarter" idx="10"/>
          </p:nvPr>
        </p:nvSpPr>
        <p:spPr/>
        <p:txBody>
          <a:bodyPr/>
          <a:lstStyle/>
          <a:p>
            <a:fld id="{34E7ED1B-9E55-7F4F-9DF4-1334758DCC99}" type="slidenum">
              <a:rPr lang="en-US" smtClean="0"/>
              <a:t>133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34E7ED1B-9E55-7F4F-9DF4-1334758DCC99}" type="slidenum">
              <a:rPr lang="en-US" smtClean="0"/>
              <a:t>20</a:t>
            </a:fld>
            <a:endParaRPr lang="en-US"/>
          </a:p>
        </p:txBody>
      </p:sp>
    </p:spTree>
    <p:extLst>
      <p:ext uri="{BB962C8B-B14F-4D97-AF65-F5344CB8AC3E}">
        <p14:creationId xmlns:p14="http://schemas.microsoft.com/office/powerpoint/2010/main" val="3529997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29E9C-63B2-184E-8363-9ABBBE645372}" type="slidenum">
              <a:rPr lang="en-US" smtClean="0"/>
              <a:t>43</a:t>
            </a:fld>
            <a:endParaRPr lang="en-US"/>
          </a:p>
        </p:txBody>
      </p:sp>
    </p:spTree>
    <p:extLst>
      <p:ext uri="{BB962C8B-B14F-4D97-AF65-F5344CB8AC3E}">
        <p14:creationId xmlns:p14="http://schemas.microsoft.com/office/powerpoint/2010/main" val="112086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29E9C-63B2-184E-8363-9ABBBE645372}" type="slidenum">
              <a:rPr lang="en-US" smtClean="0"/>
              <a:t>44</a:t>
            </a:fld>
            <a:endParaRPr lang="en-US"/>
          </a:p>
        </p:txBody>
      </p:sp>
    </p:spTree>
    <p:extLst>
      <p:ext uri="{BB962C8B-B14F-4D97-AF65-F5344CB8AC3E}">
        <p14:creationId xmlns:p14="http://schemas.microsoft.com/office/powerpoint/2010/main" val="2082710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Sky</a:t>
            </a:r>
            <a:r>
              <a:rPr lang="en-US" baseline="0" dirty="0"/>
              <a:t> </a:t>
            </a:r>
            <a:r>
              <a:rPr lang="en-US" baseline="0" dirty="0" err="1"/>
              <a:t>ojects</a:t>
            </a:r>
            <a:endParaRPr lang="en-US" baseline="0" dirty="0"/>
          </a:p>
        </p:txBody>
      </p:sp>
      <p:sp>
        <p:nvSpPr>
          <p:cNvPr id="4" name="Slide Number Placeholder 3">
            <a:extLst>
              <a:ext uri="{FF2B5EF4-FFF2-40B4-BE49-F238E27FC236}">
                <a16:creationId xmlns:a16="http://schemas.microsoft.com/office/drawing/2014/main" id="{72CE4632-6CE5-1D4E-A14A-C04AF079B6A8}"/>
              </a:ext>
            </a:extLst>
          </p:cNvPr>
          <p:cNvSpPr>
            <a:spLocks noGrp="1"/>
          </p:cNvSpPr>
          <p:nvPr>
            <p:ph type="sldNum" sz="quarter" idx="10"/>
          </p:nvPr>
        </p:nvSpPr>
        <p:spPr/>
        <p:txBody>
          <a:bodyPr/>
          <a:lstStyle/>
          <a:p>
            <a:fld id="{34E7ED1B-9E55-7F4F-9DF4-1334758DCC99}" type="slidenum">
              <a:rPr lang="en-US" smtClean="0"/>
              <a:t>50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Sky</a:t>
            </a:r>
            <a:r>
              <a:rPr lang="en-US" baseline="0" dirty="0"/>
              <a:t> </a:t>
            </a:r>
            <a:r>
              <a:rPr lang="en-US" baseline="0" dirty="0" err="1"/>
              <a:t>ojects</a:t>
            </a:r>
            <a:endParaRPr lang="en-US" baseline="0" dirty="0"/>
          </a:p>
        </p:txBody>
      </p:sp>
      <p:sp>
        <p:nvSpPr>
          <p:cNvPr id="4" name="Slide Number Placeholder 3">
            <a:extLst>
              <a:ext uri="{FF2B5EF4-FFF2-40B4-BE49-F238E27FC236}">
                <a16:creationId xmlns:a16="http://schemas.microsoft.com/office/drawing/2014/main" id="{0A06D468-83FE-7B49-866C-AF06098D8736}"/>
              </a:ext>
            </a:extLst>
          </p:cNvPr>
          <p:cNvSpPr>
            <a:spLocks noGrp="1"/>
          </p:cNvSpPr>
          <p:nvPr>
            <p:ph type="sldNum" sz="quarter" idx="10"/>
          </p:nvPr>
        </p:nvSpPr>
        <p:spPr/>
        <p:txBody>
          <a:bodyPr/>
          <a:lstStyle/>
          <a:p>
            <a:fld id="{34E7ED1B-9E55-7F4F-9DF4-1334758DCC99}" type="slidenum">
              <a:rPr lang="en-US" smtClean="0"/>
              <a:t>51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a:spLocks noGrp="1" noRot="1" noChangeAspect="1" noChangeArrowheads="1" noTextEdit="1"/>
          </p:cNvSpPr>
          <p:nvPr>
            <p:ph type="sldImg"/>
          </p:nvPr>
        </p:nvSpPr>
        <p:spPr>
          <a:xfrm>
            <a:off x="1320800" y="879475"/>
            <a:ext cx="4216400" cy="3163888"/>
          </a:xfrm>
          <a:solidFill>
            <a:srgbClr val="FFFFFF"/>
          </a:solidFill>
          <a:ln>
            <a:solidFill>
              <a:srgbClr val="000000"/>
            </a:solidFill>
            <a:miter lim="800000"/>
          </a:ln>
        </p:spPr>
      </p:sp>
      <p:sp>
        <p:nvSpPr>
          <p:cNvPr id="25603" name="Rectangle 2"/>
          <p:cNvSpPr>
            <a:spLocks noGrp="1" noChangeArrowheads="1"/>
          </p:cNvSpPr>
          <p:nvPr>
            <p:ph type="body" idx="1"/>
          </p:nvPr>
        </p:nvSpPr>
        <p:spPr>
          <a:xfrm>
            <a:off x="1061757" y="4349751"/>
            <a:ext cx="4740088" cy="3514148"/>
          </a:xfrm>
          <a:noFill/>
          <a:ln/>
        </p:spPr>
        <p:txBody>
          <a:bodyPr wrap="none" anchor="ctr"/>
          <a:lstStyle/>
          <a:p>
            <a:endParaRPr lang="it-IT"/>
          </a:p>
        </p:txBody>
      </p:sp>
      <p:sp>
        <p:nvSpPr>
          <p:cNvPr id="2" name="Slide Number Placeholder 1">
            <a:extLst>
              <a:ext uri="{FF2B5EF4-FFF2-40B4-BE49-F238E27FC236}">
                <a16:creationId xmlns:a16="http://schemas.microsoft.com/office/drawing/2014/main" id="{358EBE56-911E-C147-B8E0-F41204F1D6D7}"/>
              </a:ext>
            </a:extLst>
          </p:cNvPr>
          <p:cNvSpPr>
            <a:spLocks noGrp="1"/>
          </p:cNvSpPr>
          <p:nvPr>
            <p:ph type="sldNum" sz="quarter" idx="10"/>
          </p:nvPr>
        </p:nvSpPr>
        <p:spPr/>
        <p:txBody>
          <a:bodyPr/>
          <a:lstStyle/>
          <a:p>
            <a:fld id="{34E7ED1B-9E55-7F4F-9DF4-1334758DCC99}" type="slidenum">
              <a:rPr lang="en-US" smtClean="0"/>
              <a:t>52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320800" y="879475"/>
            <a:ext cx="4214813" cy="3162300"/>
          </a:xfrm>
        </p:spPr>
      </p:sp>
      <p:sp>
        <p:nvSpPr>
          <p:cNvPr id="26627" name="Notes Placeholder 2"/>
          <p:cNvSpPr>
            <a:spLocks noGrp="1"/>
          </p:cNvSpPr>
          <p:nvPr>
            <p:ph type="body" idx="1"/>
          </p:nvPr>
        </p:nvSpPr>
        <p:spPr>
          <a:noFill/>
          <a:ln/>
        </p:spPr>
        <p:txBody>
          <a:bodyPr/>
          <a:lstStyle/>
          <a:p>
            <a:endParaRPr lang="en-US"/>
          </a:p>
        </p:txBody>
      </p:sp>
      <p:sp>
        <p:nvSpPr>
          <p:cNvPr id="2" name="Slide Number Placeholder 1">
            <a:extLst>
              <a:ext uri="{FF2B5EF4-FFF2-40B4-BE49-F238E27FC236}">
                <a16:creationId xmlns:a16="http://schemas.microsoft.com/office/drawing/2014/main" id="{DB25EFEF-50A1-9344-9949-10D85744AABA}"/>
              </a:ext>
            </a:extLst>
          </p:cNvPr>
          <p:cNvSpPr>
            <a:spLocks noGrp="1"/>
          </p:cNvSpPr>
          <p:nvPr>
            <p:ph type="sldNum" sz="quarter" idx="10"/>
          </p:nvPr>
        </p:nvSpPr>
        <p:spPr/>
        <p:txBody>
          <a:bodyPr/>
          <a:lstStyle/>
          <a:p>
            <a:fld id="{34E7ED1B-9E55-7F4F-9DF4-1334758DCC99}" type="slidenum">
              <a:rPr lang="en-US" smtClean="0"/>
              <a:t>53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Sky</a:t>
            </a:r>
            <a:r>
              <a:rPr lang="en-US" baseline="0" dirty="0"/>
              <a:t> </a:t>
            </a:r>
            <a:r>
              <a:rPr lang="en-US" baseline="0" dirty="0" err="1"/>
              <a:t>ojects</a:t>
            </a:r>
            <a:endParaRPr lang="en-US" baseline="0" dirty="0"/>
          </a:p>
        </p:txBody>
      </p:sp>
      <p:sp>
        <p:nvSpPr>
          <p:cNvPr id="4" name="Slide Number Placeholder 3">
            <a:extLst>
              <a:ext uri="{FF2B5EF4-FFF2-40B4-BE49-F238E27FC236}">
                <a16:creationId xmlns:a16="http://schemas.microsoft.com/office/drawing/2014/main" id="{ED116FCB-C6D2-CD40-90D6-E24E7BD9D59B}"/>
              </a:ext>
            </a:extLst>
          </p:cNvPr>
          <p:cNvSpPr>
            <a:spLocks noGrp="1"/>
          </p:cNvSpPr>
          <p:nvPr>
            <p:ph type="sldNum" sz="quarter" idx="10"/>
          </p:nvPr>
        </p:nvSpPr>
        <p:spPr/>
        <p:txBody>
          <a:bodyPr/>
          <a:lstStyle/>
          <a:p>
            <a:fld id="{34E7ED1B-9E55-7F4F-9DF4-1334758DCC99}" type="slidenum">
              <a:rPr lang="en-US" smtClean="0"/>
              <a:t>54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65CED8DF-E974-2440-823E-BBDBEC59F5A3}" type="datetime1">
              <a:rPr lang="it-IT" smtClean="0"/>
              <a:t>04/06/18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45787172-6DF2-AE4E-BF74-78C5E70A5AC9}" type="datetime1">
              <a:rPr lang="it-IT" smtClean="0"/>
              <a:t>04/06/18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A90D4611-4FCA-4641-A727-6A770E1C9AE1}" type="datetime1">
              <a:rPr lang="it-IT" smtClean="0"/>
              <a:t>04/06/18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9FA07456-A083-6442-BB2E-9BDB12A91750}" type="datetime1">
              <a:rPr lang="it-IT" smtClean="0"/>
              <a:t>04/06/18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a:xfrm>
            <a:off x="3921492" y="6472260"/>
            <a:ext cx="2133600" cy="365125"/>
          </a:xfrm>
        </p:spPr>
        <p:txBody>
          <a:bodyPr/>
          <a:lstStyle/>
          <a:p>
            <a:fld id="{192518F6-F0CC-6C42-8C32-A952FB25781B}" type="datetime1">
              <a:rPr lang="it-IT" smtClean="0"/>
              <a:t>04/06/18</a:t>
            </a:fld>
            <a:endParaRPr lang="en-US"/>
          </a:p>
        </p:txBody>
      </p:sp>
      <p:sp>
        <p:nvSpPr>
          <p:cNvPr id="5" name="Footer Placeholder 4"/>
          <p:cNvSpPr>
            <a:spLocks noGrp="1"/>
          </p:cNvSpPr>
          <p:nvPr>
            <p:ph type="ftr" sz="quarter" idx="11"/>
          </p:nvPr>
        </p:nvSpPr>
        <p:spPr>
          <a:xfrm>
            <a:off x="354106" y="6472261"/>
            <a:ext cx="2895600" cy="365125"/>
          </a:xfrm>
        </p:spPr>
        <p:txBody>
          <a:bodyPr/>
          <a:lstStyle/>
          <a:p>
            <a:endParaRPr lang="en-US"/>
          </a:p>
        </p:txBody>
      </p:sp>
      <p:sp>
        <p:nvSpPr>
          <p:cNvPr id="6" name="Slide Number Placeholder 5"/>
          <p:cNvSpPr>
            <a:spLocks noGrp="1"/>
          </p:cNvSpPr>
          <p:nvPr>
            <p:ph type="sldNum" sz="quarter" idx="12"/>
          </p:nvPr>
        </p:nvSpPr>
        <p:spPr>
          <a:xfrm>
            <a:off x="8361363" y="6551266"/>
            <a:ext cx="526143" cy="284388"/>
          </a:xfrm>
        </p:spPr>
        <p:txBody>
          <a:bodyPr/>
          <a:lstStyle>
            <a:lvl1pPr>
              <a:defRPr sz="1400">
                <a:effectLst/>
              </a:defRPr>
            </a:lvl1pPr>
          </a:lstStyle>
          <a:p>
            <a:fld id="{D12AA694-00EB-4F4B-AABB-6F50FB178914}" type="slidenum">
              <a:rPr lang="en-US" smtClean="0"/>
              <a:pPr/>
              <a:t>‹#›</a:t>
            </a:fld>
            <a:endParaRPr lang="en-US" dirty="0"/>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3694D2-DCFA-3F4E-A030-4E5C572E1A1C}" type="datetime1">
              <a:rPr lang="it-IT" smtClean="0"/>
              <a:t>04/06/18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Date Placeholder 4"/>
          <p:cNvSpPr>
            <a:spLocks noGrp="1"/>
          </p:cNvSpPr>
          <p:nvPr>
            <p:ph type="dt" sz="half" idx="10"/>
          </p:nvPr>
        </p:nvSpPr>
        <p:spPr/>
        <p:txBody>
          <a:bodyPr/>
          <a:lstStyle/>
          <a:p>
            <a:fld id="{E508D945-333C-8641-9FCF-E11D7E9AAD98}" type="datetime1">
              <a:rPr lang="it-IT" smtClean="0"/>
              <a:t>04/06/18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7" name="Date Placeholder 6"/>
          <p:cNvSpPr>
            <a:spLocks noGrp="1"/>
          </p:cNvSpPr>
          <p:nvPr>
            <p:ph type="dt" sz="half" idx="10"/>
          </p:nvPr>
        </p:nvSpPr>
        <p:spPr/>
        <p:txBody>
          <a:bodyPr/>
          <a:lstStyle/>
          <a:p>
            <a:fld id="{1F87FA0D-BA62-3E48-A010-F04AEF933BCE}" type="datetime1">
              <a:rPr lang="it-IT" smtClean="0"/>
              <a:t>04/06/18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742EE51-2BE0-814B-9487-622794D9798B}" type="datetime1">
              <a:rPr lang="it-IT" smtClean="0"/>
              <a:t>04/06/18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60E97-0146-E34B-9485-6377874CADAA}" type="datetime1">
              <a:rPr lang="it-IT" smtClean="0"/>
              <a:t>04/06/18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46B6827-585F-6C4B-A470-34CF9C827994}" type="datetime1">
              <a:rPr lang="it-IT" smtClean="0"/>
              <a:t>04/06/18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73EA2224-B8F6-1643-9DBA-CB7D9E5E4721}" type="datetime1">
              <a:rPr lang="it-IT" smtClean="0"/>
              <a:t>04/06/18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43968FDA-3A88-2449-BCB1-8547EDC06F59}" type="datetime1">
              <a:rPr lang="it-IT" smtClean="0"/>
              <a:t>04/06/18</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516914"/>
            <a:ext cx="526143" cy="284388"/>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D12AA694-00EB-4F4B-AABB-6F50FB17891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wipe dir="d"/>
  </p:transition>
  <p:hf hdr="0" ftr="0" dt="0"/>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ross2.iasfbo.inaf.it/wp/imprs1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dev.mysql.com/doc/refman/5.7/en/sql-syntax-prepared-statements.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dev.mysql.com/doc/refman/5.7/en/dynindex-is.html" TargetMode="External"/><Relationship Id="rId2" Type="http://schemas.openxmlformats.org/officeDocument/2006/relationships/hyperlink" Target="http://dev.mysql.com/doc/refman/5.7/en/information-schema.html" TargetMode="Externa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hyperlink" Target="http://dev.mysql.com/doc/refman/5.7/en/create-function-udf.html" TargetMode="External"/><Relationship Id="rId2" Type="http://schemas.openxmlformats.org/officeDocument/2006/relationships/hyperlink" Target="http://dev.mysql.com/doc/refman/5.7/en/adding-functions.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8" Type="http://schemas.openxmlformats.org/officeDocument/2006/relationships/hyperlink" Target="http://ross.iasfbo.inaf.it/opusfacere/interfaccia/ajax_query.js" TargetMode="External"/><Relationship Id="rId3" Type="http://schemas.openxmlformats.org/officeDocument/2006/relationships/hyperlink" Target="http://ross.iasfbo.inaf.it/opusfacere/interfaccia/" TargetMode="External"/><Relationship Id="rId7" Type="http://schemas.openxmlformats.org/officeDocument/2006/relationships/hyperlink" Target="http://ross.iasfbo.inaf.it/opusfacere/interfaccia/stile.css" TargetMode="External"/><Relationship Id="rId2" Type="http://schemas.openxmlformats.org/officeDocument/2006/relationships/hyperlink" Target="http://ross.iasfbo.inaf.it/~rossusr/BSC-web-example/" TargetMode="External"/><Relationship Id="rId1" Type="http://schemas.openxmlformats.org/officeDocument/2006/relationships/slideLayout" Target="../slideLayouts/slideLayout2.xml"/><Relationship Id="rId6" Type="http://schemas.openxmlformats.org/officeDocument/2006/relationships/hyperlink" Target="http://ross.iasfbo.inaf.it/opusfacere/interfaccia/cielo.html" TargetMode="External"/><Relationship Id="rId5" Type="http://schemas.openxmlformats.org/officeDocument/2006/relationships/hyperlink" Target="http://ross.iasfbo.inaf.it/opusfacere/interfaccia/histo.html" TargetMode="External"/><Relationship Id="rId10" Type="http://schemas.openxmlformats.org/officeDocument/2006/relationships/hyperlink" Target="http://ross2.iasfbo.inaf.it/imprs-db/Web/" TargetMode="External"/><Relationship Id="rId4" Type="http://schemas.openxmlformats.org/officeDocument/2006/relationships/hyperlink" Target="http://ross.iasfbo.inaf.it/opusfacere/interfaccia/plot.html" TargetMode="External"/><Relationship Id="rId9" Type="http://schemas.openxmlformats.org/officeDocument/2006/relationships/hyperlink" Target="http://ross.iasfbo.inaf.it/opusfacere/interfaccia/query_bsc.php.txt"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s://www.amcharts.com/demos/" TargetMode="External"/><Relationship Id="rId7" Type="http://schemas.openxmlformats.org/officeDocument/2006/relationships/hyperlink" Target="http://bokeh.pydata.org/en/latest/" TargetMode="External"/><Relationship Id="rId2" Type="http://schemas.openxmlformats.org/officeDocument/2006/relationships/hyperlink" Target="https://www.amcharts.com/" TargetMode="External"/><Relationship Id="rId1" Type="http://schemas.openxmlformats.org/officeDocument/2006/relationships/slideLayout" Target="../slideLayouts/slideLayout2.xml"/><Relationship Id="rId6" Type="http://schemas.openxmlformats.org/officeDocument/2006/relationships/hyperlink" Target="http://www.flotcharts.org/" TargetMode="External"/><Relationship Id="rId5" Type="http://schemas.openxmlformats.org/officeDocument/2006/relationships/hyperlink" Target="https://d3js.org/" TargetMode="External"/><Relationship Id="rId4" Type="http://schemas.openxmlformats.org/officeDocument/2006/relationships/hyperlink" Target="https://plot.ly/javascript/" TargetMode="Externa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SKA%20and%20Big%20Data-1080p.mov" TargetMode="Externa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sdss.jhu.edu/htm/" TargetMode="Externa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ross2.iasfbo.inaf.it/wp/imprs18/"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300" y="14068"/>
            <a:ext cx="9111004" cy="6840052"/>
          </a:xfrm>
          <a:prstGeom prst="rect">
            <a:avLst/>
          </a:prstGeom>
        </p:spPr>
      </p:pic>
      <p:sp>
        <p:nvSpPr>
          <p:cNvPr id="2" name="Title 1"/>
          <p:cNvSpPr>
            <a:spLocks noGrp="1"/>
          </p:cNvSpPr>
          <p:nvPr>
            <p:ph type="ctrTitle"/>
          </p:nvPr>
        </p:nvSpPr>
        <p:spPr>
          <a:xfrm>
            <a:off x="658935" y="1979948"/>
            <a:ext cx="7826131" cy="1815882"/>
          </a:xfrm>
        </p:spPr>
        <p:txBody>
          <a:bodyPr>
            <a:spAutoFit/>
          </a:bodyPr>
          <a:lstStyle/>
          <a:p>
            <a:r>
              <a:rPr lang="en-US" dirty="0">
                <a:effectLst>
                  <a:outerShdw blurRad="50800" dist="38100" dir="2700000" algn="tl" rotWithShape="0">
                    <a:prstClr val="black">
                      <a:alpha val="40000"/>
                    </a:prstClr>
                  </a:outerShdw>
                </a:effectLst>
              </a:rPr>
              <a:t>Relational Databases Fundamentals</a:t>
            </a:r>
          </a:p>
        </p:txBody>
      </p:sp>
      <p:sp>
        <p:nvSpPr>
          <p:cNvPr id="3" name="Subtitle 2"/>
          <p:cNvSpPr>
            <a:spLocks noGrp="1"/>
          </p:cNvSpPr>
          <p:nvPr>
            <p:ph type="subTitle" idx="1"/>
          </p:nvPr>
        </p:nvSpPr>
        <p:spPr>
          <a:xfrm>
            <a:off x="820738" y="4070247"/>
            <a:ext cx="7542212" cy="1172821"/>
          </a:xfrm>
        </p:spPr>
        <p:txBody>
          <a:bodyPr>
            <a:normAutofit lnSpcReduction="10000"/>
          </a:bodyPr>
          <a:lstStyle/>
          <a:p>
            <a:r>
              <a:rPr lang="en-US" dirty="0">
                <a:effectLst>
                  <a:outerShdw blurRad="50800" dist="38100" dir="2700000" algn="tl" rotWithShape="0">
                    <a:prstClr val="black">
                      <a:alpha val="40000"/>
                    </a:prstClr>
                  </a:outerShdw>
                </a:effectLst>
              </a:rPr>
              <a:t>AN ASTRONOMICAL VIEW</a:t>
            </a:r>
          </a:p>
          <a:p>
            <a:endParaRPr lang="en-US" sz="1600" dirty="0"/>
          </a:p>
          <a:p>
            <a:r>
              <a:rPr lang="en-US" sz="1600" dirty="0">
                <a:solidFill>
                  <a:srgbClr val="CCFFCC"/>
                </a:solidFill>
              </a:rPr>
              <a:t>L. Nicastro, INAF-OAS Bologna, 3-7 June 2018</a:t>
            </a:r>
          </a:p>
          <a:p>
            <a:r>
              <a:rPr lang="en-US" sz="1600" i="1" dirty="0" err="1">
                <a:solidFill>
                  <a:schemeClr val="tx1"/>
                </a:solidFill>
              </a:rPr>
              <a:t>nicastro@iasfbo.inaf.it</a:t>
            </a:r>
            <a:endParaRPr lang="en-US" sz="1600" i="1" dirty="0">
              <a:solidFill>
                <a:schemeClr val="tx1"/>
              </a:solidFill>
            </a:endParaRPr>
          </a:p>
        </p:txBody>
      </p:sp>
      <p:sp>
        <p:nvSpPr>
          <p:cNvPr id="5" name="TextBox 4"/>
          <p:cNvSpPr txBox="1"/>
          <p:nvPr/>
        </p:nvSpPr>
        <p:spPr>
          <a:xfrm>
            <a:off x="38487" y="6215530"/>
            <a:ext cx="4104691" cy="369332"/>
          </a:xfrm>
          <a:prstGeom prst="rect">
            <a:avLst/>
          </a:prstGeom>
          <a:noFill/>
        </p:spPr>
        <p:txBody>
          <a:bodyPr wrap="square" rtlCol="0">
            <a:spAutoFit/>
          </a:bodyPr>
          <a:lstStyle/>
          <a:p>
            <a:r>
              <a:rPr lang="en-US" i="1" dirty="0">
                <a:hlinkClick r:id="rId4"/>
              </a:rPr>
              <a:t>http://ross2.iasfbo.inaf.it/wp/imprs18/</a:t>
            </a:r>
            <a:endParaRPr lang="en-US" i="1" dirty="0"/>
          </a:p>
        </p:txBody>
      </p:sp>
      <p:pic>
        <p:nvPicPr>
          <p:cNvPr id="9" name="Picture 8">
            <a:extLst>
              <a:ext uri="{FF2B5EF4-FFF2-40B4-BE49-F238E27FC236}">
                <a16:creationId xmlns:a16="http://schemas.microsoft.com/office/drawing/2014/main" id="{F8C922F2-8531-3946-B5E2-18559ECE5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4658" y="5936564"/>
            <a:ext cx="848373" cy="848373"/>
          </a:xfrm>
          <a:prstGeom prst="rect">
            <a:avLst/>
          </a:prstGeom>
        </p:spPr>
      </p:pic>
    </p:spTree>
    <p:extLst>
      <p:ext uri="{BB962C8B-B14F-4D97-AF65-F5344CB8AC3E}">
        <p14:creationId xmlns:p14="http://schemas.microsoft.com/office/powerpoint/2010/main" val="1096066749"/>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3">
            <a:extLst>
              <a:ext uri="{FF2B5EF4-FFF2-40B4-BE49-F238E27FC236}">
                <a16:creationId xmlns:a16="http://schemas.microsoft.com/office/drawing/2014/main" id="{831C47D4-64A7-6F44-9007-C1945172B14F}"/>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6" name="Rectangle 5"/>
          <p:cNvSpPr/>
          <p:nvPr/>
        </p:nvSpPr>
        <p:spPr>
          <a:xfrm>
            <a:off x="342000" y="1152000"/>
            <a:ext cx="8452884" cy="4093428"/>
          </a:xfrm>
          <a:prstGeom prst="rect">
            <a:avLst/>
          </a:prstGeom>
        </p:spPr>
        <p:txBody>
          <a:bodyPr wrap="square">
            <a:spAutoFit/>
          </a:bodyPr>
          <a:lstStyle/>
          <a:p>
            <a:pPr marL="324000" indent="-349200">
              <a:spcBef>
                <a:spcPts val="400"/>
              </a:spcBef>
              <a:spcAft>
                <a:spcPts val="200"/>
              </a:spcAft>
              <a:buFont typeface="Wingdings" charset="2"/>
              <a:buChar char="Ø"/>
            </a:pPr>
            <a:r>
              <a:rPr lang="en-GB" sz="2400" b="1" dirty="0">
                <a:solidFill>
                  <a:srgbClr val="FFC000"/>
                </a:solidFill>
              </a:rPr>
              <a:t>query</a:t>
            </a:r>
          </a:p>
          <a:p>
            <a:pPr marL="324000" indent="-349200">
              <a:spcBef>
                <a:spcPts val="400"/>
              </a:spcBef>
              <a:spcAft>
                <a:spcPts val="200"/>
              </a:spcAft>
              <a:buFont typeface="Wingdings" charset="2"/>
              <a:buChar char="§"/>
            </a:pPr>
            <a:r>
              <a:rPr lang="en-GB" sz="2400" dirty="0"/>
              <a:t>It is a Database interrogation aimed at extracting, reorganizing, reclassifying, manage its data.</a:t>
            </a:r>
          </a:p>
          <a:p>
            <a:pPr marL="324000" indent="-349200">
              <a:spcBef>
                <a:spcPts val="400"/>
              </a:spcBef>
              <a:spcAft>
                <a:spcPts val="200"/>
              </a:spcAft>
              <a:buFont typeface="Wingdings" charset="2"/>
              <a:buChar char="§"/>
            </a:pPr>
            <a:r>
              <a:rPr lang="en-GB" sz="2400" dirty="0"/>
              <a:t>As a result it provides a set of data that satisfy the given conditions.</a:t>
            </a:r>
          </a:p>
          <a:p>
            <a:pPr marL="324000" indent="-349200">
              <a:spcBef>
                <a:spcPts val="400"/>
              </a:spcBef>
              <a:spcAft>
                <a:spcPts val="200"/>
              </a:spcAft>
              <a:buFont typeface="Wingdings" charset="2"/>
              <a:buChar char="§"/>
            </a:pPr>
            <a:r>
              <a:rPr lang="en-GB" sz="2400" dirty="0"/>
              <a:t>Normally the DBMS or application provided tools allow the user to build queries.</a:t>
            </a:r>
          </a:p>
          <a:p>
            <a:pPr marL="324000" indent="-349200">
              <a:spcBef>
                <a:spcPts val="400"/>
              </a:spcBef>
              <a:spcAft>
                <a:spcPts val="200"/>
              </a:spcAft>
              <a:buFont typeface="Wingdings" charset="2"/>
              <a:buChar char="§"/>
            </a:pPr>
            <a:r>
              <a:rPr lang="en-GB" sz="2400" dirty="0"/>
              <a:t>Web interfaces exist to facilitate SQL queries building and check, either writing it directly or built by selecting a set of parameters.</a:t>
            </a:r>
          </a:p>
        </p:txBody>
      </p:sp>
      <p:sp>
        <p:nvSpPr>
          <p:cNvPr id="3" name="Slide Number Placeholder 2"/>
          <p:cNvSpPr>
            <a:spLocks noGrp="1"/>
          </p:cNvSpPr>
          <p:nvPr>
            <p:ph type="sldNum" sz="quarter" idx="12"/>
          </p:nvPr>
        </p:nvSpPr>
        <p:spPr/>
        <p:txBody>
          <a:bodyPr/>
          <a:lstStyle/>
          <a:p>
            <a:fld id="{FB16AC60-4618-014F-ABF8-BFC9F6D13946}" type="slidenum">
              <a:rPr lang="it-IT" smtClean="0"/>
              <a:t>9</a:t>
            </a:fld>
            <a:endParaRPr lang="it-IT"/>
          </a:p>
        </p:txBody>
      </p:sp>
      <p:sp>
        <p:nvSpPr>
          <p:cNvPr id="8" name="Title 1">
            <a:extLst>
              <a:ext uri="{FF2B5EF4-FFF2-40B4-BE49-F238E27FC236}">
                <a16:creationId xmlns:a16="http://schemas.microsoft.com/office/drawing/2014/main" id="{3985C85E-91E0-854F-BA73-FC0C5F156D59}"/>
              </a:ext>
            </a:extLst>
          </p:cNvPr>
          <p:cNvSpPr>
            <a:spLocks noGrp="1"/>
          </p:cNvSpPr>
          <p:nvPr>
            <p:ph type="title"/>
          </p:nvPr>
        </p:nvSpPr>
        <p:spPr>
          <a:xfrm>
            <a:off x="720000" y="102420"/>
            <a:ext cx="7920000" cy="718246"/>
          </a:xfrm>
        </p:spPr>
        <p:txBody>
          <a:bodyPr>
            <a:normAutofit/>
          </a:bodyPr>
          <a:lstStyle/>
          <a:p>
            <a:pPr algn="l"/>
            <a:r>
              <a:rPr lang="en-GB" sz="3600" dirty="0">
                <a:solidFill>
                  <a:schemeClr val="tx2"/>
                </a:solidFill>
              </a:rPr>
              <a:t>Database terms: query</a:t>
            </a:r>
          </a:p>
        </p:txBody>
      </p:sp>
    </p:spTree>
    <p:extLst>
      <p:ext uri="{BB962C8B-B14F-4D97-AF65-F5344CB8AC3E}">
        <p14:creationId xmlns:p14="http://schemas.microsoft.com/office/powerpoint/2010/main" val="180548054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p:tgtEl>
                                          <p:spTgt spid="6">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3">
            <a:extLst>
              <a:ext uri="{FF2B5EF4-FFF2-40B4-BE49-F238E27FC236}">
                <a16:creationId xmlns:a16="http://schemas.microsoft.com/office/drawing/2014/main" id="{8979EBA3-C4DE-A74C-BA40-AC996F89992C}"/>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6" name="Title 1"/>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lang="en-GB" sz="3200" b="1" dirty="0">
                <a:solidFill>
                  <a:schemeClr val="tx2"/>
                </a:solidFill>
                <a:effectLst>
                  <a:outerShdw blurRad="50800" dist="38100" dir="2700000">
                    <a:srgbClr val="000000">
                      <a:alpha val="43000"/>
                    </a:srgbClr>
                  </a:outerShdw>
                </a:effectLst>
                <a:latin typeface="+mj-lt"/>
                <a:ea typeface="+mj-ea"/>
                <a:cs typeface="+mj-cs"/>
              </a:rPr>
              <a:t>P</a:t>
            </a:r>
            <a:r>
              <a:rPr kumimoji="0" lang="en-GB" sz="3200" b="1" i="0" u="none" strike="noStrike" kern="1200" cap="none" spc="0" normalizeH="0" baseline="0" dirty="0">
                <a:ln>
                  <a:noFill/>
                </a:ln>
                <a:solidFill>
                  <a:schemeClr val="tx2"/>
                </a:solidFill>
                <a:effectLst>
                  <a:outerShdw blurRad="50800" dist="38100" dir="2700000">
                    <a:srgbClr val="000000">
                      <a:alpha val="43000"/>
                    </a:srgbClr>
                  </a:outerShdw>
                </a:effectLst>
                <a:uLnTx/>
                <a:uFillTx/>
                <a:latin typeface="+mj-lt"/>
                <a:ea typeface="+mj-ea"/>
                <a:cs typeface="+mj-cs"/>
              </a:rPr>
              <a:t>repared statements</a:t>
            </a:r>
          </a:p>
        </p:txBody>
      </p:sp>
      <p:sp>
        <p:nvSpPr>
          <p:cNvPr id="3" name="Slide Number Placeholder 2">
            <a:extLst>
              <a:ext uri="{FF2B5EF4-FFF2-40B4-BE49-F238E27FC236}">
                <a16:creationId xmlns:a16="http://schemas.microsoft.com/office/drawing/2014/main" id="{B8CA81E3-47BB-F449-B512-AF2F22FB75BB}"/>
              </a:ext>
            </a:extLst>
          </p:cNvPr>
          <p:cNvSpPr>
            <a:spLocks noGrp="1"/>
          </p:cNvSpPr>
          <p:nvPr>
            <p:ph type="sldNum" sz="quarter" idx="12"/>
          </p:nvPr>
        </p:nvSpPr>
        <p:spPr/>
        <p:txBody>
          <a:bodyPr/>
          <a:lstStyle/>
          <a:p>
            <a:fld id="{D12AA694-00EB-4F4B-AABB-6F50FB178914}" type="slidenum">
              <a:rPr lang="en-US" smtClean="0"/>
              <a:t>99</a:t>
            </a:fld>
            <a:endParaRPr lang="en-US"/>
          </a:p>
        </p:txBody>
      </p:sp>
      <p:sp>
        <p:nvSpPr>
          <p:cNvPr id="8" name="Content Placeholder 2">
            <a:extLst>
              <a:ext uri="{FF2B5EF4-FFF2-40B4-BE49-F238E27FC236}">
                <a16:creationId xmlns:a16="http://schemas.microsoft.com/office/drawing/2014/main" id="{17660182-24F2-334C-B6F5-1014101AFC82}"/>
              </a:ext>
            </a:extLst>
          </p:cNvPr>
          <p:cNvSpPr txBox="1">
            <a:spLocks/>
          </p:cNvSpPr>
          <p:nvPr/>
        </p:nvSpPr>
        <p:spPr>
          <a:xfrm>
            <a:off x="288001" y="719779"/>
            <a:ext cx="8674843" cy="5037276"/>
          </a:xfrm>
          <a:prstGeom prst="rect">
            <a:avLst/>
          </a:prstGeom>
        </p:spPr>
        <p:txBody>
          <a:bodyPr vert="horz" wrap="square"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a:spcBef>
                <a:spcPts val="1400"/>
              </a:spcBef>
              <a:buFont typeface="Wingdings" pitchFamily="2" charset="2"/>
              <a:buChar char="Ø"/>
            </a:pPr>
            <a:r>
              <a:rPr lang="en-GB" b="0" dirty="0">
                <a:cs typeface="Bitstream Vera Sans" charset="0"/>
              </a:rPr>
              <a:t>It’s a flexible way to reuse statements several times</a:t>
            </a:r>
          </a:p>
          <a:p>
            <a:pPr>
              <a:spcBef>
                <a:spcPts val="1400"/>
              </a:spcBef>
              <a:buFont typeface="Wingdings" pitchFamily="2" charset="2"/>
              <a:buChar char="Ø"/>
            </a:pPr>
            <a:r>
              <a:rPr lang="en-GB" b="0" dirty="0">
                <a:cs typeface="Bitstream Vera Sans" charset="0"/>
              </a:rPr>
              <a:t>It’s an optimised way to </a:t>
            </a:r>
            <a:r>
              <a:rPr lang="en-GB" b="0" dirty="0">
                <a:solidFill>
                  <a:srgbClr val="D5FED6"/>
                </a:solidFill>
                <a:cs typeface="Bitstream Vera Sans" charset="0"/>
              </a:rPr>
              <a:t>insert</a:t>
            </a:r>
            <a:r>
              <a:rPr lang="en-GB" b="0" dirty="0">
                <a:cs typeface="Bitstream Vera Sans" charset="0"/>
              </a:rPr>
              <a:t> data: </a:t>
            </a:r>
            <a:r>
              <a:rPr lang="en-GB" b="0" dirty="0">
                <a:solidFill>
                  <a:srgbClr val="D5FED6"/>
                </a:solidFill>
                <a:latin typeface="Consolas" panose="020B0609020204030204" pitchFamily="49" charset="0"/>
                <a:cs typeface="Consolas" panose="020B0609020204030204" pitchFamily="49" charset="0"/>
              </a:rPr>
              <a:t>INSERT</a:t>
            </a:r>
            <a:r>
              <a:rPr lang="en-GB" b="0" dirty="0">
                <a:cs typeface="Bitstream Vera Sans" charset="0"/>
              </a:rPr>
              <a:t> prepared once, executed multiple times</a:t>
            </a:r>
          </a:p>
          <a:p>
            <a:pPr>
              <a:spcBef>
                <a:spcPts val="1400"/>
              </a:spcBef>
              <a:buFont typeface="Wingdings" pitchFamily="2" charset="2"/>
              <a:buChar char="Ø"/>
            </a:pPr>
            <a:r>
              <a:rPr lang="en-GB" b="0" dirty="0">
                <a:cs typeface="Bitstream Vera Sans" charset="0"/>
              </a:rPr>
              <a:t>Operations are (mostly) performed </a:t>
            </a:r>
            <a:r>
              <a:rPr lang="it-IT" dirty="0">
                <a:solidFill>
                  <a:srgbClr val="FFC000"/>
                </a:solidFill>
              </a:rPr>
              <a:t>server-side</a:t>
            </a:r>
            <a:endParaRPr lang="en-GB" b="0" dirty="0">
              <a:solidFill>
                <a:srgbClr val="FFC000"/>
              </a:solidFill>
              <a:cs typeface="Bitstream Vera Sans" charset="0"/>
            </a:endParaRPr>
          </a:p>
          <a:p>
            <a:pPr>
              <a:spcBef>
                <a:spcPts val="1400"/>
              </a:spcBef>
              <a:buFont typeface="Wingdings" pitchFamily="2" charset="2"/>
              <a:buChar char="Ø"/>
            </a:pPr>
            <a:r>
              <a:rPr lang="en-GB" b="0" dirty="0">
                <a:cs typeface="Bitstream Vera Sans" charset="0"/>
              </a:rPr>
              <a:t>Used through </a:t>
            </a:r>
            <a:r>
              <a:rPr lang="en-GB" b="0" dirty="0">
                <a:solidFill>
                  <a:srgbClr val="D5FED6"/>
                </a:solidFill>
                <a:cs typeface="Bitstream Vera Sans" charset="0"/>
              </a:rPr>
              <a:t>client programming interfaces</a:t>
            </a:r>
          </a:p>
          <a:p>
            <a:pPr>
              <a:spcBef>
                <a:spcPts val="1400"/>
              </a:spcBef>
              <a:buFont typeface="Wingdings" pitchFamily="2" charset="2"/>
              <a:buChar char="Ø"/>
            </a:pPr>
            <a:r>
              <a:rPr lang="en-GB" b="0" dirty="0">
                <a:cs typeface="Bitstream Vera Sans" charset="0"/>
              </a:rPr>
              <a:t>Possible also in SQL scripts</a:t>
            </a:r>
          </a:p>
          <a:p>
            <a:pPr>
              <a:spcBef>
                <a:spcPts val="1400"/>
              </a:spcBef>
              <a:buFont typeface="Wingdings" pitchFamily="2" charset="2"/>
              <a:buChar char="Ø"/>
            </a:pPr>
            <a:r>
              <a:rPr lang="en-GB" b="0" dirty="0">
                <a:cs typeface="Bitstream Vera Sans" charset="0"/>
              </a:rPr>
              <a:t>It’s a 3 steps operation:</a:t>
            </a:r>
          </a:p>
          <a:p>
            <a:pPr marL="358775" indent="0">
              <a:spcBef>
                <a:spcPts val="1400"/>
              </a:spcBef>
              <a:buNone/>
            </a:pPr>
            <a:r>
              <a:rPr lang="en-GB" sz="2000" b="0" dirty="0">
                <a:solidFill>
                  <a:srgbClr val="D5FED6"/>
                </a:solidFill>
                <a:latin typeface="Consolas"/>
                <a:cs typeface="Consolas"/>
              </a:rPr>
              <a:t>PREPARE</a:t>
            </a:r>
            <a:r>
              <a:rPr lang="en-GB" sz="2000" b="0" dirty="0">
                <a:latin typeface="Consolas"/>
                <a:cs typeface="Consolas"/>
              </a:rPr>
              <a:t> </a:t>
            </a:r>
            <a:r>
              <a:rPr lang="en-GB" sz="2000" b="0" dirty="0">
                <a:cs typeface="Consolas"/>
              </a:rPr>
              <a:t>the query with </a:t>
            </a:r>
            <a:r>
              <a:rPr lang="en-GB" sz="2000" b="0" dirty="0">
                <a:solidFill>
                  <a:srgbClr val="D5FED6"/>
                </a:solidFill>
                <a:latin typeface="Consolas"/>
                <a:cs typeface="Consolas"/>
              </a:rPr>
              <a:t>?</a:t>
            </a:r>
            <a:r>
              <a:rPr lang="en-GB" sz="2000" b="0" dirty="0">
                <a:cs typeface="Consolas"/>
              </a:rPr>
              <a:t> as parameters placeholder (not always)</a:t>
            </a:r>
          </a:p>
          <a:p>
            <a:pPr marL="358775" indent="0">
              <a:spcBef>
                <a:spcPts val="1400"/>
              </a:spcBef>
              <a:buNone/>
            </a:pPr>
            <a:r>
              <a:rPr lang="en-GB" sz="2000" b="0" dirty="0">
                <a:solidFill>
                  <a:srgbClr val="D5FED6"/>
                </a:solidFill>
                <a:latin typeface="Consolas"/>
                <a:cs typeface="Consolas"/>
              </a:rPr>
              <a:t>EXECUTE</a:t>
            </a:r>
            <a:r>
              <a:rPr lang="en-GB" sz="2000" b="0" dirty="0">
                <a:cs typeface="Consolas"/>
              </a:rPr>
              <a:t> the query passing the parameters value</a:t>
            </a:r>
          </a:p>
          <a:p>
            <a:pPr marL="358775" indent="0">
              <a:spcBef>
                <a:spcPts val="1400"/>
              </a:spcBef>
              <a:buNone/>
            </a:pPr>
            <a:r>
              <a:rPr lang="en-GB" sz="2000" b="0" dirty="0">
                <a:solidFill>
                  <a:srgbClr val="D5FED6"/>
                </a:solidFill>
                <a:latin typeface="Consolas"/>
                <a:cs typeface="Consolas"/>
              </a:rPr>
              <a:t>DEALLOCATE PREPARE</a:t>
            </a:r>
            <a:endParaRPr lang="en-US" sz="2000" b="0" dirty="0">
              <a:solidFill>
                <a:srgbClr val="D5FED6"/>
              </a:solidFill>
              <a:latin typeface="Consolas"/>
              <a:cs typeface="Consolas"/>
            </a:endParaRPr>
          </a:p>
        </p:txBody>
      </p:sp>
    </p:spTree>
    <p:extLst>
      <p:ext uri="{BB962C8B-B14F-4D97-AF65-F5344CB8AC3E}">
        <p14:creationId xmlns:p14="http://schemas.microsoft.com/office/powerpoint/2010/main" val="408858069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p:tgtEl>
                                          <p:spTgt spid="8">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p:tgtEl>
                                          <p:spTgt spid="8">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8">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p:tgtEl>
                                          <p:spTgt spid="8">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p:tgtEl>
                                          <p:spTgt spid="8">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8">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anim calcmode="lin" valueType="num">
                                      <p:cBhvr additive="base">
                                        <p:cTn id="55" dur="500"/>
                                        <p:tgtEl>
                                          <p:spTgt spid="8">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3">
            <a:extLst>
              <a:ext uri="{FF2B5EF4-FFF2-40B4-BE49-F238E27FC236}">
                <a16:creationId xmlns:a16="http://schemas.microsoft.com/office/drawing/2014/main" id="{8979EBA3-C4DE-A74C-BA40-AC996F89992C}"/>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6" name="Title 1"/>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lang="en-GB" sz="3200" b="1" dirty="0">
                <a:solidFill>
                  <a:schemeClr val="tx2"/>
                </a:solidFill>
                <a:effectLst>
                  <a:outerShdw blurRad="50800" dist="38100" dir="2700000">
                    <a:srgbClr val="000000">
                      <a:alpha val="43000"/>
                    </a:srgbClr>
                  </a:outerShdw>
                </a:effectLst>
                <a:latin typeface="+mj-lt"/>
                <a:ea typeface="+mj-ea"/>
                <a:cs typeface="+mj-cs"/>
              </a:rPr>
              <a:t>P</a:t>
            </a:r>
            <a:r>
              <a:rPr kumimoji="0" lang="en-GB" sz="3200" b="1" i="0" u="none" strike="noStrike" kern="1200" cap="none" spc="0" normalizeH="0" baseline="0" dirty="0">
                <a:ln>
                  <a:noFill/>
                </a:ln>
                <a:solidFill>
                  <a:schemeClr val="tx2"/>
                </a:solidFill>
                <a:effectLst>
                  <a:outerShdw blurRad="50800" dist="38100" dir="2700000">
                    <a:srgbClr val="000000">
                      <a:alpha val="43000"/>
                    </a:srgbClr>
                  </a:outerShdw>
                </a:effectLst>
                <a:uLnTx/>
                <a:uFillTx/>
                <a:latin typeface="+mj-lt"/>
                <a:ea typeface="+mj-ea"/>
                <a:cs typeface="+mj-cs"/>
              </a:rPr>
              <a:t>repared statements</a:t>
            </a:r>
          </a:p>
        </p:txBody>
      </p:sp>
      <p:sp>
        <p:nvSpPr>
          <p:cNvPr id="3" name="Slide Number Placeholder 2">
            <a:extLst>
              <a:ext uri="{FF2B5EF4-FFF2-40B4-BE49-F238E27FC236}">
                <a16:creationId xmlns:a16="http://schemas.microsoft.com/office/drawing/2014/main" id="{B8CA81E3-47BB-F449-B512-AF2F22FB75BB}"/>
              </a:ext>
            </a:extLst>
          </p:cNvPr>
          <p:cNvSpPr>
            <a:spLocks noGrp="1"/>
          </p:cNvSpPr>
          <p:nvPr>
            <p:ph type="sldNum" sz="quarter" idx="12"/>
          </p:nvPr>
        </p:nvSpPr>
        <p:spPr/>
        <p:txBody>
          <a:bodyPr/>
          <a:lstStyle/>
          <a:p>
            <a:fld id="{D12AA694-00EB-4F4B-AABB-6F50FB178914}" type="slidenum">
              <a:rPr lang="en-US" smtClean="0"/>
              <a:t>100</a:t>
            </a:fld>
            <a:endParaRPr lang="en-US"/>
          </a:p>
        </p:txBody>
      </p:sp>
      <p:sp>
        <p:nvSpPr>
          <p:cNvPr id="8" name="Content Placeholder 2">
            <a:extLst>
              <a:ext uri="{FF2B5EF4-FFF2-40B4-BE49-F238E27FC236}">
                <a16:creationId xmlns:a16="http://schemas.microsoft.com/office/drawing/2014/main" id="{17660182-24F2-334C-B6F5-1014101AFC82}"/>
              </a:ext>
            </a:extLst>
          </p:cNvPr>
          <p:cNvSpPr txBox="1">
            <a:spLocks/>
          </p:cNvSpPr>
          <p:nvPr/>
        </p:nvSpPr>
        <p:spPr>
          <a:xfrm>
            <a:off x="288001" y="719779"/>
            <a:ext cx="8674843" cy="5129609"/>
          </a:xfrm>
          <a:prstGeom prst="rect">
            <a:avLst/>
          </a:prstGeom>
        </p:spPr>
        <p:txBody>
          <a:bodyPr vert="horz" wrap="square"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spcBef>
                <a:spcPts val="800"/>
              </a:spcBef>
              <a:spcAft>
                <a:spcPts val="1200"/>
              </a:spcAft>
              <a:buNone/>
            </a:pPr>
            <a:r>
              <a:rPr lang="en-GB" b="0" dirty="0">
                <a:cs typeface="Bitstream Vera Sans" charset="0"/>
              </a:rPr>
              <a:t>INSERT SQL example:</a:t>
            </a:r>
          </a:p>
          <a:p>
            <a:pPr marL="0" indent="0">
              <a:spcBef>
                <a:spcPts val="800"/>
              </a:spcBef>
              <a:buNone/>
            </a:pPr>
            <a:r>
              <a:rPr lang="en-GB" sz="2000" b="0" dirty="0">
                <a:solidFill>
                  <a:schemeClr val="tx2"/>
                </a:solidFill>
                <a:latin typeface="Consolas" panose="020B0609020204030204" pitchFamily="49" charset="0"/>
                <a:cs typeface="Consolas" panose="020B0609020204030204" pitchFamily="49" charset="0"/>
              </a:rPr>
              <a:t>CREATE TABLE</a:t>
            </a:r>
            <a:r>
              <a:rPr lang="en-GB" sz="2000" b="0" dirty="0">
                <a:latin typeface="Consolas" panose="020B0609020204030204" pitchFamily="49" charset="0"/>
                <a:cs typeface="Consolas" panose="020B0609020204030204" pitchFamily="49" charset="0"/>
              </a:rPr>
              <a:t> </a:t>
            </a:r>
            <a:r>
              <a:rPr lang="en-GB" sz="2000" b="0" dirty="0" err="1">
                <a:latin typeface="Consolas" panose="020B0609020204030204" pitchFamily="49" charset="0"/>
                <a:cs typeface="Consolas" panose="020B0609020204030204" pitchFamily="49" charset="0"/>
              </a:rPr>
              <a:t>mystars</a:t>
            </a:r>
            <a:r>
              <a:rPr lang="en-GB" sz="2000" b="0" dirty="0">
                <a:latin typeface="Consolas" panose="020B0609020204030204" pitchFamily="49" charset="0"/>
                <a:cs typeface="Consolas" panose="020B0609020204030204" pitchFamily="49" charset="0"/>
              </a:rPr>
              <a:t> (</a:t>
            </a:r>
          </a:p>
          <a:p>
            <a:pPr marL="0" indent="0">
              <a:spcBef>
                <a:spcPts val="800"/>
              </a:spcBef>
              <a:buNone/>
            </a:pPr>
            <a:r>
              <a:rPr lang="en-GB" sz="2000" b="0" dirty="0">
                <a:latin typeface="Consolas" panose="020B0609020204030204" pitchFamily="49" charset="0"/>
                <a:cs typeface="Consolas" panose="020B0609020204030204" pitchFamily="49" charset="0"/>
              </a:rPr>
              <a:t>	</a:t>
            </a:r>
            <a:r>
              <a:rPr lang="en-GB" sz="2000" b="0" dirty="0">
                <a:solidFill>
                  <a:srgbClr val="FFD6A9"/>
                </a:solidFill>
                <a:latin typeface="Consolas" panose="020B0609020204030204" pitchFamily="49" charset="0"/>
                <a:cs typeface="Consolas" panose="020B0609020204030204" pitchFamily="49" charset="0"/>
              </a:rPr>
              <a:t>ID</a:t>
            </a:r>
            <a:r>
              <a:rPr lang="en-GB" sz="2000" b="0" dirty="0">
                <a:latin typeface="Consolas" panose="020B0609020204030204" pitchFamily="49" charset="0"/>
                <a:cs typeface="Consolas" panose="020B0609020204030204" pitchFamily="49" charset="0"/>
              </a:rPr>
              <a:t> </a:t>
            </a:r>
            <a:r>
              <a:rPr lang="en-GB" sz="2000" b="0" dirty="0" err="1">
                <a:latin typeface="Consolas" panose="020B0609020204030204" pitchFamily="49" charset="0"/>
                <a:cs typeface="Consolas" panose="020B0609020204030204" pitchFamily="49" charset="0"/>
              </a:rPr>
              <a:t>int</a:t>
            </a:r>
            <a:r>
              <a:rPr lang="en-GB" sz="2000" b="0" dirty="0">
                <a:latin typeface="Consolas" panose="020B0609020204030204" pitchFamily="49" charset="0"/>
                <a:cs typeface="Consolas" panose="020B0609020204030204" pitchFamily="49" charset="0"/>
              </a:rPr>
              <a:t> not null, </a:t>
            </a:r>
            <a:r>
              <a:rPr lang="en-GB" sz="2000" b="0" dirty="0">
                <a:solidFill>
                  <a:srgbClr val="FFD6A9"/>
                </a:solidFill>
                <a:latin typeface="Consolas" panose="020B0609020204030204" pitchFamily="49" charset="0"/>
                <a:cs typeface="Consolas" panose="020B0609020204030204" pitchFamily="49" charset="0"/>
              </a:rPr>
              <a:t>RA</a:t>
            </a:r>
            <a:r>
              <a:rPr lang="en-GB" sz="2000" b="0" dirty="0">
                <a:latin typeface="Consolas" panose="020B0609020204030204" pitchFamily="49" charset="0"/>
                <a:cs typeface="Consolas" panose="020B0609020204030204" pitchFamily="49" charset="0"/>
              </a:rPr>
              <a:t> double, </a:t>
            </a:r>
            <a:r>
              <a:rPr lang="en-GB" sz="2000" b="0" dirty="0">
                <a:solidFill>
                  <a:srgbClr val="FFD6A9"/>
                </a:solidFill>
                <a:latin typeface="Consolas" panose="020B0609020204030204" pitchFamily="49" charset="0"/>
                <a:cs typeface="Consolas" panose="020B0609020204030204" pitchFamily="49" charset="0"/>
              </a:rPr>
              <a:t>DE</a:t>
            </a:r>
            <a:r>
              <a:rPr lang="en-GB" sz="2000" b="0" dirty="0">
                <a:latin typeface="Consolas" panose="020B0609020204030204" pitchFamily="49" charset="0"/>
                <a:cs typeface="Consolas" panose="020B0609020204030204" pitchFamily="49" charset="0"/>
              </a:rPr>
              <a:t> double, </a:t>
            </a:r>
            <a:r>
              <a:rPr lang="en-GB" sz="2000" b="0" dirty="0">
                <a:solidFill>
                  <a:srgbClr val="FFD6A9"/>
                </a:solidFill>
                <a:latin typeface="Consolas" panose="020B0609020204030204" pitchFamily="49" charset="0"/>
                <a:cs typeface="Consolas" panose="020B0609020204030204" pitchFamily="49" charset="0"/>
              </a:rPr>
              <a:t>Mag</a:t>
            </a:r>
            <a:r>
              <a:rPr lang="en-GB" sz="2000" b="0" dirty="0">
                <a:latin typeface="Consolas" panose="020B0609020204030204" pitchFamily="49" charset="0"/>
                <a:cs typeface="Consolas" panose="020B0609020204030204" pitchFamily="49" charset="0"/>
              </a:rPr>
              <a:t> float);</a:t>
            </a:r>
          </a:p>
          <a:p>
            <a:pPr marL="0" indent="0">
              <a:spcBef>
                <a:spcPts val="800"/>
              </a:spcBef>
              <a:buNone/>
            </a:pPr>
            <a:r>
              <a:rPr lang="en-GB" sz="2000" b="0" dirty="0">
                <a:solidFill>
                  <a:srgbClr val="D5FED6"/>
                </a:solidFill>
                <a:latin typeface="Consolas" panose="020B0609020204030204" pitchFamily="49" charset="0"/>
                <a:cs typeface="Consolas" panose="020B0609020204030204" pitchFamily="49" charset="0"/>
              </a:rPr>
              <a:t>PREPARE</a:t>
            </a:r>
            <a:r>
              <a:rPr lang="en-GB" sz="2000" b="0" dirty="0">
                <a:latin typeface="Consolas" panose="020B0609020204030204" pitchFamily="49" charset="0"/>
                <a:cs typeface="Consolas" panose="020B0609020204030204" pitchFamily="49" charset="0"/>
              </a:rPr>
              <a:t> </a:t>
            </a:r>
            <a:r>
              <a:rPr lang="it-IT" sz="2000" b="0" dirty="0" err="1">
                <a:latin typeface="Consolas" panose="020B0609020204030204" pitchFamily="49" charset="0"/>
                <a:cs typeface="Consolas" panose="020B0609020204030204" pitchFamily="49" charset="0"/>
              </a:rPr>
              <a:t>stmt</a:t>
            </a:r>
            <a:r>
              <a:rPr lang="it-IT" sz="2000" b="0" dirty="0">
                <a:latin typeface="Consolas" panose="020B0609020204030204" pitchFamily="49" charset="0"/>
                <a:cs typeface="Consolas" panose="020B0609020204030204" pitchFamily="49" charset="0"/>
              </a:rPr>
              <a:t> </a:t>
            </a:r>
            <a:r>
              <a:rPr lang="it-IT" sz="2000" b="0" dirty="0">
                <a:solidFill>
                  <a:srgbClr val="D5FED6"/>
                </a:solidFill>
                <a:latin typeface="Consolas" panose="020B0609020204030204" pitchFamily="49" charset="0"/>
                <a:cs typeface="Consolas" panose="020B0609020204030204" pitchFamily="49" charset="0"/>
              </a:rPr>
              <a:t>FROM</a:t>
            </a:r>
            <a:r>
              <a:rPr lang="it-IT" sz="2000" b="0" dirty="0">
                <a:latin typeface="Consolas" panose="020B0609020204030204" pitchFamily="49" charset="0"/>
                <a:cs typeface="Consolas" panose="020B0609020204030204" pitchFamily="49" charset="0"/>
              </a:rPr>
              <a:t> </a:t>
            </a:r>
            <a:r>
              <a:rPr lang="en-GB" sz="2000" b="0" dirty="0">
                <a:latin typeface="Consolas"/>
                <a:cs typeface="Consolas"/>
              </a:rPr>
              <a:t>'</a:t>
            </a:r>
            <a:r>
              <a:rPr lang="en-GB" sz="2000" b="0" dirty="0">
                <a:latin typeface="Consolas" panose="020B0609020204030204" pitchFamily="49" charset="0"/>
                <a:cs typeface="Consolas" panose="020B0609020204030204" pitchFamily="49" charset="0"/>
              </a:rPr>
              <a:t>INSERT INTO </a:t>
            </a:r>
            <a:r>
              <a:rPr lang="en-GB" sz="2000" b="0" dirty="0" err="1">
                <a:latin typeface="Consolas" panose="020B0609020204030204" pitchFamily="49" charset="0"/>
                <a:cs typeface="Consolas" panose="020B0609020204030204" pitchFamily="49" charset="0"/>
              </a:rPr>
              <a:t>mystars</a:t>
            </a:r>
            <a:r>
              <a:rPr lang="en-GB" sz="2000" b="0" dirty="0">
                <a:latin typeface="Consolas" panose="020B0609020204030204" pitchFamily="49" charset="0"/>
                <a:cs typeface="Consolas" panose="020B0609020204030204" pitchFamily="49" charset="0"/>
              </a:rPr>
              <a:t> VALUES (?, ?, ?, ?)</a:t>
            </a:r>
            <a:r>
              <a:rPr lang="en-GB" sz="2000" b="0" dirty="0">
                <a:latin typeface="Consolas"/>
                <a:cs typeface="Consolas"/>
              </a:rPr>
              <a:t>’;</a:t>
            </a:r>
            <a:endParaRPr lang="en-GB" sz="2000" b="0" dirty="0">
              <a:latin typeface="Consolas" panose="020B0609020204030204" pitchFamily="49" charset="0"/>
              <a:cs typeface="Consolas" panose="020B0609020204030204" pitchFamily="49" charset="0"/>
            </a:endParaRPr>
          </a:p>
          <a:p>
            <a:pPr marL="0" indent="0">
              <a:spcBef>
                <a:spcPts val="800"/>
              </a:spcBef>
              <a:buNone/>
            </a:pPr>
            <a:r>
              <a:rPr lang="en-GB" sz="2000" b="0" dirty="0">
                <a:solidFill>
                  <a:srgbClr val="D5FED6"/>
                </a:solidFill>
                <a:latin typeface="Consolas"/>
                <a:cs typeface="Consolas"/>
              </a:rPr>
              <a:t>SET</a:t>
            </a:r>
            <a:r>
              <a:rPr lang="en-GB" sz="2000" b="0" dirty="0">
                <a:latin typeface="Consolas"/>
                <a:cs typeface="Consolas"/>
              </a:rPr>
              <a:t> @id = 1; </a:t>
            </a:r>
            <a:r>
              <a:rPr lang="en-GB" sz="2000" b="0" dirty="0">
                <a:solidFill>
                  <a:srgbClr val="D5FED6"/>
                </a:solidFill>
                <a:latin typeface="Consolas"/>
                <a:cs typeface="Consolas"/>
              </a:rPr>
              <a:t>SET</a:t>
            </a:r>
            <a:r>
              <a:rPr lang="en-GB" sz="2000" b="0" dirty="0">
                <a:latin typeface="Consolas"/>
                <a:cs typeface="Consolas"/>
              </a:rPr>
              <a:t> @mag = 13.26;</a:t>
            </a:r>
          </a:p>
          <a:p>
            <a:pPr marL="0" indent="0">
              <a:spcBef>
                <a:spcPts val="800"/>
              </a:spcBef>
              <a:buNone/>
            </a:pPr>
            <a:r>
              <a:rPr lang="en-GB" sz="2000" b="0" dirty="0">
                <a:solidFill>
                  <a:srgbClr val="D5FED6"/>
                </a:solidFill>
                <a:latin typeface="Consolas"/>
                <a:cs typeface="Consolas"/>
              </a:rPr>
              <a:t>SET</a:t>
            </a:r>
            <a:r>
              <a:rPr lang="en-GB" sz="2000" b="0" dirty="0">
                <a:latin typeface="Consolas"/>
                <a:cs typeface="Consolas"/>
              </a:rPr>
              <a:t> @</a:t>
            </a:r>
            <a:r>
              <a:rPr lang="en-GB" sz="2000" b="0" dirty="0" err="1">
                <a:latin typeface="Consolas"/>
                <a:cs typeface="Consolas"/>
              </a:rPr>
              <a:t>ra</a:t>
            </a:r>
            <a:r>
              <a:rPr lang="en-GB" sz="2000" b="0" dirty="0">
                <a:latin typeface="Consolas"/>
                <a:cs typeface="Consolas"/>
              </a:rPr>
              <a:t> = 67.2345; </a:t>
            </a:r>
            <a:r>
              <a:rPr lang="en-GB" sz="2000" b="0" dirty="0">
                <a:solidFill>
                  <a:srgbClr val="D5FED6"/>
                </a:solidFill>
                <a:latin typeface="Consolas"/>
                <a:cs typeface="Consolas"/>
              </a:rPr>
              <a:t>SET</a:t>
            </a:r>
            <a:r>
              <a:rPr lang="en-GB" sz="2000" b="0" dirty="0">
                <a:latin typeface="Consolas"/>
                <a:cs typeface="Consolas"/>
              </a:rPr>
              <a:t> @de = -36.12;</a:t>
            </a:r>
          </a:p>
          <a:p>
            <a:pPr marL="0" indent="0">
              <a:spcBef>
                <a:spcPts val="800"/>
              </a:spcBef>
              <a:buNone/>
            </a:pPr>
            <a:r>
              <a:rPr lang="en-GB" sz="2000" b="0" dirty="0">
                <a:solidFill>
                  <a:srgbClr val="D5FED6"/>
                </a:solidFill>
                <a:latin typeface="Consolas"/>
                <a:cs typeface="Consolas"/>
              </a:rPr>
              <a:t>EXECUTE </a:t>
            </a:r>
            <a:r>
              <a:rPr lang="en-GB" sz="2000" b="0" dirty="0" err="1">
                <a:latin typeface="Consolas"/>
                <a:cs typeface="Consolas"/>
              </a:rPr>
              <a:t>stmt</a:t>
            </a:r>
            <a:r>
              <a:rPr lang="en-GB" sz="2000" b="0" dirty="0">
                <a:solidFill>
                  <a:srgbClr val="D5FED6"/>
                </a:solidFill>
                <a:latin typeface="Consolas"/>
                <a:cs typeface="Consolas"/>
              </a:rPr>
              <a:t> USING </a:t>
            </a:r>
            <a:r>
              <a:rPr lang="en-GB" sz="2000" b="0" dirty="0">
                <a:latin typeface="Consolas"/>
                <a:cs typeface="Consolas"/>
              </a:rPr>
              <a:t>@id, @</a:t>
            </a:r>
            <a:r>
              <a:rPr lang="en-GB" sz="2000" b="0" dirty="0" err="1">
                <a:latin typeface="Consolas"/>
                <a:cs typeface="Consolas"/>
              </a:rPr>
              <a:t>ra</a:t>
            </a:r>
            <a:r>
              <a:rPr lang="en-GB" sz="2000" b="0" dirty="0">
                <a:latin typeface="Consolas"/>
                <a:cs typeface="Consolas"/>
              </a:rPr>
              <a:t>, @de, @mag;</a:t>
            </a:r>
            <a:endParaRPr lang="en-GB" sz="2000" b="0" dirty="0">
              <a:cs typeface="Consolas"/>
            </a:endParaRPr>
          </a:p>
          <a:p>
            <a:pPr marL="0" indent="0">
              <a:spcBef>
                <a:spcPts val="800"/>
              </a:spcBef>
              <a:buNone/>
            </a:pPr>
            <a:r>
              <a:rPr lang="en-GB" sz="2000" b="0" dirty="0">
                <a:solidFill>
                  <a:srgbClr val="D5FED6"/>
                </a:solidFill>
                <a:latin typeface="Consolas"/>
                <a:cs typeface="Consolas"/>
              </a:rPr>
              <a:t>SET</a:t>
            </a:r>
            <a:r>
              <a:rPr lang="en-GB" sz="2000" b="0" dirty="0">
                <a:latin typeface="Consolas"/>
                <a:cs typeface="Consolas"/>
              </a:rPr>
              <a:t> @id = 2; </a:t>
            </a:r>
            <a:r>
              <a:rPr lang="en-GB" sz="2000" b="0" dirty="0">
                <a:solidFill>
                  <a:srgbClr val="D5FED6"/>
                </a:solidFill>
                <a:latin typeface="Consolas"/>
                <a:cs typeface="Consolas"/>
              </a:rPr>
              <a:t>SET</a:t>
            </a:r>
            <a:r>
              <a:rPr lang="en-GB" sz="2000" b="0" dirty="0">
                <a:latin typeface="Consolas"/>
                <a:cs typeface="Consolas"/>
              </a:rPr>
              <a:t> @mag = 12.33;</a:t>
            </a:r>
          </a:p>
          <a:p>
            <a:pPr marL="0" indent="0">
              <a:spcBef>
                <a:spcPts val="800"/>
              </a:spcBef>
              <a:buNone/>
            </a:pPr>
            <a:r>
              <a:rPr lang="en-GB" sz="2000" b="0" dirty="0">
                <a:solidFill>
                  <a:srgbClr val="D5FED6"/>
                </a:solidFill>
                <a:latin typeface="Consolas"/>
                <a:cs typeface="Consolas"/>
              </a:rPr>
              <a:t>SET</a:t>
            </a:r>
            <a:r>
              <a:rPr lang="en-GB" sz="2000" b="0" dirty="0">
                <a:latin typeface="Consolas"/>
                <a:cs typeface="Consolas"/>
              </a:rPr>
              <a:t> @</a:t>
            </a:r>
            <a:r>
              <a:rPr lang="en-GB" sz="2000" b="0" dirty="0" err="1">
                <a:latin typeface="Consolas"/>
                <a:cs typeface="Consolas"/>
              </a:rPr>
              <a:t>ra</a:t>
            </a:r>
            <a:r>
              <a:rPr lang="en-GB" sz="2000" b="0" dirty="0">
                <a:latin typeface="Consolas"/>
                <a:cs typeface="Consolas"/>
              </a:rPr>
              <a:t> = 127.543; </a:t>
            </a:r>
            <a:r>
              <a:rPr lang="en-GB" sz="2000" b="0" dirty="0">
                <a:solidFill>
                  <a:srgbClr val="D5FED6"/>
                </a:solidFill>
                <a:latin typeface="Consolas"/>
                <a:cs typeface="Consolas"/>
              </a:rPr>
              <a:t>SET</a:t>
            </a:r>
            <a:r>
              <a:rPr lang="en-GB" sz="2000" b="0" dirty="0">
                <a:latin typeface="Consolas"/>
                <a:cs typeface="Consolas"/>
              </a:rPr>
              <a:t> @de = -12.68;</a:t>
            </a:r>
          </a:p>
          <a:p>
            <a:pPr marL="0" indent="0">
              <a:spcBef>
                <a:spcPts val="800"/>
              </a:spcBef>
              <a:buNone/>
            </a:pPr>
            <a:r>
              <a:rPr lang="en-GB" sz="2000" b="0" dirty="0">
                <a:solidFill>
                  <a:srgbClr val="D5FED6"/>
                </a:solidFill>
                <a:latin typeface="Consolas"/>
                <a:cs typeface="Consolas"/>
              </a:rPr>
              <a:t>EXECUTE </a:t>
            </a:r>
            <a:r>
              <a:rPr lang="en-GB" sz="2000" b="0" dirty="0" err="1">
                <a:latin typeface="Consolas"/>
                <a:cs typeface="Consolas"/>
              </a:rPr>
              <a:t>stmt</a:t>
            </a:r>
            <a:r>
              <a:rPr lang="en-GB" sz="2000" b="0" dirty="0">
                <a:solidFill>
                  <a:srgbClr val="D5FED6"/>
                </a:solidFill>
                <a:latin typeface="Consolas"/>
                <a:cs typeface="Consolas"/>
              </a:rPr>
              <a:t> USING </a:t>
            </a:r>
            <a:r>
              <a:rPr lang="en-GB" sz="2000" b="0" dirty="0">
                <a:latin typeface="Consolas"/>
                <a:cs typeface="Consolas"/>
              </a:rPr>
              <a:t>@id, @</a:t>
            </a:r>
            <a:r>
              <a:rPr lang="en-GB" sz="2000" b="0" dirty="0" err="1">
                <a:latin typeface="Consolas"/>
                <a:cs typeface="Consolas"/>
              </a:rPr>
              <a:t>ra</a:t>
            </a:r>
            <a:r>
              <a:rPr lang="en-GB" sz="2000" b="0" dirty="0">
                <a:latin typeface="Consolas"/>
                <a:cs typeface="Consolas"/>
              </a:rPr>
              <a:t>, @de, @mag;</a:t>
            </a:r>
            <a:endParaRPr lang="en-GB" sz="2000" b="0" dirty="0">
              <a:cs typeface="Consolas"/>
            </a:endParaRPr>
          </a:p>
          <a:p>
            <a:pPr marL="0" indent="0">
              <a:spcBef>
                <a:spcPts val="800"/>
              </a:spcBef>
              <a:buNone/>
            </a:pPr>
            <a:endParaRPr lang="en-GB" sz="2000" b="0" dirty="0">
              <a:solidFill>
                <a:srgbClr val="D5FED6"/>
              </a:solidFill>
              <a:latin typeface="Consolas"/>
              <a:cs typeface="Consolas"/>
            </a:endParaRPr>
          </a:p>
          <a:p>
            <a:pPr marL="0" indent="0">
              <a:spcBef>
                <a:spcPts val="800"/>
              </a:spcBef>
              <a:buNone/>
            </a:pPr>
            <a:r>
              <a:rPr lang="en-GB" sz="2000" b="0" dirty="0">
                <a:solidFill>
                  <a:srgbClr val="D5FED6"/>
                </a:solidFill>
                <a:latin typeface="Consolas"/>
                <a:cs typeface="Consolas"/>
              </a:rPr>
              <a:t>DEALLOCATE PREPARE</a:t>
            </a:r>
            <a:r>
              <a:rPr lang="en-GB" sz="2000" b="0" dirty="0">
                <a:latin typeface="Consolas"/>
                <a:cs typeface="Consolas"/>
              </a:rPr>
              <a:t> </a:t>
            </a:r>
            <a:r>
              <a:rPr lang="en-GB" sz="2000" b="0" dirty="0" err="1">
                <a:latin typeface="Consolas"/>
                <a:cs typeface="Consolas"/>
              </a:rPr>
              <a:t>stmt</a:t>
            </a:r>
            <a:r>
              <a:rPr lang="en-GB" sz="2000" b="0" dirty="0">
                <a:latin typeface="Consolas"/>
                <a:cs typeface="Consolas"/>
              </a:rPr>
              <a:t>;</a:t>
            </a:r>
            <a:endParaRPr lang="en-US" sz="2000" b="0" dirty="0">
              <a:latin typeface="Consolas"/>
              <a:cs typeface="Consolas"/>
            </a:endParaRPr>
          </a:p>
        </p:txBody>
      </p:sp>
      <p:sp>
        <p:nvSpPr>
          <p:cNvPr id="2" name="TextBox 1">
            <a:extLst>
              <a:ext uri="{FF2B5EF4-FFF2-40B4-BE49-F238E27FC236}">
                <a16:creationId xmlns:a16="http://schemas.microsoft.com/office/drawing/2014/main" id="{19854532-FDD9-5945-BB1D-AB3CAEC85E9B}"/>
              </a:ext>
            </a:extLst>
          </p:cNvPr>
          <p:cNvSpPr txBox="1"/>
          <p:nvPr/>
        </p:nvSpPr>
        <p:spPr>
          <a:xfrm>
            <a:off x="506626" y="5931251"/>
            <a:ext cx="7854737" cy="369332"/>
          </a:xfrm>
          <a:prstGeom prst="rect">
            <a:avLst/>
          </a:prstGeom>
          <a:noFill/>
          <a:ln w="19050">
            <a:solidFill>
              <a:schemeClr val="tx2"/>
            </a:solidFill>
          </a:ln>
        </p:spPr>
        <p:txBody>
          <a:bodyPr wrap="square" rtlCol="0">
            <a:spAutoFit/>
          </a:bodyPr>
          <a:lstStyle/>
          <a:p>
            <a:pPr algn="ctr"/>
            <a:r>
              <a:rPr lang="it-IT" dirty="0" err="1">
                <a:hlinkClick r:id="rId3"/>
              </a:rPr>
              <a:t>https</a:t>
            </a:r>
            <a:r>
              <a:rPr lang="it-IT" dirty="0">
                <a:hlinkClick r:id="rId3"/>
              </a:rPr>
              <a:t>://</a:t>
            </a:r>
            <a:r>
              <a:rPr lang="it-IT" dirty="0" err="1">
                <a:hlinkClick r:id="rId3"/>
              </a:rPr>
              <a:t>dev.mysql.com</a:t>
            </a:r>
            <a:r>
              <a:rPr lang="it-IT" dirty="0">
                <a:hlinkClick r:id="rId3"/>
              </a:rPr>
              <a:t>/doc/</a:t>
            </a:r>
            <a:r>
              <a:rPr lang="it-IT" dirty="0" err="1">
                <a:hlinkClick r:id="rId3"/>
              </a:rPr>
              <a:t>refman</a:t>
            </a:r>
            <a:r>
              <a:rPr lang="it-IT" dirty="0">
                <a:hlinkClick r:id="rId3"/>
              </a:rPr>
              <a:t>/5.7/en/</a:t>
            </a:r>
            <a:r>
              <a:rPr lang="it-IT" dirty="0" err="1">
                <a:hlinkClick r:id="rId3"/>
              </a:rPr>
              <a:t>sql-syntax-prepared-statements.html</a:t>
            </a:r>
            <a:endParaRPr lang="it-IT" dirty="0"/>
          </a:p>
        </p:txBody>
      </p:sp>
    </p:spTree>
    <p:extLst>
      <p:ext uri="{BB962C8B-B14F-4D97-AF65-F5344CB8AC3E}">
        <p14:creationId xmlns:p14="http://schemas.microsoft.com/office/powerpoint/2010/main" val="58326803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p:tgtEl>
                                          <p:spTgt spid="8">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p:tgtEl>
                                          <p:spTgt spid="8">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8">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p:tgtEl>
                                          <p:spTgt spid="8">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p:tgtEl>
                                          <p:spTgt spid="8">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8">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anim calcmode="lin" valueType="num">
                                      <p:cBhvr additive="base">
                                        <p:cTn id="55" dur="500"/>
                                        <p:tgtEl>
                                          <p:spTgt spid="8">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8">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8">
                                            <p:txEl>
                                              <p:pRg st="9" end="9"/>
                                            </p:txEl>
                                          </p:spTgt>
                                        </p:tgtEl>
                                        <p:attrNameLst>
                                          <p:attrName>style.visibility</p:attrName>
                                        </p:attrNameLst>
                                      </p:cBhvr>
                                      <p:to>
                                        <p:strVal val="visible"/>
                                      </p:to>
                                    </p:set>
                                    <p:anim calcmode="lin" valueType="num">
                                      <p:cBhvr additive="base">
                                        <p:cTn id="61" dur="500"/>
                                        <p:tgtEl>
                                          <p:spTgt spid="8">
                                            <p:txEl>
                                              <p:pRg st="9" end="9"/>
                                            </p:txEl>
                                          </p:spTgt>
                                        </p:tgtEl>
                                        <p:attrNameLst>
                                          <p:attrName>ppt_y</p:attrName>
                                        </p:attrNameLst>
                                      </p:cBhvr>
                                      <p:tavLst>
                                        <p:tav tm="0">
                                          <p:val>
                                            <p:strVal val="#ppt_y+#ppt_h*1.125000"/>
                                          </p:val>
                                        </p:tav>
                                        <p:tav tm="100000">
                                          <p:val>
                                            <p:strVal val="#ppt_y"/>
                                          </p:val>
                                        </p:tav>
                                      </p:tavLst>
                                    </p:anim>
                                    <p:animEffect transition="in" filter="wipe(up)">
                                      <p:cBhvr>
                                        <p:cTn id="62" dur="500"/>
                                        <p:tgtEl>
                                          <p:spTgt spid="8">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8">
                                            <p:txEl>
                                              <p:pRg st="11" end="11"/>
                                            </p:txEl>
                                          </p:spTgt>
                                        </p:tgtEl>
                                        <p:attrNameLst>
                                          <p:attrName>style.visibility</p:attrName>
                                        </p:attrNameLst>
                                      </p:cBhvr>
                                      <p:to>
                                        <p:strVal val="visible"/>
                                      </p:to>
                                    </p:set>
                                    <p:anim calcmode="lin" valueType="num">
                                      <p:cBhvr additive="base">
                                        <p:cTn id="67" dur="500"/>
                                        <p:tgtEl>
                                          <p:spTgt spid="8">
                                            <p:txEl>
                                              <p:pRg st="11" end="11"/>
                                            </p:txEl>
                                          </p:spTgt>
                                        </p:tgtEl>
                                        <p:attrNameLst>
                                          <p:attrName>ppt_y</p:attrName>
                                        </p:attrNameLst>
                                      </p:cBhvr>
                                      <p:tavLst>
                                        <p:tav tm="0">
                                          <p:val>
                                            <p:strVal val="#ppt_y+#ppt_h*1.125000"/>
                                          </p:val>
                                        </p:tav>
                                        <p:tav tm="100000">
                                          <p:val>
                                            <p:strVal val="#ppt_y"/>
                                          </p:val>
                                        </p:tav>
                                      </p:tavLst>
                                    </p:anim>
                                    <p:animEffect transition="in" filter="wipe(up)">
                                      <p:cBhvr>
                                        <p:cTn id="68" dur="500"/>
                                        <p:tgtEl>
                                          <p:spTgt spid="8">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p:tgtEl>
                                          <p:spTgt spid="2"/>
                                        </p:tgtEl>
                                        <p:attrNameLst>
                                          <p:attrName>ppt_y</p:attrName>
                                        </p:attrNameLst>
                                      </p:cBhvr>
                                      <p:tavLst>
                                        <p:tav tm="0">
                                          <p:val>
                                            <p:strVal val="#ppt_y+#ppt_h*1.125000"/>
                                          </p:val>
                                        </p:tav>
                                        <p:tav tm="100000">
                                          <p:val>
                                            <p:strVal val="#ppt_y"/>
                                          </p:val>
                                        </p:tav>
                                      </p:tavLst>
                                    </p:anim>
                                    <p:animEffect transition="in" filter="wipe(up)">
                                      <p:cBhvr>
                                        <p:cTn id="7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E2FA826C-6C88-BB40-B054-83E08E7E08D2}"/>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SQL functions / procedures – 1</a:t>
            </a:r>
          </a:p>
        </p:txBody>
      </p:sp>
      <p:sp>
        <p:nvSpPr>
          <p:cNvPr id="5" name="Content Placeholder 2"/>
          <p:cNvSpPr txBox="1">
            <a:spLocks/>
          </p:cNvSpPr>
          <p:nvPr/>
        </p:nvSpPr>
        <p:spPr>
          <a:xfrm>
            <a:off x="288001" y="792000"/>
            <a:ext cx="8567999" cy="5935984"/>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358775" indent="0">
              <a:lnSpc>
                <a:spcPct val="90000"/>
              </a:lnSpc>
              <a:spcBef>
                <a:spcPts val="800"/>
              </a:spcBef>
              <a:buNone/>
            </a:pPr>
            <a:r>
              <a:rPr lang="en-GB" sz="1600" dirty="0">
                <a:solidFill>
                  <a:srgbClr val="CCFFCC"/>
                </a:solidFill>
                <a:latin typeface="Consolas"/>
                <a:cs typeface="Consolas"/>
              </a:rPr>
              <a:t>DELIMITER //</a:t>
            </a:r>
          </a:p>
          <a:p>
            <a:pPr marL="358775" indent="0">
              <a:lnSpc>
                <a:spcPct val="90000"/>
              </a:lnSpc>
              <a:spcBef>
                <a:spcPts val="800"/>
              </a:spcBef>
              <a:buNone/>
            </a:pPr>
            <a:r>
              <a:rPr lang="en-GB" sz="1600" dirty="0">
                <a:latin typeface="Consolas"/>
                <a:cs typeface="Consolas"/>
              </a:rPr>
              <a:t>DROP FUNCTION IF EXISTS </a:t>
            </a:r>
            <a:r>
              <a:rPr lang="en-GB" sz="1600" dirty="0" err="1">
                <a:latin typeface="Consolas"/>
                <a:cs typeface="Consolas"/>
              </a:rPr>
              <a:t>skydist</a:t>
            </a:r>
            <a:r>
              <a:rPr lang="en-GB" sz="1600" dirty="0">
                <a:latin typeface="Consolas"/>
                <a:cs typeface="Consolas"/>
              </a:rPr>
              <a:t>//</a:t>
            </a:r>
          </a:p>
          <a:p>
            <a:pPr marL="358775" indent="0">
              <a:lnSpc>
                <a:spcPct val="90000"/>
              </a:lnSpc>
              <a:spcBef>
                <a:spcPts val="800"/>
              </a:spcBef>
              <a:buNone/>
            </a:pPr>
            <a:r>
              <a:rPr lang="en-GB" sz="1600" dirty="0">
                <a:latin typeface="Consolas"/>
                <a:cs typeface="Consolas"/>
              </a:rPr>
              <a:t>CREATE FUNCTION </a:t>
            </a:r>
            <a:r>
              <a:rPr lang="en-GB" sz="1600" dirty="0" err="1">
                <a:latin typeface="Consolas"/>
                <a:cs typeface="Consolas"/>
              </a:rPr>
              <a:t>skydist</a:t>
            </a:r>
            <a:r>
              <a:rPr lang="en-GB" sz="1600" dirty="0">
                <a:latin typeface="Consolas"/>
                <a:cs typeface="Consolas"/>
              </a:rPr>
              <a:t>(a1 DOUBLE, b1 DOUBLE, a2 DOUBLE,b2 DOUBLE)</a:t>
            </a:r>
          </a:p>
          <a:p>
            <a:pPr marL="358775" indent="0">
              <a:lnSpc>
                <a:spcPct val="90000"/>
              </a:lnSpc>
              <a:spcBef>
                <a:spcPts val="800"/>
              </a:spcBef>
              <a:buNone/>
            </a:pPr>
            <a:r>
              <a:rPr lang="en-GB" sz="1600" dirty="0">
                <a:latin typeface="Consolas"/>
                <a:cs typeface="Consolas"/>
              </a:rPr>
              <a:t>                </a:t>
            </a:r>
            <a:r>
              <a:rPr lang="en-GB" sz="1600" dirty="0">
                <a:solidFill>
                  <a:srgbClr val="CCFFCC"/>
                </a:solidFill>
                <a:latin typeface="Consolas"/>
                <a:cs typeface="Consolas"/>
              </a:rPr>
              <a:t>RETURNS DOUBLE</a:t>
            </a:r>
          </a:p>
          <a:p>
            <a:pPr marL="358775" indent="0">
              <a:lnSpc>
                <a:spcPct val="90000"/>
              </a:lnSpc>
              <a:spcBef>
                <a:spcPts val="800"/>
              </a:spcBef>
              <a:buNone/>
            </a:pPr>
            <a:r>
              <a:rPr lang="en-GB" sz="1600" dirty="0">
                <a:latin typeface="Consolas"/>
                <a:cs typeface="Consolas"/>
              </a:rPr>
              <a:t>BEGIN</a:t>
            </a:r>
          </a:p>
          <a:p>
            <a:pPr marL="358775" indent="0">
              <a:lnSpc>
                <a:spcPct val="90000"/>
              </a:lnSpc>
              <a:spcBef>
                <a:spcPts val="800"/>
              </a:spcBef>
              <a:buNone/>
            </a:pPr>
            <a:r>
              <a:rPr lang="en-GB" sz="1600" dirty="0">
                <a:latin typeface="Consolas"/>
                <a:cs typeface="Consolas"/>
              </a:rPr>
              <a:t>  DECLARE d2r, a1r, b1r, a2r, b2r, </a:t>
            </a:r>
            <a:r>
              <a:rPr lang="en-GB" sz="1600" dirty="0" err="1">
                <a:latin typeface="Consolas"/>
                <a:cs typeface="Consolas"/>
              </a:rPr>
              <a:t>radiff</a:t>
            </a:r>
            <a:r>
              <a:rPr lang="en-GB" sz="1600" dirty="0">
                <a:latin typeface="Consolas"/>
                <a:cs typeface="Consolas"/>
              </a:rPr>
              <a:t>, </a:t>
            </a:r>
            <a:r>
              <a:rPr lang="en-GB" sz="1600" dirty="0" err="1">
                <a:latin typeface="Consolas"/>
                <a:cs typeface="Consolas"/>
              </a:rPr>
              <a:t>cosdis</a:t>
            </a:r>
            <a:r>
              <a:rPr lang="en-GB" sz="1600" dirty="0">
                <a:latin typeface="Consolas"/>
                <a:cs typeface="Consolas"/>
              </a:rPr>
              <a:t>, </a:t>
            </a:r>
            <a:r>
              <a:rPr lang="en-GB" sz="1600" dirty="0" err="1">
                <a:latin typeface="Consolas"/>
                <a:cs typeface="Consolas"/>
              </a:rPr>
              <a:t>dist</a:t>
            </a:r>
            <a:r>
              <a:rPr lang="en-GB" sz="1600" dirty="0">
                <a:latin typeface="Consolas"/>
                <a:cs typeface="Consolas"/>
              </a:rPr>
              <a:t> DOUBLE;</a:t>
            </a:r>
          </a:p>
          <a:p>
            <a:pPr marL="358775" indent="0">
              <a:lnSpc>
                <a:spcPct val="90000"/>
              </a:lnSpc>
              <a:spcBef>
                <a:spcPts val="800"/>
              </a:spcBef>
              <a:buNone/>
            </a:pPr>
            <a:r>
              <a:rPr lang="en-GB" sz="1600" dirty="0">
                <a:latin typeface="Consolas"/>
                <a:cs typeface="Consolas"/>
              </a:rPr>
              <a:t>  SET d2r = 0.017453292519943;</a:t>
            </a:r>
          </a:p>
          <a:p>
            <a:pPr marL="358775" indent="0">
              <a:lnSpc>
                <a:spcPct val="90000"/>
              </a:lnSpc>
              <a:spcBef>
                <a:spcPts val="800"/>
              </a:spcBef>
              <a:buNone/>
            </a:pPr>
            <a:r>
              <a:rPr lang="en-GB" sz="1600" dirty="0">
                <a:latin typeface="Consolas"/>
                <a:cs typeface="Consolas"/>
              </a:rPr>
              <a:t>  SET a1r = a1*d2r;  SET b1r = b1*d2r;</a:t>
            </a:r>
          </a:p>
          <a:p>
            <a:pPr marL="358775" indent="0">
              <a:lnSpc>
                <a:spcPct val="90000"/>
              </a:lnSpc>
              <a:spcBef>
                <a:spcPts val="800"/>
              </a:spcBef>
              <a:buNone/>
            </a:pPr>
            <a:r>
              <a:rPr lang="en-GB" sz="1600" dirty="0">
                <a:latin typeface="Consolas"/>
                <a:cs typeface="Consolas"/>
              </a:rPr>
              <a:t>  SET a2r = a2*d2r;  SET b2r = b2*d2r;</a:t>
            </a:r>
          </a:p>
          <a:p>
            <a:pPr marL="358775" indent="0">
              <a:lnSpc>
                <a:spcPct val="90000"/>
              </a:lnSpc>
              <a:spcBef>
                <a:spcPts val="800"/>
              </a:spcBef>
              <a:buNone/>
            </a:pPr>
            <a:r>
              <a:rPr lang="en-GB" sz="1600" dirty="0">
                <a:latin typeface="Consolas"/>
                <a:cs typeface="Consolas"/>
              </a:rPr>
              <a:t>  SET </a:t>
            </a:r>
            <a:r>
              <a:rPr lang="en-GB" sz="1600" dirty="0" err="1">
                <a:latin typeface="Consolas"/>
                <a:cs typeface="Consolas"/>
              </a:rPr>
              <a:t>radiff</a:t>
            </a:r>
            <a:r>
              <a:rPr lang="en-GB" sz="1600" dirty="0">
                <a:latin typeface="Consolas"/>
                <a:cs typeface="Consolas"/>
              </a:rPr>
              <a:t> = ABS(a2r-a1r);</a:t>
            </a:r>
          </a:p>
          <a:p>
            <a:pPr marL="358775" indent="0">
              <a:lnSpc>
                <a:spcPct val="90000"/>
              </a:lnSpc>
              <a:spcBef>
                <a:spcPts val="800"/>
              </a:spcBef>
              <a:buNone/>
            </a:pPr>
            <a:r>
              <a:rPr lang="en-GB" sz="1600" dirty="0">
                <a:latin typeface="Consolas"/>
                <a:cs typeface="Consolas"/>
              </a:rPr>
              <a:t>  IF (</a:t>
            </a:r>
            <a:r>
              <a:rPr lang="en-GB" sz="1600" dirty="0" err="1">
                <a:latin typeface="Consolas"/>
                <a:cs typeface="Consolas"/>
              </a:rPr>
              <a:t>radiff</a:t>
            </a:r>
            <a:r>
              <a:rPr lang="en-GB" sz="1600" dirty="0">
                <a:latin typeface="Consolas"/>
                <a:cs typeface="Consolas"/>
              </a:rPr>
              <a:t> &gt; pi()) THEN</a:t>
            </a:r>
          </a:p>
          <a:p>
            <a:pPr marL="358775" indent="0">
              <a:lnSpc>
                <a:spcPct val="90000"/>
              </a:lnSpc>
              <a:spcBef>
                <a:spcPts val="800"/>
              </a:spcBef>
              <a:buNone/>
            </a:pPr>
            <a:r>
              <a:rPr lang="en-GB" sz="1600" dirty="0">
                <a:latin typeface="Consolas"/>
                <a:cs typeface="Consolas"/>
              </a:rPr>
              <a:t>    SET </a:t>
            </a:r>
            <a:r>
              <a:rPr lang="en-GB" sz="1600" dirty="0" err="1">
                <a:latin typeface="Consolas"/>
                <a:cs typeface="Consolas"/>
              </a:rPr>
              <a:t>radiff</a:t>
            </a:r>
            <a:r>
              <a:rPr lang="en-GB" sz="1600" dirty="0">
                <a:latin typeface="Consolas"/>
                <a:cs typeface="Consolas"/>
              </a:rPr>
              <a:t> = 2e0 * pi() - </a:t>
            </a:r>
            <a:r>
              <a:rPr lang="en-GB" sz="1600" dirty="0" err="1">
                <a:latin typeface="Consolas"/>
                <a:cs typeface="Consolas"/>
              </a:rPr>
              <a:t>radiff</a:t>
            </a:r>
            <a:r>
              <a:rPr lang="en-GB" sz="1600" dirty="0">
                <a:latin typeface="Consolas"/>
                <a:cs typeface="Consolas"/>
              </a:rPr>
              <a:t>;</a:t>
            </a:r>
          </a:p>
          <a:p>
            <a:pPr marL="358775" indent="0">
              <a:lnSpc>
                <a:spcPct val="90000"/>
              </a:lnSpc>
              <a:spcBef>
                <a:spcPts val="800"/>
              </a:spcBef>
              <a:buNone/>
            </a:pPr>
            <a:r>
              <a:rPr lang="en-GB" sz="1600" dirty="0">
                <a:latin typeface="Consolas"/>
                <a:cs typeface="Consolas"/>
              </a:rPr>
              <a:t>  END IF;</a:t>
            </a:r>
          </a:p>
          <a:p>
            <a:pPr marL="358775" indent="0">
              <a:lnSpc>
                <a:spcPct val="90000"/>
              </a:lnSpc>
              <a:spcBef>
                <a:spcPts val="800"/>
              </a:spcBef>
              <a:buNone/>
            </a:pPr>
            <a:r>
              <a:rPr lang="en-GB" sz="1600" dirty="0">
                <a:latin typeface="Consolas"/>
                <a:cs typeface="Consolas"/>
              </a:rPr>
              <a:t>  SET </a:t>
            </a:r>
            <a:r>
              <a:rPr lang="en-GB" sz="1600" dirty="0" err="1">
                <a:latin typeface="Consolas"/>
                <a:cs typeface="Consolas"/>
              </a:rPr>
              <a:t>cosdis</a:t>
            </a:r>
            <a:r>
              <a:rPr lang="en-GB" sz="1600" dirty="0">
                <a:latin typeface="Consolas"/>
                <a:cs typeface="Consolas"/>
              </a:rPr>
              <a:t> = sin(b1r)*sin(b2r) + </a:t>
            </a:r>
            <a:r>
              <a:rPr lang="en-GB" sz="1600" dirty="0" err="1">
                <a:latin typeface="Consolas"/>
                <a:cs typeface="Consolas"/>
              </a:rPr>
              <a:t>cos</a:t>
            </a:r>
            <a:r>
              <a:rPr lang="en-GB" sz="1600" dirty="0">
                <a:latin typeface="Consolas"/>
                <a:cs typeface="Consolas"/>
              </a:rPr>
              <a:t>(b1r)*</a:t>
            </a:r>
            <a:r>
              <a:rPr lang="en-GB" sz="1600" dirty="0" err="1">
                <a:latin typeface="Consolas"/>
                <a:cs typeface="Consolas"/>
              </a:rPr>
              <a:t>cos</a:t>
            </a:r>
            <a:r>
              <a:rPr lang="en-GB" sz="1600" dirty="0">
                <a:latin typeface="Consolas"/>
                <a:cs typeface="Consolas"/>
              </a:rPr>
              <a:t>(b2r)*</a:t>
            </a:r>
            <a:r>
              <a:rPr lang="en-GB" sz="1600" dirty="0" err="1">
                <a:latin typeface="Consolas"/>
                <a:cs typeface="Consolas"/>
              </a:rPr>
              <a:t>cos</a:t>
            </a:r>
            <a:r>
              <a:rPr lang="en-GB" sz="1600" dirty="0">
                <a:latin typeface="Consolas"/>
                <a:cs typeface="Consolas"/>
              </a:rPr>
              <a:t>(</a:t>
            </a:r>
            <a:r>
              <a:rPr lang="en-GB" sz="1600" dirty="0" err="1">
                <a:latin typeface="Consolas"/>
                <a:cs typeface="Consolas"/>
              </a:rPr>
              <a:t>radiff</a:t>
            </a:r>
            <a:r>
              <a:rPr lang="en-GB" sz="1600" dirty="0">
                <a:latin typeface="Consolas"/>
                <a:cs typeface="Consolas"/>
              </a:rPr>
              <a:t>);</a:t>
            </a:r>
          </a:p>
          <a:p>
            <a:pPr marL="358775" indent="0">
              <a:lnSpc>
                <a:spcPct val="90000"/>
              </a:lnSpc>
              <a:spcBef>
                <a:spcPts val="800"/>
              </a:spcBef>
              <a:buNone/>
            </a:pPr>
            <a:r>
              <a:rPr lang="en-GB" sz="1600" dirty="0">
                <a:latin typeface="Consolas"/>
                <a:cs typeface="Consolas"/>
              </a:rPr>
              <a:t>  SET </a:t>
            </a:r>
            <a:r>
              <a:rPr lang="en-GB" sz="1600" dirty="0" err="1">
                <a:latin typeface="Consolas"/>
                <a:cs typeface="Consolas"/>
              </a:rPr>
              <a:t>dist</a:t>
            </a:r>
            <a:r>
              <a:rPr lang="en-GB" sz="1600" dirty="0">
                <a:latin typeface="Consolas"/>
                <a:cs typeface="Consolas"/>
              </a:rPr>
              <a:t> = </a:t>
            </a:r>
            <a:r>
              <a:rPr lang="en-GB" sz="1600" dirty="0" err="1">
                <a:latin typeface="Consolas"/>
                <a:cs typeface="Consolas"/>
              </a:rPr>
              <a:t>acos</a:t>
            </a:r>
            <a:r>
              <a:rPr lang="en-GB" sz="1600" dirty="0">
                <a:latin typeface="Consolas"/>
                <a:cs typeface="Consolas"/>
              </a:rPr>
              <a:t>(</a:t>
            </a:r>
            <a:r>
              <a:rPr lang="en-GB" sz="1600" dirty="0" err="1">
                <a:latin typeface="Consolas"/>
                <a:cs typeface="Consolas"/>
              </a:rPr>
              <a:t>cosdis</a:t>
            </a:r>
            <a:r>
              <a:rPr lang="en-GB" sz="1600" dirty="0">
                <a:latin typeface="Consolas"/>
                <a:cs typeface="Consolas"/>
              </a:rPr>
              <a:t>)/d2r;</a:t>
            </a:r>
          </a:p>
          <a:p>
            <a:pPr marL="358775" indent="0">
              <a:lnSpc>
                <a:spcPct val="90000"/>
              </a:lnSpc>
              <a:spcBef>
                <a:spcPts val="800"/>
              </a:spcBef>
              <a:buNone/>
            </a:pPr>
            <a:r>
              <a:rPr lang="en-GB" sz="1600" dirty="0">
                <a:latin typeface="Consolas"/>
                <a:cs typeface="Consolas"/>
              </a:rPr>
              <a:t>  RETURN </a:t>
            </a:r>
            <a:r>
              <a:rPr lang="en-GB" sz="1600" dirty="0" err="1">
                <a:latin typeface="Consolas"/>
                <a:cs typeface="Consolas"/>
              </a:rPr>
              <a:t>dist</a:t>
            </a:r>
            <a:r>
              <a:rPr lang="en-GB" sz="1600" dirty="0">
                <a:latin typeface="Consolas"/>
                <a:cs typeface="Consolas"/>
              </a:rPr>
              <a:t>;  -- </a:t>
            </a:r>
            <a:r>
              <a:rPr lang="en-GB" sz="1600" dirty="0">
                <a:solidFill>
                  <a:srgbClr val="FFFF00"/>
                </a:solidFill>
                <a:latin typeface="Consolas"/>
                <a:cs typeface="Consolas"/>
              </a:rPr>
              <a:t>distance in Degrees</a:t>
            </a:r>
          </a:p>
          <a:p>
            <a:pPr marL="358775" indent="0">
              <a:lnSpc>
                <a:spcPct val="90000"/>
              </a:lnSpc>
              <a:spcBef>
                <a:spcPts val="800"/>
              </a:spcBef>
              <a:buNone/>
            </a:pPr>
            <a:r>
              <a:rPr lang="en-GB" sz="1600" dirty="0">
                <a:latin typeface="Consolas"/>
                <a:cs typeface="Consolas"/>
              </a:rPr>
              <a:t>END//</a:t>
            </a:r>
          </a:p>
          <a:p>
            <a:pPr marL="358775" indent="0">
              <a:lnSpc>
                <a:spcPct val="90000"/>
              </a:lnSpc>
              <a:spcBef>
                <a:spcPts val="800"/>
              </a:spcBef>
              <a:buNone/>
            </a:pPr>
            <a:r>
              <a:rPr lang="en-GB" sz="1600" dirty="0">
                <a:solidFill>
                  <a:srgbClr val="D5FED6"/>
                </a:solidFill>
                <a:latin typeface="Consolas"/>
                <a:cs typeface="Consolas"/>
              </a:rPr>
              <a:t>delimiter ;</a:t>
            </a:r>
          </a:p>
        </p:txBody>
      </p:sp>
      <p:sp>
        <p:nvSpPr>
          <p:cNvPr id="4" name="Slide Number Placeholder 3">
            <a:extLst>
              <a:ext uri="{FF2B5EF4-FFF2-40B4-BE49-F238E27FC236}">
                <a16:creationId xmlns:a16="http://schemas.microsoft.com/office/drawing/2014/main" id="{9761A090-10BE-3E4C-AD84-E7B65BA312E8}"/>
              </a:ext>
            </a:extLst>
          </p:cNvPr>
          <p:cNvSpPr>
            <a:spLocks noGrp="1"/>
          </p:cNvSpPr>
          <p:nvPr>
            <p:ph type="sldNum" sz="quarter" idx="12"/>
          </p:nvPr>
        </p:nvSpPr>
        <p:spPr/>
        <p:txBody>
          <a:bodyPr/>
          <a:lstStyle/>
          <a:p>
            <a:fld id="{D12AA694-00EB-4F4B-AABB-6F50FB178914}" type="slidenum">
              <a:rPr lang="en-US" smtClean="0"/>
              <a:t>101</a:t>
            </a:fld>
            <a:endParaRPr lang="en-US"/>
          </a:p>
        </p:txBody>
      </p:sp>
    </p:spTree>
    <p:extLst>
      <p:ext uri="{BB962C8B-B14F-4D97-AF65-F5344CB8AC3E}">
        <p14:creationId xmlns:p14="http://schemas.microsoft.com/office/powerpoint/2010/main" val="229379181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A488D673-D955-F245-9FA1-BDF9C2D68A38}"/>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SQL functions / procedures – 2</a:t>
            </a:r>
          </a:p>
        </p:txBody>
      </p:sp>
      <p:sp>
        <p:nvSpPr>
          <p:cNvPr id="5" name="Content Placeholder 2"/>
          <p:cNvSpPr txBox="1">
            <a:spLocks/>
          </p:cNvSpPr>
          <p:nvPr/>
        </p:nvSpPr>
        <p:spPr>
          <a:xfrm>
            <a:off x="288001" y="792000"/>
            <a:ext cx="8567999" cy="4303742"/>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358775" indent="0">
              <a:spcBef>
                <a:spcPts val="200"/>
              </a:spcBef>
              <a:buNone/>
            </a:pPr>
            <a:r>
              <a:rPr lang="da-DK" sz="1800" dirty="0">
                <a:latin typeface="Consolas"/>
                <a:cs typeface="Consolas"/>
              </a:rPr>
              <a:t>SELECT </a:t>
            </a:r>
            <a:r>
              <a:rPr lang="da-DK" sz="1800" dirty="0" err="1">
                <a:latin typeface="Consolas"/>
                <a:cs typeface="Consolas"/>
              </a:rPr>
              <a:t>skydist</a:t>
            </a:r>
            <a:r>
              <a:rPr lang="da-DK" sz="1800" dirty="0">
                <a:latin typeface="Consolas"/>
                <a:cs typeface="Consolas"/>
              </a:rPr>
              <a:t>(170.2, 32.4, 171, 33) AS </a:t>
            </a:r>
            <a:r>
              <a:rPr lang="da-DK" sz="1800" dirty="0" err="1">
                <a:solidFill>
                  <a:srgbClr val="D5FED6"/>
                </a:solidFill>
                <a:latin typeface="Consolas"/>
                <a:cs typeface="Consolas"/>
              </a:rPr>
              <a:t>dist_deg</a:t>
            </a:r>
            <a:r>
              <a:rPr lang="da-DK" sz="1800" dirty="0">
                <a:latin typeface="Consolas"/>
                <a:cs typeface="Consolas"/>
              </a:rPr>
              <a:t>;</a:t>
            </a:r>
          </a:p>
          <a:p>
            <a:pPr marL="358775" indent="0">
              <a:spcBef>
                <a:spcPts val="200"/>
              </a:spcBef>
              <a:buNone/>
            </a:pPr>
            <a:r>
              <a:rPr lang="fi-FI" sz="1800" dirty="0">
                <a:latin typeface="Consolas"/>
                <a:cs typeface="Consolas"/>
              </a:rPr>
              <a:t>+-------------------+</a:t>
            </a:r>
          </a:p>
          <a:p>
            <a:pPr marL="358775" indent="0">
              <a:spcBef>
                <a:spcPts val="200"/>
              </a:spcBef>
              <a:buNone/>
            </a:pPr>
            <a:r>
              <a:rPr lang="fi-FI" sz="1800" dirty="0">
                <a:latin typeface="Consolas"/>
                <a:cs typeface="Consolas"/>
              </a:rPr>
              <a:t>| </a:t>
            </a:r>
            <a:r>
              <a:rPr lang="fi-FI" sz="1800" dirty="0" err="1">
                <a:latin typeface="Consolas"/>
                <a:cs typeface="Consolas"/>
              </a:rPr>
              <a:t>dist_deg</a:t>
            </a:r>
            <a:r>
              <a:rPr lang="fi-FI" sz="1800" dirty="0">
                <a:latin typeface="Consolas"/>
                <a:cs typeface="Consolas"/>
              </a:rPr>
              <a:t>          |</a:t>
            </a:r>
          </a:p>
          <a:p>
            <a:pPr marL="358775" indent="0">
              <a:spcBef>
                <a:spcPts val="200"/>
              </a:spcBef>
              <a:buNone/>
            </a:pPr>
            <a:r>
              <a:rPr lang="fi-FI" sz="1800" dirty="0">
                <a:latin typeface="Consolas"/>
                <a:cs typeface="Consolas"/>
              </a:rPr>
              <a:t>+-------------------+</a:t>
            </a:r>
          </a:p>
          <a:p>
            <a:pPr marL="358775" indent="0">
              <a:spcBef>
                <a:spcPts val="200"/>
              </a:spcBef>
              <a:buNone/>
            </a:pPr>
            <a:r>
              <a:rPr lang="fi-FI" sz="1800" dirty="0">
                <a:latin typeface="Consolas"/>
                <a:cs typeface="Consolas"/>
              </a:rPr>
              <a:t>| 0.901775161467635 |</a:t>
            </a:r>
          </a:p>
          <a:p>
            <a:pPr marL="358775" indent="0">
              <a:spcBef>
                <a:spcPts val="200"/>
              </a:spcBef>
              <a:buNone/>
            </a:pPr>
            <a:r>
              <a:rPr lang="fi-FI" sz="1800" dirty="0">
                <a:latin typeface="Consolas"/>
                <a:cs typeface="Consolas"/>
              </a:rPr>
              <a:t>+-------------------+</a:t>
            </a:r>
          </a:p>
          <a:p>
            <a:pPr marL="358775" indent="0">
              <a:spcBef>
                <a:spcPts val="200"/>
              </a:spcBef>
              <a:buNone/>
            </a:pPr>
            <a:endParaRPr lang="fi-FI" sz="1800" dirty="0">
              <a:latin typeface="Consolas"/>
              <a:cs typeface="Consolas"/>
            </a:endParaRPr>
          </a:p>
          <a:p>
            <a:pPr marL="358775" indent="0">
              <a:spcBef>
                <a:spcPts val="200"/>
              </a:spcBef>
              <a:buNone/>
            </a:pPr>
            <a:r>
              <a:rPr lang="en-US" sz="1800" dirty="0">
                <a:latin typeface="Consolas"/>
                <a:cs typeface="Consolas"/>
              </a:rPr>
              <a:t>SELECT </a:t>
            </a:r>
            <a:r>
              <a:rPr lang="en-US" sz="1800" dirty="0" err="1">
                <a:latin typeface="Consolas"/>
                <a:cs typeface="Consolas"/>
              </a:rPr>
              <a:t>skydist</a:t>
            </a:r>
            <a:r>
              <a:rPr lang="en-US" sz="1800" dirty="0">
                <a:latin typeface="Consolas"/>
                <a:cs typeface="Consolas"/>
              </a:rPr>
              <a:t>(Ra, </a:t>
            </a:r>
            <a:r>
              <a:rPr lang="en-US" sz="1800" dirty="0" err="1">
                <a:latin typeface="Consolas"/>
                <a:cs typeface="Consolas"/>
              </a:rPr>
              <a:t>Decl</a:t>
            </a:r>
            <a:r>
              <a:rPr lang="en-US" sz="1800" dirty="0">
                <a:latin typeface="Consolas"/>
                <a:cs typeface="Consolas"/>
              </a:rPr>
              <a:t>, 83, 22)</a:t>
            </a:r>
            <a:r>
              <a:rPr lang="en-US" sz="1800" dirty="0">
                <a:solidFill>
                  <a:srgbClr val="CCFFCC"/>
                </a:solidFill>
                <a:latin typeface="Consolas"/>
                <a:cs typeface="Consolas"/>
              </a:rPr>
              <a:t>*60</a:t>
            </a:r>
            <a:r>
              <a:rPr lang="en-US" sz="1800" dirty="0">
                <a:latin typeface="Consolas"/>
                <a:cs typeface="Consolas"/>
              </a:rPr>
              <a:t> AS </a:t>
            </a:r>
            <a:r>
              <a:rPr lang="en-US" sz="1800" dirty="0" err="1">
                <a:solidFill>
                  <a:srgbClr val="D5FED6"/>
                </a:solidFill>
                <a:latin typeface="Consolas"/>
                <a:cs typeface="Consolas"/>
              </a:rPr>
              <a:t>dist_arcmin</a:t>
            </a:r>
            <a:endParaRPr lang="en-US" sz="1800" dirty="0">
              <a:solidFill>
                <a:srgbClr val="D5FED6"/>
              </a:solidFill>
              <a:latin typeface="Consolas"/>
              <a:cs typeface="Consolas"/>
            </a:endParaRPr>
          </a:p>
          <a:p>
            <a:pPr marL="358775" indent="0">
              <a:spcBef>
                <a:spcPts val="200"/>
              </a:spcBef>
              <a:buNone/>
            </a:pPr>
            <a:r>
              <a:rPr lang="en-US" sz="1800" dirty="0">
                <a:latin typeface="Consolas"/>
                <a:cs typeface="Consolas"/>
              </a:rPr>
              <a:t>  FROM Messier WHERE M=1;</a:t>
            </a:r>
          </a:p>
          <a:p>
            <a:pPr marL="358775" indent="0">
              <a:spcBef>
                <a:spcPts val="200"/>
              </a:spcBef>
              <a:buNone/>
            </a:pPr>
            <a:r>
              <a:rPr lang="en-US" sz="1800" dirty="0">
                <a:latin typeface="Consolas"/>
                <a:cs typeface="Consolas"/>
              </a:rPr>
              <a:t>+-------------------+</a:t>
            </a:r>
          </a:p>
          <a:p>
            <a:pPr marL="358775" indent="0">
              <a:spcBef>
                <a:spcPts val="200"/>
              </a:spcBef>
              <a:buNone/>
            </a:pPr>
            <a:r>
              <a:rPr lang="en-US" sz="1800" dirty="0">
                <a:latin typeface="Consolas"/>
                <a:cs typeface="Consolas"/>
              </a:rPr>
              <a:t>| </a:t>
            </a:r>
            <a:r>
              <a:rPr lang="en-US" sz="1800" dirty="0" err="1">
                <a:latin typeface="Consolas"/>
                <a:cs typeface="Consolas"/>
              </a:rPr>
              <a:t>dist_arcmin</a:t>
            </a:r>
            <a:r>
              <a:rPr lang="en-US" sz="1800" dirty="0">
                <a:latin typeface="Consolas"/>
                <a:cs typeface="Consolas"/>
              </a:rPr>
              <a:t>       |</a:t>
            </a:r>
          </a:p>
          <a:p>
            <a:pPr marL="358775" indent="0">
              <a:spcBef>
                <a:spcPts val="200"/>
              </a:spcBef>
              <a:buNone/>
            </a:pPr>
            <a:r>
              <a:rPr lang="en-US" sz="1800" dirty="0">
                <a:latin typeface="Consolas"/>
                <a:cs typeface="Consolas"/>
              </a:rPr>
              <a:t>+-------------------+</a:t>
            </a:r>
          </a:p>
          <a:p>
            <a:pPr marL="358775" indent="0">
              <a:spcBef>
                <a:spcPts val="200"/>
              </a:spcBef>
              <a:buNone/>
            </a:pPr>
            <a:r>
              <a:rPr lang="en-US" sz="1800" dirty="0">
                <a:latin typeface="Consolas"/>
                <a:cs typeface="Consolas"/>
              </a:rPr>
              <a:t>| 34.78175964005546 |</a:t>
            </a:r>
          </a:p>
          <a:p>
            <a:pPr marL="358775" indent="0">
              <a:spcBef>
                <a:spcPts val="200"/>
              </a:spcBef>
              <a:buNone/>
            </a:pPr>
            <a:r>
              <a:rPr lang="en-US" sz="1800" dirty="0">
                <a:latin typeface="Consolas"/>
                <a:cs typeface="Consolas"/>
              </a:rPr>
              <a:t>+-------------------+</a:t>
            </a:r>
          </a:p>
        </p:txBody>
      </p:sp>
      <p:sp>
        <p:nvSpPr>
          <p:cNvPr id="4" name="Slide Number Placeholder 3">
            <a:extLst>
              <a:ext uri="{FF2B5EF4-FFF2-40B4-BE49-F238E27FC236}">
                <a16:creationId xmlns:a16="http://schemas.microsoft.com/office/drawing/2014/main" id="{4B92F911-A773-DD40-8886-9C6B51356308}"/>
              </a:ext>
            </a:extLst>
          </p:cNvPr>
          <p:cNvSpPr>
            <a:spLocks noGrp="1"/>
          </p:cNvSpPr>
          <p:nvPr>
            <p:ph type="sldNum" sz="quarter" idx="12"/>
          </p:nvPr>
        </p:nvSpPr>
        <p:spPr/>
        <p:txBody>
          <a:bodyPr/>
          <a:lstStyle/>
          <a:p>
            <a:fld id="{D12AA694-00EB-4F4B-AABB-6F50FB178914}" type="slidenum">
              <a:rPr lang="en-US" smtClean="0"/>
              <a:t>102</a:t>
            </a:fld>
            <a:endParaRPr lang="en-US"/>
          </a:p>
        </p:txBody>
      </p:sp>
    </p:spTree>
    <p:extLst>
      <p:ext uri="{BB962C8B-B14F-4D97-AF65-F5344CB8AC3E}">
        <p14:creationId xmlns:p14="http://schemas.microsoft.com/office/powerpoint/2010/main" val="341371679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 calcmode="lin" valueType="num">
                                      <p:cBhvr additive="base">
                                        <p:cTn id="13"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7" end="7"/>
                                            </p:tx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anim calcmode="lin" valueType="num">
                                      <p:cBhvr additive="base">
                                        <p:cTn id="17"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18" dur="500"/>
                                        <p:tgtEl>
                                          <p:spTgt spid="5">
                                            <p:txEl>
                                              <p:pRg st="8" end="8"/>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anim calcmode="lin" valueType="num">
                                      <p:cBhvr additive="base">
                                        <p:cTn id="21" dur="500"/>
                                        <p:tgtEl>
                                          <p:spTgt spid="5">
                                            <p:txEl>
                                              <p:pRg st="9" end="9"/>
                                            </p:txEl>
                                          </p:spTgt>
                                        </p:tgtEl>
                                        <p:attrNameLst>
                                          <p:attrName>ppt_y</p:attrName>
                                        </p:attrNameLst>
                                      </p:cBhvr>
                                      <p:tavLst>
                                        <p:tav tm="0">
                                          <p:val>
                                            <p:strVal val="#ppt_y+#ppt_h*1.125000"/>
                                          </p:val>
                                        </p:tav>
                                        <p:tav tm="100000">
                                          <p:val>
                                            <p:strVal val="#ppt_y"/>
                                          </p:val>
                                        </p:tav>
                                      </p:tavLst>
                                    </p:anim>
                                    <p:animEffect transition="in" filter="wipe(up)">
                                      <p:cBhvr>
                                        <p:cTn id="22" dur="500"/>
                                        <p:tgtEl>
                                          <p:spTgt spid="5">
                                            <p:txEl>
                                              <p:pRg st="9" end="9"/>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anim calcmode="lin" valueType="num">
                                      <p:cBhvr additive="base">
                                        <p:cTn id="25" dur="500"/>
                                        <p:tgtEl>
                                          <p:spTgt spid="5">
                                            <p:txEl>
                                              <p:pRg st="10" end="1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10" end="10"/>
                                            </p:tx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anim calcmode="lin" valueType="num">
                                      <p:cBhvr additive="base">
                                        <p:cTn id="29" dur="500"/>
                                        <p:tgtEl>
                                          <p:spTgt spid="5">
                                            <p:txEl>
                                              <p:pRg st="11" end="11"/>
                                            </p:txEl>
                                          </p:spTgt>
                                        </p:tgtEl>
                                        <p:attrNameLst>
                                          <p:attrName>ppt_y</p:attrName>
                                        </p:attrNameLst>
                                      </p:cBhvr>
                                      <p:tavLst>
                                        <p:tav tm="0">
                                          <p:val>
                                            <p:strVal val="#ppt_y+#ppt_h*1.125000"/>
                                          </p:val>
                                        </p:tav>
                                        <p:tav tm="100000">
                                          <p:val>
                                            <p:strVal val="#ppt_y"/>
                                          </p:val>
                                        </p:tav>
                                      </p:tavLst>
                                    </p:anim>
                                    <p:animEffect transition="in" filter="wipe(up)">
                                      <p:cBhvr>
                                        <p:cTn id="30" dur="500"/>
                                        <p:tgtEl>
                                          <p:spTgt spid="5">
                                            <p:txEl>
                                              <p:pRg st="11" end="11"/>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anim calcmode="lin" valueType="num">
                                      <p:cBhvr additive="base">
                                        <p:cTn id="33" dur="500"/>
                                        <p:tgtEl>
                                          <p:spTgt spid="5">
                                            <p:txEl>
                                              <p:pRg st="12" end="12"/>
                                            </p:txEl>
                                          </p:spTgt>
                                        </p:tgtEl>
                                        <p:attrNameLst>
                                          <p:attrName>ppt_y</p:attrName>
                                        </p:attrNameLst>
                                      </p:cBhvr>
                                      <p:tavLst>
                                        <p:tav tm="0">
                                          <p:val>
                                            <p:strVal val="#ppt_y+#ppt_h*1.125000"/>
                                          </p:val>
                                        </p:tav>
                                        <p:tav tm="100000">
                                          <p:val>
                                            <p:strVal val="#ppt_y"/>
                                          </p:val>
                                        </p:tav>
                                      </p:tavLst>
                                    </p:anim>
                                    <p:animEffect transition="in" filter="wipe(up)">
                                      <p:cBhvr>
                                        <p:cTn id="34" dur="500"/>
                                        <p:tgtEl>
                                          <p:spTgt spid="5">
                                            <p:txEl>
                                              <p:pRg st="12" end="12"/>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5">
                                            <p:txEl>
                                              <p:pRg st="13" end="13"/>
                                            </p:txEl>
                                          </p:spTgt>
                                        </p:tgtEl>
                                        <p:attrNameLst>
                                          <p:attrName>style.visibility</p:attrName>
                                        </p:attrNameLst>
                                      </p:cBhvr>
                                      <p:to>
                                        <p:strVal val="visible"/>
                                      </p:to>
                                    </p:set>
                                    <p:anim calcmode="lin" valueType="num">
                                      <p:cBhvr additive="base">
                                        <p:cTn id="37" dur="500"/>
                                        <p:tgtEl>
                                          <p:spTgt spid="5">
                                            <p:txEl>
                                              <p:pRg st="13" end="13"/>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2B504B55-760C-0749-8B1F-20EB2B9D40A3}"/>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SQL functions / procedures – 3</a:t>
            </a:r>
          </a:p>
        </p:txBody>
      </p:sp>
      <p:sp>
        <p:nvSpPr>
          <p:cNvPr id="5" name="Content Placeholder 2"/>
          <p:cNvSpPr txBox="1">
            <a:spLocks/>
          </p:cNvSpPr>
          <p:nvPr/>
        </p:nvSpPr>
        <p:spPr>
          <a:xfrm>
            <a:off x="288001" y="792000"/>
            <a:ext cx="8567999" cy="5688737"/>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358775" indent="0">
              <a:spcBef>
                <a:spcPts val="200"/>
              </a:spcBef>
              <a:buNone/>
            </a:pPr>
            <a:r>
              <a:rPr lang="en-US" sz="1800" dirty="0">
                <a:solidFill>
                  <a:srgbClr val="CCFFCC"/>
                </a:solidFill>
                <a:latin typeface="Consolas"/>
                <a:cs typeface="Consolas"/>
              </a:rPr>
              <a:t>SET @ra1=0, @de1=0;</a:t>
            </a:r>
          </a:p>
          <a:p>
            <a:pPr marL="358775" indent="0">
              <a:spcBef>
                <a:spcPts val="200"/>
              </a:spcBef>
              <a:buNone/>
            </a:pPr>
            <a:r>
              <a:rPr lang="en-US" sz="1800" dirty="0">
                <a:latin typeface="Consolas"/>
                <a:cs typeface="Consolas"/>
              </a:rPr>
              <a:t>SELECT Ra, </a:t>
            </a:r>
            <a:r>
              <a:rPr lang="en-US" sz="1800" dirty="0" err="1">
                <a:latin typeface="Consolas"/>
                <a:cs typeface="Consolas"/>
              </a:rPr>
              <a:t>Decl</a:t>
            </a:r>
            <a:r>
              <a:rPr lang="en-US" sz="1800" dirty="0">
                <a:latin typeface="Consolas"/>
                <a:cs typeface="Consolas"/>
              </a:rPr>
              <a:t> </a:t>
            </a:r>
            <a:r>
              <a:rPr lang="en-US" sz="1800" dirty="0">
                <a:solidFill>
                  <a:srgbClr val="CCFFCC"/>
                </a:solidFill>
                <a:latin typeface="Consolas"/>
                <a:cs typeface="Consolas"/>
              </a:rPr>
              <a:t>INTO</a:t>
            </a:r>
            <a:r>
              <a:rPr lang="en-US" sz="1800" dirty="0">
                <a:latin typeface="Consolas"/>
                <a:cs typeface="Consolas"/>
              </a:rPr>
              <a:t> @ra1, @de1 FROM Messier WHERE M=1;</a:t>
            </a:r>
          </a:p>
          <a:p>
            <a:pPr marL="358775" indent="0">
              <a:spcBef>
                <a:spcPts val="200"/>
              </a:spcBef>
              <a:buNone/>
            </a:pPr>
            <a:r>
              <a:rPr lang="en-US" sz="1800" dirty="0">
                <a:latin typeface="Consolas"/>
                <a:cs typeface="Consolas"/>
              </a:rPr>
              <a:t>SELECT M, </a:t>
            </a:r>
            <a:r>
              <a:rPr lang="en-US" sz="1800" dirty="0" err="1">
                <a:latin typeface="Consolas"/>
                <a:cs typeface="Consolas"/>
              </a:rPr>
              <a:t>skydist</a:t>
            </a:r>
            <a:r>
              <a:rPr lang="en-US" sz="1800" dirty="0">
                <a:latin typeface="Consolas"/>
                <a:cs typeface="Consolas"/>
              </a:rPr>
              <a:t>(Ra, </a:t>
            </a:r>
            <a:r>
              <a:rPr lang="en-US" sz="1800" dirty="0" err="1">
                <a:latin typeface="Consolas"/>
                <a:cs typeface="Consolas"/>
              </a:rPr>
              <a:t>Decl</a:t>
            </a:r>
            <a:r>
              <a:rPr lang="en-US" sz="1800" dirty="0">
                <a:latin typeface="Consolas"/>
                <a:cs typeface="Consolas"/>
              </a:rPr>
              <a:t>, @ra1, @de1) AS </a:t>
            </a:r>
            <a:r>
              <a:rPr lang="en-US" sz="1800" dirty="0" err="1">
                <a:latin typeface="Consolas"/>
                <a:cs typeface="Consolas"/>
              </a:rPr>
              <a:t>dist_deg</a:t>
            </a:r>
            <a:endParaRPr lang="en-US" sz="1800" dirty="0">
              <a:latin typeface="Consolas"/>
              <a:cs typeface="Consolas"/>
            </a:endParaRPr>
          </a:p>
          <a:p>
            <a:pPr marL="358775" indent="0">
              <a:spcBef>
                <a:spcPts val="200"/>
              </a:spcBef>
              <a:buNone/>
            </a:pPr>
            <a:r>
              <a:rPr lang="en-US" sz="1800" dirty="0">
                <a:latin typeface="Consolas"/>
                <a:cs typeface="Consolas"/>
              </a:rPr>
              <a:t>  FROM Messier WHERE M&gt;1 AND M&lt;5;</a:t>
            </a:r>
          </a:p>
          <a:p>
            <a:pPr marL="358775" indent="0">
              <a:spcBef>
                <a:spcPts val="200"/>
              </a:spcBef>
              <a:buNone/>
            </a:pPr>
            <a:r>
              <a:rPr lang="en-US" sz="1600" dirty="0">
                <a:latin typeface="Consolas"/>
                <a:cs typeface="Consolas"/>
              </a:rPr>
              <a:t>+---+--------------------+</a:t>
            </a:r>
          </a:p>
          <a:p>
            <a:pPr marL="358775" indent="0">
              <a:spcBef>
                <a:spcPts val="200"/>
              </a:spcBef>
              <a:buNone/>
            </a:pPr>
            <a:r>
              <a:rPr lang="en-US" sz="1600" dirty="0">
                <a:latin typeface="Consolas"/>
                <a:cs typeface="Consolas"/>
              </a:rPr>
              <a:t>| M | </a:t>
            </a:r>
            <a:r>
              <a:rPr lang="en-US" sz="1600" dirty="0" err="1">
                <a:latin typeface="Consolas"/>
                <a:cs typeface="Consolas"/>
              </a:rPr>
              <a:t>dist_deg</a:t>
            </a:r>
            <a:r>
              <a:rPr lang="en-US" sz="1600" dirty="0">
                <a:latin typeface="Consolas"/>
                <a:cs typeface="Consolas"/>
              </a:rPr>
              <a:t>           |</a:t>
            </a:r>
          </a:p>
          <a:p>
            <a:pPr marL="358775" indent="0">
              <a:spcBef>
                <a:spcPts val="200"/>
              </a:spcBef>
              <a:buNone/>
            </a:pPr>
            <a:r>
              <a:rPr lang="en-US" sz="1600" dirty="0">
                <a:latin typeface="Consolas"/>
                <a:cs typeface="Consolas"/>
              </a:rPr>
              <a:t>+---+--------------------+</a:t>
            </a:r>
          </a:p>
          <a:p>
            <a:pPr marL="358775" indent="0">
              <a:spcBef>
                <a:spcPts val="200"/>
              </a:spcBef>
              <a:buNone/>
            </a:pPr>
            <a:r>
              <a:rPr lang="en-US" sz="1600" dirty="0">
                <a:latin typeface="Consolas"/>
                <a:cs typeface="Consolas"/>
              </a:rPr>
              <a:t>| 2 |  118.1862068372224 |</a:t>
            </a:r>
          </a:p>
          <a:p>
            <a:pPr marL="358775" indent="0">
              <a:spcBef>
                <a:spcPts val="200"/>
              </a:spcBef>
              <a:buNone/>
            </a:pPr>
            <a:r>
              <a:rPr lang="en-US" sz="1600" dirty="0">
                <a:latin typeface="Consolas"/>
                <a:cs typeface="Consolas"/>
              </a:rPr>
              <a:t>| 3 | 104.66108688957472 |</a:t>
            </a:r>
          </a:p>
          <a:p>
            <a:pPr marL="358775" indent="0">
              <a:spcBef>
                <a:spcPts val="200"/>
              </a:spcBef>
              <a:buNone/>
            </a:pPr>
            <a:r>
              <a:rPr lang="en-US" sz="1600" dirty="0">
                <a:latin typeface="Consolas"/>
                <a:cs typeface="Consolas"/>
              </a:rPr>
              <a:t>| 4 | 163.40339738779477 |</a:t>
            </a:r>
          </a:p>
          <a:p>
            <a:pPr marL="358775" indent="0">
              <a:spcBef>
                <a:spcPts val="200"/>
              </a:spcBef>
              <a:buNone/>
            </a:pPr>
            <a:r>
              <a:rPr lang="en-US" sz="1600" dirty="0">
                <a:latin typeface="Consolas"/>
                <a:cs typeface="Consolas"/>
              </a:rPr>
              <a:t>+---+--------------------+</a:t>
            </a:r>
          </a:p>
          <a:p>
            <a:pPr marL="358775" indent="0">
              <a:spcBef>
                <a:spcPts val="200"/>
              </a:spcBef>
              <a:buNone/>
            </a:pPr>
            <a:endParaRPr lang="en-US" sz="1600" dirty="0">
              <a:latin typeface="Consolas"/>
              <a:cs typeface="Consolas"/>
            </a:endParaRPr>
          </a:p>
          <a:p>
            <a:pPr marL="358775" indent="0">
              <a:spcBef>
                <a:spcPts val="200"/>
              </a:spcBef>
              <a:buNone/>
            </a:pPr>
            <a:r>
              <a:rPr lang="en-US" sz="1800" dirty="0">
                <a:latin typeface="Consolas"/>
                <a:cs typeface="Consolas"/>
              </a:rPr>
              <a:t>SELECT M, Type, </a:t>
            </a:r>
            <a:r>
              <a:rPr lang="en-US" sz="1800" dirty="0" err="1">
                <a:latin typeface="Consolas"/>
                <a:cs typeface="Consolas"/>
              </a:rPr>
              <a:t>skydist</a:t>
            </a:r>
            <a:r>
              <a:rPr lang="en-US" sz="1800" dirty="0">
                <a:latin typeface="Consolas"/>
                <a:cs typeface="Consolas"/>
              </a:rPr>
              <a:t>(Ra, </a:t>
            </a:r>
            <a:r>
              <a:rPr lang="en-US" sz="1800" dirty="0" err="1">
                <a:latin typeface="Consolas"/>
                <a:cs typeface="Consolas"/>
              </a:rPr>
              <a:t>Decl</a:t>
            </a:r>
            <a:r>
              <a:rPr lang="en-US" sz="1800" dirty="0">
                <a:latin typeface="Consolas"/>
                <a:cs typeface="Consolas"/>
              </a:rPr>
              <a:t>, @ra1, @de1)*60 AS </a:t>
            </a:r>
            <a:r>
              <a:rPr lang="en-US" sz="1800" dirty="0" err="1">
                <a:latin typeface="Consolas"/>
                <a:cs typeface="Consolas"/>
              </a:rPr>
              <a:t>dist_arcmin</a:t>
            </a:r>
            <a:endParaRPr lang="en-US" sz="1800" dirty="0">
              <a:latin typeface="Consolas"/>
              <a:cs typeface="Consolas"/>
            </a:endParaRPr>
          </a:p>
          <a:p>
            <a:pPr marL="358775" indent="0">
              <a:spcBef>
                <a:spcPts val="200"/>
              </a:spcBef>
              <a:buNone/>
            </a:pPr>
            <a:r>
              <a:rPr lang="en-US" sz="1800" dirty="0">
                <a:latin typeface="Consolas"/>
                <a:cs typeface="Consolas"/>
              </a:rPr>
              <a:t>  FROM Messier </a:t>
            </a:r>
            <a:r>
              <a:rPr lang="en-US" sz="1800" dirty="0">
                <a:solidFill>
                  <a:srgbClr val="CCFFCC"/>
                </a:solidFill>
                <a:latin typeface="Consolas"/>
                <a:cs typeface="Consolas"/>
              </a:rPr>
              <a:t>HAVING</a:t>
            </a:r>
            <a:r>
              <a:rPr lang="en-US" sz="1800" dirty="0">
                <a:latin typeface="Consolas"/>
                <a:cs typeface="Consolas"/>
              </a:rPr>
              <a:t> </a:t>
            </a:r>
            <a:r>
              <a:rPr lang="en-US" sz="1800" dirty="0" err="1">
                <a:latin typeface="Consolas"/>
                <a:cs typeface="Consolas"/>
              </a:rPr>
              <a:t>dist_arcmin</a:t>
            </a:r>
            <a:r>
              <a:rPr lang="en-US" sz="1800" dirty="0">
                <a:latin typeface="Consolas"/>
                <a:cs typeface="Consolas"/>
              </a:rPr>
              <a:t> &lt; 500;</a:t>
            </a:r>
          </a:p>
          <a:p>
            <a:pPr marL="358775" indent="0">
              <a:spcBef>
                <a:spcPts val="200"/>
              </a:spcBef>
              <a:buNone/>
            </a:pPr>
            <a:r>
              <a:rPr lang="en-US" sz="1600" dirty="0">
                <a:latin typeface="Consolas"/>
                <a:cs typeface="Consolas"/>
              </a:rPr>
              <a:t>+----+------+------------------+</a:t>
            </a:r>
          </a:p>
          <a:p>
            <a:pPr marL="358775" indent="0">
              <a:spcBef>
                <a:spcPts val="200"/>
              </a:spcBef>
              <a:buNone/>
            </a:pPr>
            <a:r>
              <a:rPr lang="en-US" sz="1600" dirty="0">
                <a:latin typeface="Consolas"/>
                <a:cs typeface="Consolas"/>
              </a:rPr>
              <a:t>| M  | Type | </a:t>
            </a:r>
            <a:r>
              <a:rPr lang="en-US" sz="1600" dirty="0" err="1">
                <a:latin typeface="Consolas"/>
                <a:cs typeface="Consolas"/>
              </a:rPr>
              <a:t>dist_arcmin</a:t>
            </a:r>
            <a:r>
              <a:rPr lang="en-US" sz="1600" dirty="0">
                <a:latin typeface="Consolas"/>
                <a:cs typeface="Consolas"/>
              </a:rPr>
              <a:t>      |</a:t>
            </a:r>
          </a:p>
          <a:p>
            <a:pPr marL="358775" indent="0">
              <a:spcBef>
                <a:spcPts val="200"/>
              </a:spcBef>
              <a:buNone/>
            </a:pPr>
            <a:r>
              <a:rPr lang="en-US" sz="1600" dirty="0">
                <a:latin typeface="Consolas"/>
                <a:cs typeface="Consolas"/>
              </a:rPr>
              <a:t>+----+------+------------------+</a:t>
            </a:r>
          </a:p>
          <a:p>
            <a:pPr marL="358775" indent="0">
              <a:spcBef>
                <a:spcPts val="200"/>
              </a:spcBef>
              <a:buNone/>
            </a:pPr>
            <a:r>
              <a:rPr lang="en-US" sz="1600" dirty="0">
                <a:latin typeface="Consolas"/>
                <a:cs typeface="Consolas"/>
              </a:rPr>
              <a:t>|  1 | BN   |                0 |</a:t>
            </a:r>
          </a:p>
          <a:p>
            <a:pPr marL="358775" indent="0">
              <a:spcBef>
                <a:spcPts val="200"/>
              </a:spcBef>
              <a:buNone/>
            </a:pPr>
            <a:r>
              <a:rPr lang="en-US" sz="1600" dirty="0">
                <a:latin typeface="Consolas"/>
                <a:cs typeface="Consolas"/>
              </a:rPr>
              <a:t>| 35 | OC   | 495.768345080102 |</a:t>
            </a:r>
          </a:p>
          <a:p>
            <a:pPr marL="358775" indent="0">
              <a:spcBef>
                <a:spcPts val="200"/>
              </a:spcBef>
              <a:buNone/>
            </a:pPr>
            <a:r>
              <a:rPr lang="en-US" sz="1600" dirty="0">
                <a:latin typeface="Consolas"/>
                <a:cs typeface="Consolas"/>
              </a:rPr>
              <a:t>+----+------+------------------+</a:t>
            </a:r>
          </a:p>
        </p:txBody>
      </p:sp>
      <p:sp>
        <p:nvSpPr>
          <p:cNvPr id="4" name="Slide Number Placeholder 3">
            <a:extLst>
              <a:ext uri="{FF2B5EF4-FFF2-40B4-BE49-F238E27FC236}">
                <a16:creationId xmlns:a16="http://schemas.microsoft.com/office/drawing/2014/main" id="{9BEECAAA-CD9A-D645-B82C-A6B8F56D5839}"/>
              </a:ext>
            </a:extLst>
          </p:cNvPr>
          <p:cNvSpPr>
            <a:spLocks noGrp="1"/>
          </p:cNvSpPr>
          <p:nvPr>
            <p:ph type="sldNum" sz="quarter" idx="12"/>
          </p:nvPr>
        </p:nvSpPr>
        <p:spPr/>
        <p:txBody>
          <a:bodyPr/>
          <a:lstStyle/>
          <a:p>
            <a:fld id="{D12AA694-00EB-4F4B-AABB-6F50FB178914}" type="slidenum">
              <a:rPr lang="en-US" smtClean="0"/>
              <a:t>103</a:t>
            </a:fld>
            <a:endParaRPr lang="en-US"/>
          </a:p>
        </p:txBody>
      </p:sp>
    </p:spTree>
    <p:extLst>
      <p:ext uri="{BB962C8B-B14F-4D97-AF65-F5344CB8AC3E}">
        <p14:creationId xmlns:p14="http://schemas.microsoft.com/office/powerpoint/2010/main" val="157226204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anim calcmode="lin" valueType="num">
                                      <p:cBhvr additive="base">
                                        <p:cTn id="29" dur="500"/>
                                        <p:tgtEl>
                                          <p:spTgt spid="5">
                                            <p:txEl>
                                              <p:pRg st="12" end="12"/>
                                            </p:txEl>
                                          </p:spTgt>
                                        </p:tgtEl>
                                        <p:attrNameLst>
                                          <p:attrName>ppt_y</p:attrName>
                                        </p:attrNameLst>
                                      </p:cBhvr>
                                      <p:tavLst>
                                        <p:tav tm="0">
                                          <p:val>
                                            <p:strVal val="#ppt_y+#ppt_h*1.125000"/>
                                          </p:val>
                                        </p:tav>
                                        <p:tav tm="100000">
                                          <p:val>
                                            <p:strVal val="#ppt_y"/>
                                          </p:val>
                                        </p:tav>
                                      </p:tavLst>
                                    </p:anim>
                                    <p:animEffect transition="in" filter="wipe(up)">
                                      <p:cBhvr>
                                        <p:cTn id="30" dur="500"/>
                                        <p:tgtEl>
                                          <p:spTgt spid="5">
                                            <p:txEl>
                                              <p:pRg st="12" end="12"/>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anim calcmode="lin" valueType="num">
                                      <p:cBhvr additive="base">
                                        <p:cTn id="33" dur="500"/>
                                        <p:tgtEl>
                                          <p:spTgt spid="5">
                                            <p:txEl>
                                              <p:pRg st="13" end="13"/>
                                            </p:txEl>
                                          </p:spTgt>
                                        </p:tgtEl>
                                        <p:attrNameLst>
                                          <p:attrName>ppt_y</p:attrName>
                                        </p:attrNameLst>
                                      </p:cBhvr>
                                      <p:tavLst>
                                        <p:tav tm="0">
                                          <p:val>
                                            <p:strVal val="#ppt_y+#ppt_h*1.125000"/>
                                          </p:val>
                                        </p:tav>
                                        <p:tav tm="100000">
                                          <p:val>
                                            <p:strVal val="#ppt_y"/>
                                          </p:val>
                                        </p:tav>
                                      </p:tavLst>
                                    </p:anim>
                                    <p:animEffect transition="in" filter="wipe(up)">
                                      <p:cBhvr>
                                        <p:cTn id="34" dur="500"/>
                                        <p:tgtEl>
                                          <p:spTgt spid="5">
                                            <p:txEl>
                                              <p:pRg st="13" end="13"/>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5">
                                            <p:txEl>
                                              <p:pRg st="14" end="14"/>
                                            </p:txEl>
                                          </p:spTgt>
                                        </p:tgtEl>
                                        <p:attrNameLst>
                                          <p:attrName>style.visibility</p:attrName>
                                        </p:attrNameLst>
                                      </p:cBhvr>
                                      <p:to>
                                        <p:strVal val="visible"/>
                                      </p:to>
                                    </p:set>
                                    <p:anim calcmode="lin" valueType="num">
                                      <p:cBhvr additive="base">
                                        <p:cTn id="37" dur="500"/>
                                        <p:tgtEl>
                                          <p:spTgt spid="5">
                                            <p:txEl>
                                              <p:pRg st="14" end="14"/>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14" end="14"/>
                                            </p:txEl>
                                          </p:spTgt>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5">
                                            <p:txEl>
                                              <p:pRg st="15" end="15"/>
                                            </p:txEl>
                                          </p:spTgt>
                                        </p:tgtEl>
                                        <p:attrNameLst>
                                          <p:attrName>style.visibility</p:attrName>
                                        </p:attrNameLst>
                                      </p:cBhvr>
                                      <p:to>
                                        <p:strVal val="visible"/>
                                      </p:to>
                                    </p:set>
                                    <p:anim calcmode="lin" valueType="num">
                                      <p:cBhvr additive="base">
                                        <p:cTn id="41" dur="500"/>
                                        <p:tgtEl>
                                          <p:spTgt spid="5">
                                            <p:txEl>
                                              <p:pRg st="15" end="15"/>
                                            </p:txEl>
                                          </p:spTgt>
                                        </p:tgtEl>
                                        <p:attrNameLst>
                                          <p:attrName>ppt_y</p:attrName>
                                        </p:attrNameLst>
                                      </p:cBhvr>
                                      <p:tavLst>
                                        <p:tav tm="0">
                                          <p:val>
                                            <p:strVal val="#ppt_y+#ppt_h*1.125000"/>
                                          </p:val>
                                        </p:tav>
                                        <p:tav tm="100000">
                                          <p:val>
                                            <p:strVal val="#ppt_y"/>
                                          </p:val>
                                        </p:tav>
                                      </p:tavLst>
                                    </p:anim>
                                    <p:animEffect transition="in" filter="wipe(up)">
                                      <p:cBhvr>
                                        <p:cTn id="42" dur="500"/>
                                        <p:tgtEl>
                                          <p:spTgt spid="5">
                                            <p:txEl>
                                              <p:pRg st="15" end="15"/>
                                            </p:txEl>
                                          </p:spTgt>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5">
                                            <p:txEl>
                                              <p:pRg st="16" end="16"/>
                                            </p:txEl>
                                          </p:spTgt>
                                        </p:tgtEl>
                                        <p:attrNameLst>
                                          <p:attrName>style.visibility</p:attrName>
                                        </p:attrNameLst>
                                      </p:cBhvr>
                                      <p:to>
                                        <p:strVal val="visible"/>
                                      </p:to>
                                    </p:set>
                                    <p:anim calcmode="lin" valueType="num">
                                      <p:cBhvr additive="base">
                                        <p:cTn id="45" dur="500"/>
                                        <p:tgtEl>
                                          <p:spTgt spid="5">
                                            <p:txEl>
                                              <p:pRg st="16" end="16"/>
                                            </p:txEl>
                                          </p:spTgt>
                                        </p:tgtEl>
                                        <p:attrNameLst>
                                          <p:attrName>ppt_y</p:attrName>
                                        </p:attrNameLst>
                                      </p:cBhvr>
                                      <p:tavLst>
                                        <p:tav tm="0">
                                          <p:val>
                                            <p:strVal val="#ppt_y+#ppt_h*1.125000"/>
                                          </p:val>
                                        </p:tav>
                                        <p:tav tm="100000">
                                          <p:val>
                                            <p:strVal val="#ppt_y"/>
                                          </p:val>
                                        </p:tav>
                                      </p:tavLst>
                                    </p:anim>
                                    <p:animEffect transition="in" filter="wipe(up)">
                                      <p:cBhvr>
                                        <p:cTn id="46" dur="500"/>
                                        <p:tgtEl>
                                          <p:spTgt spid="5">
                                            <p:txEl>
                                              <p:pRg st="16" end="16"/>
                                            </p:txEl>
                                          </p:spTgt>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5">
                                            <p:txEl>
                                              <p:pRg st="17" end="17"/>
                                            </p:txEl>
                                          </p:spTgt>
                                        </p:tgtEl>
                                        <p:attrNameLst>
                                          <p:attrName>style.visibility</p:attrName>
                                        </p:attrNameLst>
                                      </p:cBhvr>
                                      <p:to>
                                        <p:strVal val="visible"/>
                                      </p:to>
                                    </p:set>
                                    <p:anim calcmode="lin" valueType="num">
                                      <p:cBhvr additive="base">
                                        <p:cTn id="49" dur="500"/>
                                        <p:tgtEl>
                                          <p:spTgt spid="5">
                                            <p:txEl>
                                              <p:pRg st="17" end="1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5">
                                            <p:txEl>
                                              <p:pRg st="17" end="17"/>
                                            </p:txEl>
                                          </p:spTgt>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5">
                                            <p:txEl>
                                              <p:pRg st="18" end="18"/>
                                            </p:txEl>
                                          </p:spTgt>
                                        </p:tgtEl>
                                        <p:attrNameLst>
                                          <p:attrName>style.visibility</p:attrName>
                                        </p:attrNameLst>
                                      </p:cBhvr>
                                      <p:to>
                                        <p:strVal val="visible"/>
                                      </p:to>
                                    </p:set>
                                    <p:anim calcmode="lin" valueType="num">
                                      <p:cBhvr additive="base">
                                        <p:cTn id="53" dur="500"/>
                                        <p:tgtEl>
                                          <p:spTgt spid="5">
                                            <p:txEl>
                                              <p:pRg st="18" end="18"/>
                                            </p:txEl>
                                          </p:spTgt>
                                        </p:tgtEl>
                                        <p:attrNameLst>
                                          <p:attrName>ppt_y</p:attrName>
                                        </p:attrNameLst>
                                      </p:cBhvr>
                                      <p:tavLst>
                                        <p:tav tm="0">
                                          <p:val>
                                            <p:strVal val="#ppt_y+#ppt_h*1.125000"/>
                                          </p:val>
                                        </p:tav>
                                        <p:tav tm="100000">
                                          <p:val>
                                            <p:strVal val="#ppt_y"/>
                                          </p:val>
                                        </p:tav>
                                      </p:tavLst>
                                    </p:anim>
                                    <p:animEffect transition="in" filter="wipe(up)">
                                      <p:cBhvr>
                                        <p:cTn id="54" dur="500"/>
                                        <p:tgtEl>
                                          <p:spTgt spid="5">
                                            <p:txEl>
                                              <p:pRg st="18" end="18"/>
                                            </p:txEl>
                                          </p:spTgt>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5">
                                            <p:txEl>
                                              <p:pRg st="19" end="19"/>
                                            </p:txEl>
                                          </p:spTgt>
                                        </p:tgtEl>
                                        <p:attrNameLst>
                                          <p:attrName>style.visibility</p:attrName>
                                        </p:attrNameLst>
                                      </p:cBhvr>
                                      <p:to>
                                        <p:strVal val="visible"/>
                                      </p:to>
                                    </p:set>
                                    <p:anim calcmode="lin" valueType="num">
                                      <p:cBhvr additive="base">
                                        <p:cTn id="57" dur="500"/>
                                        <p:tgtEl>
                                          <p:spTgt spid="5">
                                            <p:txEl>
                                              <p:pRg st="19" end="19"/>
                                            </p:txEl>
                                          </p:spTgt>
                                        </p:tgtEl>
                                        <p:attrNameLst>
                                          <p:attrName>ppt_y</p:attrName>
                                        </p:attrNameLst>
                                      </p:cBhvr>
                                      <p:tavLst>
                                        <p:tav tm="0">
                                          <p:val>
                                            <p:strVal val="#ppt_y+#ppt_h*1.125000"/>
                                          </p:val>
                                        </p:tav>
                                        <p:tav tm="100000">
                                          <p:val>
                                            <p:strVal val="#ppt_y"/>
                                          </p:val>
                                        </p:tav>
                                      </p:tavLst>
                                    </p:anim>
                                    <p:animEffect transition="in" filter="wipe(up)">
                                      <p:cBhvr>
                                        <p:cTn id="58" dur="500"/>
                                        <p:tgtEl>
                                          <p:spTgt spid="5">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26D56B21-1814-7E46-9F7D-A11B7E707AFB}"/>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SQL functions / procedures – 4</a:t>
            </a:r>
          </a:p>
        </p:txBody>
      </p:sp>
      <p:sp>
        <p:nvSpPr>
          <p:cNvPr id="5" name="Content Placeholder 2"/>
          <p:cNvSpPr txBox="1">
            <a:spLocks/>
          </p:cNvSpPr>
          <p:nvPr/>
        </p:nvSpPr>
        <p:spPr>
          <a:xfrm>
            <a:off x="288001" y="792000"/>
            <a:ext cx="8567999" cy="5816977"/>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358775" indent="0">
              <a:lnSpc>
                <a:spcPct val="90000"/>
              </a:lnSpc>
              <a:spcBef>
                <a:spcPts val="800"/>
              </a:spcBef>
              <a:buNone/>
            </a:pPr>
            <a:r>
              <a:rPr lang="en-GB" sz="1400" dirty="0">
                <a:solidFill>
                  <a:srgbClr val="D5FED6"/>
                </a:solidFill>
                <a:latin typeface="Consolas"/>
                <a:cs typeface="Consolas"/>
              </a:rPr>
              <a:t>DROP PROCEDURE IF EXISTS</a:t>
            </a:r>
            <a:r>
              <a:rPr lang="en-GB" sz="1400" dirty="0">
                <a:latin typeface="Consolas"/>
                <a:cs typeface="Consolas"/>
              </a:rPr>
              <a:t> hadec2altaz;</a:t>
            </a:r>
          </a:p>
          <a:p>
            <a:pPr marL="358775" indent="0">
              <a:lnSpc>
                <a:spcPct val="90000"/>
              </a:lnSpc>
              <a:spcBef>
                <a:spcPts val="800"/>
              </a:spcBef>
              <a:buNone/>
            </a:pPr>
            <a:r>
              <a:rPr lang="en-GB" sz="1400" dirty="0">
                <a:latin typeface="Consolas"/>
                <a:cs typeface="Consolas"/>
              </a:rPr>
              <a:t>DELIMITER //</a:t>
            </a:r>
          </a:p>
          <a:p>
            <a:pPr marL="358775" indent="0">
              <a:lnSpc>
                <a:spcPct val="90000"/>
              </a:lnSpc>
              <a:spcBef>
                <a:spcPts val="800"/>
              </a:spcBef>
              <a:buNone/>
            </a:pPr>
            <a:r>
              <a:rPr lang="en-GB" sz="1400" dirty="0">
                <a:solidFill>
                  <a:srgbClr val="D5FED6"/>
                </a:solidFill>
                <a:latin typeface="Consolas"/>
                <a:cs typeface="Consolas"/>
              </a:rPr>
              <a:t>CREATE PROCEDURE</a:t>
            </a:r>
            <a:r>
              <a:rPr lang="en-GB" sz="1400" dirty="0">
                <a:latin typeface="Consolas"/>
                <a:cs typeface="Consolas"/>
              </a:rPr>
              <a:t> hadec2altaz(IN ha DOUBLE, IN </a:t>
            </a:r>
            <a:r>
              <a:rPr lang="en-GB" sz="1400" dirty="0" err="1">
                <a:latin typeface="Consolas"/>
                <a:cs typeface="Consolas"/>
              </a:rPr>
              <a:t>decl</a:t>
            </a:r>
            <a:r>
              <a:rPr lang="en-GB" sz="1400" dirty="0">
                <a:latin typeface="Consolas"/>
                <a:cs typeface="Consolas"/>
              </a:rPr>
              <a:t> DOUBLE, IN </a:t>
            </a:r>
            <a:r>
              <a:rPr lang="en-GB" sz="1400" dirty="0" err="1">
                <a:latin typeface="Consolas"/>
                <a:cs typeface="Consolas"/>
              </a:rPr>
              <a:t>lat</a:t>
            </a:r>
            <a:r>
              <a:rPr lang="en-GB" sz="1400" dirty="0">
                <a:latin typeface="Consolas"/>
                <a:cs typeface="Consolas"/>
              </a:rPr>
              <a:t> DOUBLE, </a:t>
            </a:r>
            <a:r>
              <a:rPr lang="en-GB" sz="1400" dirty="0">
                <a:solidFill>
                  <a:srgbClr val="CCFFCC"/>
                </a:solidFill>
                <a:latin typeface="Consolas"/>
                <a:cs typeface="Consolas"/>
              </a:rPr>
              <a:t>OUT</a:t>
            </a:r>
            <a:r>
              <a:rPr lang="en-GB" sz="1400" dirty="0">
                <a:latin typeface="Consolas"/>
                <a:cs typeface="Consolas"/>
              </a:rPr>
              <a:t> alt DOUBLE, </a:t>
            </a:r>
            <a:r>
              <a:rPr lang="en-GB" sz="1400" dirty="0">
                <a:solidFill>
                  <a:srgbClr val="CCFFCC"/>
                </a:solidFill>
                <a:latin typeface="Consolas"/>
                <a:cs typeface="Consolas"/>
              </a:rPr>
              <a:t>OUT</a:t>
            </a:r>
            <a:r>
              <a:rPr lang="en-GB" sz="1400" dirty="0">
                <a:latin typeface="Consolas"/>
                <a:cs typeface="Consolas"/>
              </a:rPr>
              <a:t> </a:t>
            </a:r>
            <a:r>
              <a:rPr lang="en-GB" sz="1400" dirty="0" err="1">
                <a:latin typeface="Consolas"/>
                <a:cs typeface="Consolas"/>
              </a:rPr>
              <a:t>az</a:t>
            </a:r>
            <a:r>
              <a:rPr lang="en-GB" sz="1400" dirty="0">
                <a:latin typeface="Consolas"/>
                <a:cs typeface="Consolas"/>
              </a:rPr>
              <a:t> DOUBLE)</a:t>
            </a:r>
          </a:p>
          <a:p>
            <a:pPr marL="358775" indent="0">
              <a:lnSpc>
                <a:spcPct val="90000"/>
              </a:lnSpc>
              <a:spcBef>
                <a:spcPts val="800"/>
              </a:spcBef>
              <a:buNone/>
            </a:pPr>
            <a:r>
              <a:rPr lang="en-GB" sz="1400" dirty="0">
                <a:solidFill>
                  <a:srgbClr val="D5FED6"/>
                </a:solidFill>
                <a:latin typeface="Consolas"/>
                <a:cs typeface="Consolas"/>
              </a:rPr>
              <a:t>DETERMINISTIC</a:t>
            </a:r>
          </a:p>
          <a:p>
            <a:pPr marL="358775" indent="0">
              <a:lnSpc>
                <a:spcPct val="90000"/>
              </a:lnSpc>
              <a:spcBef>
                <a:spcPts val="800"/>
              </a:spcBef>
              <a:buNone/>
            </a:pPr>
            <a:r>
              <a:rPr lang="en-GB" sz="1400" dirty="0">
                <a:latin typeface="Consolas"/>
                <a:cs typeface="Consolas"/>
              </a:rPr>
              <a:t>BEGIN</a:t>
            </a:r>
          </a:p>
          <a:p>
            <a:pPr marL="358775" indent="0">
              <a:lnSpc>
                <a:spcPct val="90000"/>
              </a:lnSpc>
              <a:spcBef>
                <a:spcPts val="800"/>
              </a:spcBef>
              <a:buNone/>
            </a:pPr>
            <a:r>
              <a:rPr lang="en-GB" sz="1400" dirty="0">
                <a:latin typeface="Consolas"/>
                <a:cs typeface="Consolas"/>
              </a:rPr>
              <a:t>  DECLARE d2r, </a:t>
            </a:r>
            <a:r>
              <a:rPr lang="en-GB" sz="1400" dirty="0" err="1">
                <a:latin typeface="Consolas"/>
                <a:cs typeface="Consolas"/>
              </a:rPr>
              <a:t>sh</a:t>
            </a:r>
            <a:r>
              <a:rPr lang="en-GB" sz="1400" dirty="0">
                <a:latin typeface="Consolas"/>
                <a:cs typeface="Consolas"/>
              </a:rPr>
              <a:t>, </a:t>
            </a:r>
            <a:r>
              <a:rPr lang="en-GB" sz="1400" dirty="0" err="1">
                <a:latin typeface="Consolas"/>
                <a:cs typeface="Consolas"/>
              </a:rPr>
              <a:t>ch</a:t>
            </a:r>
            <a:r>
              <a:rPr lang="en-GB" sz="1400" dirty="0">
                <a:latin typeface="Consolas"/>
                <a:cs typeface="Consolas"/>
              </a:rPr>
              <a:t>, </a:t>
            </a:r>
            <a:r>
              <a:rPr lang="en-GB" sz="1400" dirty="0" err="1">
                <a:latin typeface="Consolas"/>
                <a:cs typeface="Consolas"/>
              </a:rPr>
              <a:t>sd</a:t>
            </a:r>
            <a:r>
              <a:rPr lang="en-GB" sz="1400" dirty="0">
                <a:latin typeface="Consolas"/>
                <a:cs typeface="Consolas"/>
              </a:rPr>
              <a:t>, cd, </a:t>
            </a:r>
            <a:r>
              <a:rPr lang="en-GB" sz="1400" dirty="0" err="1">
                <a:latin typeface="Consolas"/>
                <a:cs typeface="Consolas"/>
              </a:rPr>
              <a:t>sl</a:t>
            </a:r>
            <a:r>
              <a:rPr lang="en-GB" sz="1400" dirty="0">
                <a:latin typeface="Consolas"/>
                <a:cs typeface="Consolas"/>
              </a:rPr>
              <a:t>, cl DOUBLE;</a:t>
            </a:r>
          </a:p>
          <a:p>
            <a:pPr marL="358775" indent="0">
              <a:lnSpc>
                <a:spcPct val="90000"/>
              </a:lnSpc>
              <a:spcBef>
                <a:spcPts val="800"/>
              </a:spcBef>
              <a:buNone/>
            </a:pPr>
            <a:r>
              <a:rPr lang="en-GB" sz="1400" dirty="0">
                <a:latin typeface="Consolas"/>
                <a:cs typeface="Consolas"/>
              </a:rPr>
              <a:t>  DECLARE x, y, z, r DOUBLE;</a:t>
            </a:r>
          </a:p>
          <a:p>
            <a:pPr marL="358775" indent="0">
              <a:lnSpc>
                <a:spcPct val="90000"/>
              </a:lnSpc>
              <a:spcBef>
                <a:spcPts val="800"/>
              </a:spcBef>
              <a:buNone/>
            </a:pPr>
            <a:r>
              <a:rPr lang="en-GB" sz="1400" dirty="0">
                <a:latin typeface="Consolas"/>
                <a:cs typeface="Consolas"/>
              </a:rPr>
              <a:t>  SET d2r = </a:t>
            </a:r>
            <a:r>
              <a:rPr lang="en-GB" sz="1400" dirty="0">
                <a:solidFill>
                  <a:srgbClr val="CCFFCC"/>
                </a:solidFill>
                <a:latin typeface="Consolas"/>
                <a:cs typeface="Consolas"/>
              </a:rPr>
              <a:t>pi()</a:t>
            </a:r>
            <a:r>
              <a:rPr lang="en-GB" sz="1400" dirty="0">
                <a:latin typeface="Consolas"/>
                <a:cs typeface="Consolas"/>
              </a:rPr>
              <a:t>/180.0;</a:t>
            </a:r>
          </a:p>
          <a:p>
            <a:pPr marL="358775" indent="0">
              <a:lnSpc>
                <a:spcPct val="90000"/>
              </a:lnSpc>
              <a:spcBef>
                <a:spcPts val="800"/>
              </a:spcBef>
              <a:buNone/>
            </a:pPr>
            <a:r>
              <a:rPr lang="en-GB" sz="1400" dirty="0">
                <a:latin typeface="Consolas"/>
                <a:cs typeface="Consolas"/>
              </a:rPr>
              <a:t>  SET </a:t>
            </a:r>
            <a:r>
              <a:rPr lang="en-GB" sz="1400" dirty="0" err="1">
                <a:latin typeface="Consolas"/>
                <a:cs typeface="Consolas"/>
              </a:rPr>
              <a:t>sh</a:t>
            </a:r>
            <a:r>
              <a:rPr lang="en-GB" sz="1400" dirty="0">
                <a:latin typeface="Consolas"/>
                <a:cs typeface="Consolas"/>
              </a:rPr>
              <a:t> = sin(ha*d2r);    SET </a:t>
            </a:r>
            <a:r>
              <a:rPr lang="en-GB" sz="1400" dirty="0" err="1">
                <a:latin typeface="Consolas"/>
                <a:cs typeface="Consolas"/>
              </a:rPr>
              <a:t>ch</a:t>
            </a:r>
            <a:r>
              <a:rPr lang="en-GB" sz="1400" dirty="0">
                <a:latin typeface="Consolas"/>
                <a:cs typeface="Consolas"/>
              </a:rPr>
              <a:t> = </a:t>
            </a:r>
            <a:r>
              <a:rPr lang="en-GB" sz="1400" dirty="0" err="1">
                <a:latin typeface="Consolas"/>
                <a:cs typeface="Consolas"/>
              </a:rPr>
              <a:t>cos</a:t>
            </a:r>
            <a:r>
              <a:rPr lang="en-GB" sz="1400" dirty="0">
                <a:latin typeface="Consolas"/>
                <a:cs typeface="Consolas"/>
              </a:rPr>
              <a:t>(ha*d2r);</a:t>
            </a:r>
          </a:p>
          <a:p>
            <a:pPr marL="358775" indent="0">
              <a:lnSpc>
                <a:spcPct val="90000"/>
              </a:lnSpc>
              <a:spcBef>
                <a:spcPts val="800"/>
              </a:spcBef>
              <a:buNone/>
            </a:pPr>
            <a:r>
              <a:rPr lang="en-GB" sz="1400" dirty="0">
                <a:latin typeface="Consolas"/>
                <a:cs typeface="Consolas"/>
              </a:rPr>
              <a:t>  SET </a:t>
            </a:r>
            <a:r>
              <a:rPr lang="en-GB" sz="1400" dirty="0" err="1">
                <a:latin typeface="Consolas"/>
                <a:cs typeface="Consolas"/>
              </a:rPr>
              <a:t>sd</a:t>
            </a:r>
            <a:r>
              <a:rPr lang="en-GB" sz="1400" dirty="0">
                <a:latin typeface="Consolas"/>
                <a:cs typeface="Consolas"/>
              </a:rPr>
              <a:t> = sin(</a:t>
            </a:r>
            <a:r>
              <a:rPr lang="en-GB" sz="1400" dirty="0" err="1">
                <a:latin typeface="Consolas"/>
                <a:cs typeface="Consolas"/>
              </a:rPr>
              <a:t>decl</a:t>
            </a:r>
            <a:r>
              <a:rPr lang="en-GB" sz="1400" dirty="0">
                <a:latin typeface="Consolas"/>
                <a:cs typeface="Consolas"/>
              </a:rPr>
              <a:t>*d2r);  SET cd = </a:t>
            </a:r>
            <a:r>
              <a:rPr lang="en-GB" sz="1400" dirty="0" err="1">
                <a:latin typeface="Consolas"/>
                <a:cs typeface="Consolas"/>
              </a:rPr>
              <a:t>cos</a:t>
            </a:r>
            <a:r>
              <a:rPr lang="en-GB" sz="1400" dirty="0">
                <a:latin typeface="Consolas"/>
                <a:cs typeface="Consolas"/>
              </a:rPr>
              <a:t>(</a:t>
            </a:r>
            <a:r>
              <a:rPr lang="en-GB" sz="1400" dirty="0" err="1">
                <a:latin typeface="Consolas"/>
                <a:cs typeface="Consolas"/>
              </a:rPr>
              <a:t>decl</a:t>
            </a:r>
            <a:r>
              <a:rPr lang="en-GB" sz="1400" dirty="0">
                <a:latin typeface="Consolas"/>
                <a:cs typeface="Consolas"/>
              </a:rPr>
              <a:t>*d2r);</a:t>
            </a:r>
          </a:p>
          <a:p>
            <a:pPr marL="358775" indent="0">
              <a:lnSpc>
                <a:spcPct val="90000"/>
              </a:lnSpc>
              <a:spcBef>
                <a:spcPts val="800"/>
              </a:spcBef>
              <a:buNone/>
            </a:pPr>
            <a:r>
              <a:rPr lang="en-GB" sz="1400" dirty="0">
                <a:latin typeface="Consolas"/>
                <a:cs typeface="Consolas"/>
              </a:rPr>
              <a:t>  SET </a:t>
            </a:r>
            <a:r>
              <a:rPr lang="en-GB" sz="1400" dirty="0" err="1">
                <a:latin typeface="Consolas"/>
                <a:cs typeface="Consolas"/>
              </a:rPr>
              <a:t>sl</a:t>
            </a:r>
            <a:r>
              <a:rPr lang="en-GB" sz="1400" dirty="0">
                <a:latin typeface="Consolas"/>
                <a:cs typeface="Consolas"/>
              </a:rPr>
              <a:t> = sin(</a:t>
            </a:r>
            <a:r>
              <a:rPr lang="en-GB" sz="1400" dirty="0" err="1">
                <a:latin typeface="Consolas"/>
                <a:cs typeface="Consolas"/>
              </a:rPr>
              <a:t>lat</a:t>
            </a:r>
            <a:r>
              <a:rPr lang="en-GB" sz="1400" dirty="0">
                <a:latin typeface="Consolas"/>
                <a:cs typeface="Consolas"/>
              </a:rPr>
              <a:t>*d2r);   SET cl = </a:t>
            </a:r>
            <a:r>
              <a:rPr lang="en-GB" sz="1400" dirty="0" err="1">
                <a:latin typeface="Consolas"/>
                <a:cs typeface="Consolas"/>
              </a:rPr>
              <a:t>cos</a:t>
            </a:r>
            <a:r>
              <a:rPr lang="en-GB" sz="1400" dirty="0">
                <a:latin typeface="Consolas"/>
                <a:cs typeface="Consolas"/>
              </a:rPr>
              <a:t>(</a:t>
            </a:r>
            <a:r>
              <a:rPr lang="en-GB" sz="1400" dirty="0" err="1">
                <a:latin typeface="Consolas"/>
                <a:cs typeface="Consolas"/>
              </a:rPr>
              <a:t>lat</a:t>
            </a:r>
            <a:r>
              <a:rPr lang="en-GB" sz="1400" dirty="0">
                <a:latin typeface="Consolas"/>
                <a:cs typeface="Consolas"/>
              </a:rPr>
              <a:t>*d2r);</a:t>
            </a:r>
          </a:p>
          <a:p>
            <a:pPr marL="358775" indent="0">
              <a:lnSpc>
                <a:spcPct val="90000"/>
              </a:lnSpc>
              <a:spcBef>
                <a:spcPts val="800"/>
              </a:spcBef>
              <a:buNone/>
            </a:pPr>
            <a:r>
              <a:rPr lang="en-GB" sz="1400" dirty="0">
                <a:latin typeface="Consolas"/>
                <a:cs typeface="Consolas"/>
              </a:rPr>
              <a:t>  SET x = - </a:t>
            </a:r>
            <a:r>
              <a:rPr lang="en-GB" sz="1400" dirty="0" err="1">
                <a:latin typeface="Consolas"/>
                <a:cs typeface="Consolas"/>
              </a:rPr>
              <a:t>ch</a:t>
            </a:r>
            <a:r>
              <a:rPr lang="en-GB" sz="1400" dirty="0">
                <a:latin typeface="Consolas"/>
                <a:cs typeface="Consolas"/>
              </a:rPr>
              <a:t> * cd * </a:t>
            </a:r>
            <a:r>
              <a:rPr lang="en-GB" sz="1400" dirty="0" err="1">
                <a:latin typeface="Consolas"/>
                <a:cs typeface="Consolas"/>
              </a:rPr>
              <a:t>sl</a:t>
            </a:r>
            <a:r>
              <a:rPr lang="en-GB" sz="1400" dirty="0">
                <a:latin typeface="Consolas"/>
                <a:cs typeface="Consolas"/>
              </a:rPr>
              <a:t> + </a:t>
            </a:r>
            <a:r>
              <a:rPr lang="en-GB" sz="1400" dirty="0" err="1">
                <a:latin typeface="Consolas"/>
                <a:cs typeface="Consolas"/>
              </a:rPr>
              <a:t>sd</a:t>
            </a:r>
            <a:r>
              <a:rPr lang="en-GB" sz="1400" dirty="0">
                <a:latin typeface="Consolas"/>
                <a:cs typeface="Consolas"/>
              </a:rPr>
              <a:t> * cl;  SET y = - </a:t>
            </a:r>
            <a:r>
              <a:rPr lang="en-GB" sz="1400" dirty="0" err="1">
                <a:latin typeface="Consolas"/>
                <a:cs typeface="Consolas"/>
              </a:rPr>
              <a:t>sh</a:t>
            </a:r>
            <a:r>
              <a:rPr lang="en-GB" sz="1400" dirty="0">
                <a:latin typeface="Consolas"/>
                <a:cs typeface="Consolas"/>
              </a:rPr>
              <a:t> * cd;</a:t>
            </a:r>
          </a:p>
          <a:p>
            <a:pPr marL="358775" indent="0">
              <a:lnSpc>
                <a:spcPct val="90000"/>
              </a:lnSpc>
              <a:spcBef>
                <a:spcPts val="800"/>
              </a:spcBef>
              <a:buNone/>
            </a:pPr>
            <a:r>
              <a:rPr lang="en-GB" sz="1400" dirty="0">
                <a:latin typeface="Consolas"/>
                <a:cs typeface="Consolas"/>
              </a:rPr>
              <a:t>  SET z =   </a:t>
            </a:r>
            <a:r>
              <a:rPr lang="en-GB" sz="1400" dirty="0" err="1">
                <a:latin typeface="Consolas"/>
                <a:cs typeface="Consolas"/>
              </a:rPr>
              <a:t>ch</a:t>
            </a:r>
            <a:r>
              <a:rPr lang="en-GB" sz="1400" dirty="0">
                <a:latin typeface="Consolas"/>
                <a:cs typeface="Consolas"/>
              </a:rPr>
              <a:t> * cd * cl + </a:t>
            </a:r>
            <a:r>
              <a:rPr lang="en-GB" sz="1400" dirty="0" err="1">
                <a:latin typeface="Consolas"/>
                <a:cs typeface="Consolas"/>
              </a:rPr>
              <a:t>sd</a:t>
            </a:r>
            <a:r>
              <a:rPr lang="en-GB" sz="1400" dirty="0">
                <a:latin typeface="Consolas"/>
                <a:cs typeface="Consolas"/>
              </a:rPr>
              <a:t> * </a:t>
            </a:r>
            <a:r>
              <a:rPr lang="en-GB" sz="1400" dirty="0" err="1">
                <a:latin typeface="Consolas"/>
                <a:cs typeface="Consolas"/>
              </a:rPr>
              <a:t>sl</a:t>
            </a:r>
            <a:r>
              <a:rPr lang="en-GB" sz="1400" dirty="0">
                <a:latin typeface="Consolas"/>
                <a:cs typeface="Consolas"/>
              </a:rPr>
              <a:t>;  SET r = </a:t>
            </a:r>
            <a:r>
              <a:rPr lang="en-GB" sz="1400" dirty="0" err="1">
                <a:latin typeface="Consolas"/>
                <a:cs typeface="Consolas"/>
              </a:rPr>
              <a:t>sqrt</a:t>
            </a:r>
            <a:r>
              <a:rPr lang="en-GB" sz="1400" dirty="0">
                <a:latin typeface="Consolas"/>
                <a:cs typeface="Consolas"/>
              </a:rPr>
              <a:t>(x*x + y*y);</a:t>
            </a:r>
          </a:p>
          <a:p>
            <a:pPr marL="358775" indent="0">
              <a:lnSpc>
                <a:spcPct val="90000"/>
              </a:lnSpc>
              <a:spcBef>
                <a:spcPts val="800"/>
              </a:spcBef>
              <a:buNone/>
            </a:pPr>
            <a:r>
              <a:rPr lang="en-GB" sz="1400" dirty="0">
                <a:latin typeface="Consolas"/>
                <a:cs typeface="Consolas"/>
              </a:rPr>
              <a:t>  SET </a:t>
            </a:r>
            <a:r>
              <a:rPr lang="en-GB" sz="1400" dirty="0" err="1">
                <a:latin typeface="Consolas"/>
                <a:cs typeface="Consolas"/>
              </a:rPr>
              <a:t>az</a:t>
            </a:r>
            <a:r>
              <a:rPr lang="en-GB" sz="1400" dirty="0">
                <a:latin typeface="Consolas"/>
                <a:cs typeface="Consolas"/>
              </a:rPr>
              <a:t> = </a:t>
            </a:r>
            <a:r>
              <a:rPr lang="en-GB" sz="1400" dirty="0" err="1">
                <a:latin typeface="Consolas"/>
                <a:cs typeface="Consolas"/>
              </a:rPr>
              <a:t>atan</a:t>
            </a:r>
            <a:r>
              <a:rPr lang="en-GB" sz="1400" dirty="0">
                <a:latin typeface="Consolas"/>
                <a:cs typeface="Consolas"/>
              </a:rPr>
              <a:t>(</a:t>
            </a:r>
            <a:r>
              <a:rPr lang="en-GB" sz="1400" dirty="0" err="1">
                <a:latin typeface="Consolas"/>
                <a:cs typeface="Consolas"/>
              </a:rPr>
              <a:t>y,x</a:t>
            </a:r>
            <a:r>
              <a:rPr lang="en-GB" sz="1400" dirty="0">
                <a:latin typeface="Consolas"/>
                <a:cs typeface="Consolas"/>
              </a:rPr>
              <a:t>) / d2r;  SET alt = </a:t>
            </a:r>
            <a:r>
              <a:rPr lang="en-GB" sz="1400" dirty="0" err="1">
                <a:latin typeface="Consolas"/>
                <a:cs typeface="Consolas"/>
              </a:rPr>
              <a:t>atan</a:t>
            </a:r>
            <a:r>
              <a:rPr lang="en-GB" sz="1400" dirty="0">
                <a:latin typeface="Consolas"/>
                <a:cs typeface="Consolas"/>
              </a:rPr>
              <a:t>(</a:t>
            </a:r>
            <a:r>
              <a:rPr lang="en-GB" sz="1400" dirty="0" err="1">
                <a:latin typeface="Consolas"/>
                <a:cs typeface="Consolas"/>
              </a:rPr>
              <a:t>z,r</a:t>
            </a:r>
            <a:r>
              <a:rPr lang="en-GB" sz="1400" dirty="0">
                <a:latin typeface="Consolas"/>
                <a:cs typeface="Consolas"/>
              </a:rPr>
              <a:t>) / d2r;</a:t>
            </a:r>
          </a:p>
          <a:p>
            <a:pPr marL="358775" indent="0">
              <a:lnSpc>
                <a:spcPct val="90000"/>
              </a:lnSpc>
              <a:spcBef>
                <a:spcPts val="800"/>
              </a:spcBef>
              <a:buNone/>
            </a:pPr>
            <a:r>
              <a:rPr lang="en-GB" sz="1400" dirty="0">
                <a:latin typeface="Consolas"/>
                <a:cs typeface="Consolas"/>
              </a:rPr>
              <a:t>  IF (</a:t>
            </a:r>
            <a:r>
              <a:rPr lang="en-GB" sz="1400" dirty="0" err="1">
                <a:latin typeface="Consolas"/>
                <a:cs typeface="Consolas"/>
              </a:rPr>
              <a:t>az</a:t>
            </a:r>
            <a:r>
              <a:rPr lang="en-GB" sz="1400" dirty="0">
                <a:latin typeface="Consolas"/>
                <a:cs typeface="Consolas"/>
              </a:rPr>
              <a:t> &lt; 0) THEN</a:t>
            </a:r>
          </a:p>
          <a:p>
            <a:pPr marL="358775" indent="0">
              <a:lnSpc>
                <a:spcPct val="90000"/>
              </a:lnSpc>
              <a:spcBef>
                <a:spcPts val="800"/>
              </a:spcBef>
              <a:buNone/>
            </a:pPr>
            <a:r>
              <a:rPr lang="en-GB" sz="1400" dirty="0">
                <a:latin typeface="Consolas"/>
                <a:cs typeface="Consolas"/>
              </a:rPr>
              <a:t>    SET </a:t>
            </a:r>
            <a:r>
              <a:rPr lang="en-GB" sz="1400" dirty="0" err="1">
                <a:latin typeface="Consolas"/>
                <a:cs typeface="Consolas"/>
              </a:rPr>
              <a:t>az</a:t>
            </a:r>
            <a:r>
              <a:rPr lang="en-GB" sz="1400" dirty="0">
                <a:latin typeface="Consolas"/>
                <a:cs typeface="Consolas"/>
              </a:rPr>
              <a:t> = </a:t>
            </a:r>
            <a:r>
              <a:rPr lang="en-GB" sz="1400" dirty="0" err="1">
                <a:latin typeface="Consolas"/>
                <a:cs typeface="Consolas"/>
              </a:rPr>
              <a:t>az</a:t>
            </a:r>
            <a:r>
              <a:rPr lang="en-GB" sz="1400" dirty="0">
                <a:latin typeface="Consolas"/>
                <a:cs typeface="Consolas"/>
              </a:rPr>
              <a:t> + 360;</a:t>
            </a:r>
          </a:p>
          <a:p>
            <a:pPr marL="358775" indent="0">
              <a:lnSpc>
                <a:spcPct val="90000"/>
              </a:lnSpc>
              <a:spcBef>
                <a:spcPts val="800"/>
              </a:spcBef>
              <a:buNone/>
            </a:pPr>
            <a:r>
              <a:rPr lang="en-GB" sz="1400" dirty="0">
                <a:latin typeface="Consolas"/>
                <a:cs typeface="Consolas"/>
              </a:rPr>
              <a:t>  END IF;</a:t>
            </a:r>
          </a:p>
          <a:p>
            <a:pPr marL="358775" indent="0">
              <a:lnSpc>
                <a:spcPct val="90000"/>
              </a:lnSpc>
              <a:spcBef>
                <a:spcPts val="800"/>
              </a:spcBef>
              <a:buNone/>
            </a:pPr>
            <a:r>
              <a:rPr lang="en-GB" sz="1400" dirty="0">
                <a:latin typeface="Consolas"/>
                <a:cs typeface="Consolas"/>
              </a:rPr>
              <a:t>END//</a:t>
            </a:r>
          </a:p>
          <a:p>
            <a:pPr marL="358775" indent="0">
              <a:lnSpc>
                <a:spcPct val="90000"/>
              </a:lnSpc>
              <a:spcBef>
                <a:spcPts val="800"/>
              </a:spcBef>
              <a:buNone/>
            </a:pPr>
            <a:r>
              <a:rPr lang="en-GB" sz="1400" dirty="0">
                <a:solidFill>
                  <a:srgbClr val="D5FED6"/>
                </a:solidFill>
                <a:latin typeface="Consolas"/>
                <a:cs typeface="Consolas"/>
              </a:rPr>
              <a:t>delimiter ;</a:t>
            </a:r>
          </a:p>
        </p:txBody>
      </p:sp>
      <p:sp>
        <p:nvSpPr>
          <p:cNvPr id="4" name="Slide Number Placeholder 3">
            <a:extLst>
              <a:ext uri="{FF2B5EF4-FFF2-40B4-BE49-F238E27FC236}">
                <a16:creationId xmlns:a16="http://schemas.microsoft.com/office/drawing/2014/main" id="{AD07E453-B886-7C4D-83C9-B04B16EB02FC}"/>
              </a:ext>
            </a:extLst>
          </p:cNvPr>
          <p:cNvSpPr>
            <a:spLocks noGrp="1"/>
          </p:cNvSpPr>
          <p:nvPr>
            <p:ph type="sldNum" sz="quarter" idx="12"/>
          </p:nvPr>
        </p:nvSpPr>
        <p:spPr/>
        <p:txBody>
          <a:bodyPr/>
          <a:lstStyle/>
          <a:p>
            <a:fld id="{D12AA694-00EB-4F4B-AABB-6F50FB178914}" type="slidenum">
              <a:rPr lang="en-US" smtClean="0"/>
              <a:t>104</a:t>
            </a:fld>
            <a:endParaRPr lang="en-US"/>
          </a:p>
        </p:txBody>
      </p:sp>
    </p:spTree>
    <p:extLst>
      <p:ext uri="{BB962C8B-B14F-4D97-AF65-F5344CB8AC3E}">
        <p14:creationId xmlns:p14="http://schemas.microsoft.com/office/powerpoint/2010/main" val="179091682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7556DA3A-C35A-6348-A89E-636B3B103364}"/>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SQL functions / procedures – 5</a:t>
            </a:r>
          </a:p>
        </p:txBody>
      </p:sp>
      <p:sp>
        <p:nvSpPr>
          <p:cNvPr id="5" name="Content Placeholder 2"/>
          <p:cNvSpPr txBox="1">
            <a:spLocks/>
          </p:cNvSpPr>
          <p:nvPr/>
        </p:nvSpPr>
        <p:spPr>
          <a:xfrm>
            <a:off x="288001" y="792000"/>
            <a:ext cx="8567999" cy="5186035"/>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358775" indent="0">
              <a:spcBef>
                <a:spcPts val="200"/>
              </a:spcBef>
              <a:buNone/>
            </a:pPr>
            <a:r>
              <a:rPr lang="sv-SE" sz="1800" dirty="0">
                <a:latin typeface="Consolas"/>
                <a:cs typeface="Consolas"/>
              </a:rPr>
              <a:t>CALL hadec2altaz(270, 46, 44, </a:t>
            </a:r>
            <a:r>
              <a:rPr lang="sv-SE" sz="1800" dirty="0">
                <a:solidFill>
                  <a:srgbClr val="CCFFCC"/>
                </a:solidFill>
                <a:latin typeface="Consolas"/>
                <a:cs typeface="Consolas"/>
              </a:rPr>
              <a:t>@alt, @</a:t>
            </a:r>
            <a:r>
              <a:rPr lang="sv-SE" sz="1800" dirty="0" err="1">
                <a:solidFill>
                  <a:srgbClr val="CCFFCC"/>
                </a:solidFill>
                <a:latin typeface="Consolas"/>
                <a:cs typeface="Consolas"/>
              </a:rPr>
              <a:t>az</a:t>
            </a:r>
            <a:r>
              <a:rPr lang="sv-SE" sz="1800" dirty="0">
                <a:latin typeface="Consolas"/>
                <a:cs typeface="Consolas"/>
              </a:rPr>
              <a:t>);</a:t>
            </a:r>
            <a:endParaRPr lang="hu-HU" sz="1800" dirty="0">
              <a:latin typeface="Consolas"/>
              <a:cs typeface="Consolas"/>
            </a:endParaRPr>
          </a:p>
          <a:p>
            <a:pPr marL="358775" indent="0">
              <a:spcBef>
                <a:spcPts val="200"/>
              </a:spcBef>
              <a:buNone/>
            </a:pPr>
            <a:r>
              <a:rPr lang="hu-HU" sz="1800" dirty="0">
                <a:latin typeface="Consolas"/>
                <a:cs typeface="Consolas"/>
              </a:rPr>
              <a:t>SELECT @alt, @az;</a:t>
            </a:r>
          </a:p>
          <a:p>
            <a:pPr marL="358775" indent="0">
              <a:spcBef>
                <a:spcPts val="200"/>
              </a:spcBef>
              <a:buNone/>
            </a:pPr>
            <a:r>
              <a:rPr lang="hu-HU" sz="1800" dirty="0">
                <a:solidFill>
                  <a:srgbClr val="FFD6A9"/>
                </a:solidFill>
                <a:latin typeface="Consolas"/>
                <a:cs typeface="Consolas"/>
              </a:rPr>
              <a:t>+------------------+------------------+</a:t>
            </a:r>
          </a:p>
          <a:p>
            <a:pPr marL="358775" indent="0">
              <a:spcBef>
                <a:spcPts val="200"/>
              </a:spcBef>
              <a:buNone/>
            </a:pPr>
            <a:r>
              <a:rPr lang="hu-HU" sz="1800" dirty="0">
                <a:solidFill>
                  <a:srgbClr val="FFD6A9"/>
                </a:solidFill>
                <a:latin typeface="Consolas"/>
                <a:cs typeface="Consolas"/>
              </a:rPr>
              <a:t>| @alt             | @az              |</a:t>
            </a:r>
          </a:p>
          <a:p>
            <a:pPr marL="358775" indent="0">
              <a:spcBef>
                <a:spcPts val="200"/>
              </a:spcBef>
              <a:buNone/>
            </a:pPr>
            <a:r>
              <a:rPr lang="hu-HU" sz="1800" dirty="0">
                <a:solidFill>
                  <a:srgbClr val="FFD6A9"/>
                </a:solidFill>
                <a:latin typeface="Consolas"/>
                <a:cs typeface="Consolas"/>
              </a:rPr>
              <a:t>+------------------+------------------+</a:t>
            </a:r>
          </a:p>
          <a:p>
            <a:pPr marL="358775" indent="0">
              <a:spcBef>
                <a:spcPts val="200"/>
              </a:spcBef>
              <a:buNone/>
            </a:pPr>
            <a:r>
              <a:rPr lang="hu-HU" sz="1800" dirty="0">
                <a:solidFill>
                  <a:srgbClr val="FFD6A9"/>
                </a:solidFill>
                <a:latin typeface="Consolas"/>
                <a:cs typeface="Consolas"/>
              </a:rPr>
              <a:t>| 29.9798507651043 | 53.3176415064057 |</a:t>
            </a:r>
          </a:p>
          <a:p>
            <a:pPr marL="358775" indent="0">
              <a:spcBef>
                <a:spcPts val="200"/>
              </a:spcBef>
              <a:buNone/>
            </a:pPr>
            <a:r>
              <a:rPr lang="hu-HU" sz="1800" dirty="0">
                <a:solidFill>
                  <a:srgbClr val="FFD6A9"/>
                </a:solidFill>
                <a:latin typeface="Consolas"/>
                <a:cs typeface="Consolas"/>
              </a:rPr>
              <a:t>+------------------+------------------+</a:t>
            </a:r>
          </a:p>
          <a:p>
            <a:pPr marL="358775" indent="0">
              <a:spcBef>
                <a:spcPts val="200"/>
              </a:spcBef>
              <a:buNone/>
            </a:pPr>
            <a:endParaRPr lang="hu-HU" sz="1800" dirty="0">
              <a:latin typeface="Consolas"/>
              <a:cs typeface="Consolas"/>
            </a:endParaRPr>
          </a:p>
          <a:p>
            <a:pPr marL="358775" indent="0">
              <a:spcBef>
                <a:spcPts val="200"/>
              </a:spcBef>
              <a:buNone/>
            </a:pPr>
            <a:r>
              <a:rPr lang="sv-SE" sz="1800" dirty="0">
                <a:latin typeface="Consolas"/>
                <a:cs typeface="Consolas"/>
              </a:rPr>
              <a:t>CALL hadec2altaz(180, 46, 44, @alt, @</a:t>
            </a:r>
            <a:r>
              <a:rPr lang="sv-SE" sz="1800" dirty="0" err="1">
                <a:latin typeface="Consolas"/>
                <a:cs typeface="Consolas"/>
              </a:rPr>
              <a:t>az</a:t>
            </a:r>
            <a:r>
              <a:rPr lang="sv-SE" sz="1800" dirty="0">
                <a:latin typeface="Consolas"/>
                <a:cs typeface="Consolas"/>
              </a:rPr>
              <a:t>);</a:t>
            </a:r>
          </a:p>
          <a:p>
            <a:pPr marL="358775" indent="0">
              <a:spcBef>
                <a:spcPts val="200"/>
              </a:spcBef>
              <a:buNone/>
            </a:pPr>
            <a:r>
              <a:rPr lang="hu-HU" sz="1800" dirty="0">
                <a:solidFill>
                  <a:srgbClr val="FFD6A9"/>
                </a:solidFill>
                <a:latin typeface="Consolas"/>
                <a:cs typeface="Consolas"/>
              </a:rPr>
              <a:t>+-----------------------+------+</a:t>
            </a:r>
          </a:p>
          <a:p>
            <a:pPr marL="358775" indent="0">
              <a:spcBef>
                <a:spcPts val="200"/>
              </a:spcBef>
              <a:buNone/>
            </a:pPr>
            <a:r>
              <a:rPr lang="hu-HU" sz="1800" dirty="0">
                <a:solidFill>
                  <a:srgbClr val="FFD6A9"/>
                </a:solidFill>
                <a:latin typeface="Consolas"/>
                <a:cs typeface="Consolas"/>
              </a:rPr>
              <a:t>| @alt                  | @az  |</a:t>
            </a:r>
          </a:p>
          <a:p>
            <a:pPr marL="358775" indent="0">
              <a:spcBef>
                <a:spcPts val="200"/>
              </a:spcBef>
              <a:buNone/>
            </a:pPr>
            <a:r>
              <a:rPr lang="hu-HU" sz="1800" dirty="0">
                <a:solidFill>
                  <a:srgbClr val="FFD6A9"/>
                </a:solidFill>
                <a:latin typeface="Consolas"/>
                <a:cs typeface="Consolas"/>
              </a:rPr>
              <a:t>+-----------------------+------+</a:t>
            </a:r>
          </a:p>
          <a:p>
            <a:pPr marL="358775" indent="0">
              <a:spcBef>
                <a:spcPts val="200"/>
              </a:spcBef>
              <a:buNone/>
            </a:pPr>
            <a:r>
              <a:rPr lang="hu-HU" sz="1800" dirty="0">
                <a:solidFill>
                  <a:srgbClr val="FFD6A9"/>
                </a:solidFill>
                <a:latin typeface="Consolas"/>
                <a:cs typeface="Consolas"/>
              </a:rPr>
              <a:t>| -6.36110936292703e-15 |  360 |</a:t>
            </a:r>
          </a:p>
          <a:p>
            <a:pPr marL="358775" indent="0">
              <a:spcBef>
                <a:spcPts val="200"/>
              </a:spcBef>
              <a:buNone/>
            </a:pPr>
            <a:r>
              <a:rPr lang="hu-HU" sz="1800" dirty="0">
                <a:solidFill>
                  <a:srgbClr val="FFD6A9"/>
                </a:solidFill>
                <a:latin typeface="Consolas"/>
                <a:cs typeface="Consolas"/>
              </a:rPr>
              <a:t>+-----------------------+------+</a:t>
            </a:r>
          </a:p>
          <a:p>
            <a:pPr marL="358775" indent="0">
              <a:spcBef>
                <a:spcPts val="200"/>
              </a:spcBef>
              <a:buNone/>
            </a:pPr>
            <a:endParaRPr lang="en-US" sz="1800" dirty="0">
              <a:latin typeface="Consolas"/>
              <a:cs typeface="Consolas"/>
            </a:endParaRPr>
          </a:p>
          <a:p>
            <a:pPr marL="358775" indent="0">
              <a:spcBef>
                <a:spcPts val="200"/>
              </a:spcBef>
              <a:buNone/>
            </a:pPr>
            <a:r>
              <a:rPr lang="en-US" sz="1800" dirty="0">
                <a:latin typeface="Consolas"/>
                <a:cs typeface="Consolas"/>
              </a:rPr>
              <a:t>SELECT * FROM INFORMATION_SCHEMA.ROUTINES WHERE </a:t>
            </a:r>
            <a:r>
              <a:rPr lang="en-US" sz="1800" dirty="0" err="1">
                <a:latin typeface="Consolas"/>
                <a:cs typeface="Consolas"/>
              </a:rPr>
              <a:t>routine_name</a:t>
            </a:r>
            <a:r>
              <a:rPr lang="en-US" sz="1800" dirty="0">
                <a:latin typeface="Consolas"/>
                <a:cs typeface="Consolas"/>
              </a:rPr>
              <a:t> like 'sky%';</a:t>
            </a:r>
            <a:endParaRPr lang="hu-HU" sz="1800" dirty="0">
              <a:latin typeface="Consolas"/>
              <a:cs typeface="Consolas"/>
            </a:endParaRPr>
          </a:p>
        </p:txBody>
      </p:sp>
      <p:sp>
        <p:nvSpPr>
          <p:cNvPr id="4" name="Slide Number Placeholder 3">
            <a:extLst>
              <a:ext uri="{FF2B5EF4-FFF2-40B4-BE49-F238E27FC236}">
                <a16:creationId xmlns:a16="http://schemas.microsoft.com/office/drawing/2014/main" id="{DCDDB286-3551-6B4C-ADBB-028EADBC2F18}"/>
              </a:ext>
            </a:extLst>
          </p:cNvPr>
          <p:cNvSpPr>
            <a:spLocks noGrp="1"/>
          </p:cNvSpPr>
          <p:nvPr>
            <p:ph type="sldNum" sz="quarter" idx="12"/>
          </p:nvPr>
        </p:nvSpPr>
        <p:spPr/>
        <p:txBody>
          <a:bodyPr/>
          <a:lstStyle/>
          <a:p>
            <a:fld id="{D12AA694-00EB-4F4B-AABB-6F50FB178914}" type="slidenum">
              <a:rPr lang="en-US" smtClean="0"/>
              <a:t>105</a:t>
            </a:fld>
            <a:endParaRPr lang="en-US"/>
          </a:p>
        </p:txBody>
      </p:sp>
      <p:sp>
        <p:nvSpPr>
          <p:cNvPr id="3" name="TextBox 2">
            <a:extLst>
              <a:ext uri="{FF2B5EF4-FFF2-40B4-BE49-F238E27FC236}">
                <a16:creationId xmlns:a16="http://schemas.microsoft.com/office/drawing/2014/main" id="{055B7252-0181-D04B-8AA4-443BD4915C3D}"/>
              </a:ext>
            </a:extLst>
          </p:cNvPr>
          <p:cNvSpPr txBox="1"/>
          <p:nvPr/>
        </p:nvSpPr>
        <p:spPr>
          <a:xfrm>
            <a:off x="803188" y="6104237"/>
            <a:ext cx="7451126" cy="400110"/>
          </a:xfrm>
          <a:prstGeom prst="rect">
            <a:avLst/>
          </a:prstGeom>
          <a:noFill/>
          <a:ln>
            <a:solidFill>
              <a:schemeClr val="tx2"/>
            </a:solidFill>
          </a:ln>
        </p:spPr>
        <p:txBody>
          <a:bodyPr wrap="square" rtlCol="0">
            <a:spAutoFit/>
          </a:bodyPr>
          <a:lstStyle/>
          <a:p>
            <a:pPr algn="ctr"/>
            <a:r>
              <a:rPr lang="en-GB" sz="2000" dirty="0">
                <a:solidFill>
                  <a:srgbClr val="FFFF00"/>
                </a:solidFill>
              </a:rPr>
              <a:t>See more functions / procedures in the Soft/SQL folder of the course.</a:t>
            </a:r>
          </a:p>
        </p:txBody>
      </p:sp>
    </p:spTree>
    <p:extLst>
      <p:ext uri="{BB962C8B-B14F-4D97-AF65-F5344CB8AC3E}">
        <p14:creationId xmlns:p14="http://schemas.microsoft.com/office/powerpoint/2010/main" val="114094332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4" dur="500"/>
                                        <p:tgtEl>
                                          <p:spTgt spid="5">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5">
                                            <p:txEl>
                                              <p:pRg st="4" end="4"/>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5" end="5"/>
                                            </p:txEl>
                                          </p:spTgt>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6" dur="500"/>
                                        <p:tgtEl>
                                          <p:spTgt spid="5">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500"/>
                                        <p:tgtEl>
                                          <p:spTgt spid="5">
                                            <p:txEl>
                                              <p:pRg st="9" end="9"/>
                                            </p:txEl>
                                          </p:spTgt>
                                        </p:tgtEl>
                                        <p:attrNameLst>
                                          <p:attrName>ppt_y</p:attrName>
                                        </p:attrNameLst>
                                      </p:cBhvr>
                                      <p:tavLst>
                                        <p:tav tm="0">
                                          <p:val>
                                            <p:strVal val="#ppt_y+#ppt_h*1.125000"/>
                                          </p:val>
                                        </p:tav>
                                        <p:tav tm="100000">
                                          <p:val>
                                            <p:strVal val="#ppt_y"/>
                                          </p:val>
                                        </p:tav>
                                      </p:tavLst>
                                    </p:anim>
                                    <p:animEffect transition="in" filter="wipe(up)">
                                      <p:cBhvr>
                                        <p:cTn id="48" dur="500"/>
                                        <p:tgtEl>
                                          <p:spTgt spid="5">
                                            <p:txEl>
                                              <p:pRg st="9" end="9"/>
                                            </p:txEl>
                                          </p:spTgt>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 calcmode="lin" valueType="num">
                                      <p:cBhvr additive="base">
                                        <p:cTn id="51" dur="500"/>
                                        <p:tgtEl>
                                          <p:spTgt spid="5">
                                            <p:txEl>
                                              <p:pRg st="10" end="10"/>
                                            </p:txEl>
                                          </p:spTgt>
                                        </p:tgtEl>
                                        <p:attrNameLst>
                                          <p:attrName>ppt_y</p:attrName>
                                        </p:attrNameLst>
                                      </p:cBhvr>
                                      <p:tavLst>
                                        <p:tav tm="0">
                                          <p:val>
                                            <p:strVal val="#ppt_y+#ppt_h*1.125000"/>
                                          </p:val>
                                        </p:tav>
                                        <p:tav tm="100000">
                                          <p:val>
                                            <p:strVal val="#ppt_y"/>
                                          </p:val>
                                        </p:tav>
                                      </p:tavLst>
                                    </p:anim>
                                    <p:animEffect transition="in" filter="wipe(up)">
                                      <p:cBhvr>
                                        <p:cTn id="52" dur="500"/>
                                        <p:tgtEl>
                                          <p:spTgt spid="5">
                                            <p:txEl>
                                              <p:pRg st="10" end="10"/>
                                            </p:txEl>
                                          </p:spTgt>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anim calcmode="lin" valueType="num">
                                      <p:cBhvr additive="base">
                                        <p:cTn id="55" dur="500"/>
                                        <p:tgtEl>
                                          <p:spTgt spid="5">
                                            <p:txEl>
                                              <p:pRg st="11" end="11"/>
                                            </p:txEl>
                                          </p:spTgt>
                                        </p:tgtEl>
                                        <p:attrNameLst>
                                          <p:attrName>ppt_y</p:attrName>
                                        </p:attrNameLst>
                                      </p:cBhvr>
                                      <p:tavLst>
                                        <p:tav tm="0">
                                          <p:val>
                                            <p:strVal val="#ppt_y+#ppt_h*1.125000"/>
                                          </p:val>
                                        </p:tav>
                                        <p:tav tm="100000">
                                          <p:val>
                                            <p:strVal val="#ppt_y"/>
                                          </p:val>
                                        </p:tav>
                                      </p:tavLst>
                                    </p:anim>
                                    <p:animEffect transition="in" filter="wipe(up)">
                                      <p:cBhvr>
                                        <p:cTn id="56" dur="500"/>
                                        <p:tgtEl>
                                          <p:spTgt spid="5">
                                            <p:txEl>
                                              <p:pRg st="11" end="11"/>
                                            </p:txEl>
                                          </p:spTgt>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anim calcmode="lin" valueType="num">
                                      <p:cBhvr additive="base">
                                        <p:cTn id="59" dur="500"/>
                                        <p:tgtEl>
                                          <p:spTgt spid="5">
                                            <p:txEl>
                                              <p:pRg st="12" end="12"/>
                                            </p:txEl>
                                          </p:spTgt>
                                        </p:tgtEl>
                                        <p:attrNameLst>
                                          <p:attrName>ppt_y</p:attrName>
                                        </p:attrNameLst>
                                      </p:cBhvr>
                                      <p:tavLst>
                                        <p:tav tm="0">
                                          <p:val>
                                            <p:strVal val="#ppt_y+#ppt_h*1.125000"/>
                                          </p:val>
                                        </p:tav>
                                        <p:tav tm="100000">
                                          <p:val>
                                            <p:strVal val="#ppt_y"/>
                                          </p:val>
                                        </p:tav>
                                      </p:tavLst>
                                    </p:anim>
                                    <p:animEffect transition="in" filter="wipe(up)">
                                      <p:cBhvr>
                                        <p:cTn id="60" dur="500"/>
                                        <p:tgtEl>
                                          <p:spTgt spid="5">
                                            <p:txEl>
                                              <p:pRg st="12" end="12"/>
                                            </p:txEl>
                                          </p:spTgt>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5">
                                            <p:txEl>
                                              <p:pRg st="13" end="13"/>
                                            </p:txEl>
                                          </p:spTgt>
                                        </p:tgtEl>
                                        <p:attrNameLst>
                                          <p:attrName>style.visibility</p:attrName>
                                        </p:attrNameLst>
                                      </p:cBhvr>
                                      <p:to>
                                        <p:strVal val="visible"/>
                                      </p:to>
                                    </p:set>
                                    <p:anim calcmode="lin" valueType="num">
                                      <p:cBhvr additive="base">
                                        <p:cTn id="63" dur="500"/>
                                        <p:tgtEl>
                                          <p:spTgt spid="5">
                                            <p:txEl>
                                              <p:pRg st="13" end="13"/>
                                            </p:txEl>
                                          </p:spTgt>
                                        </p:tgtEl>
                                        <p:attrNameLst>
                                          <p:attrName>ppt_y</p:attrName>
                                        </p:attrNameLst>
                                      </p:cBhvr>
                                      <p:tavLst>
                                        <p:tav tm="0">
                                          <p:val>
                                            <p:strVal val="#ppt_y+#ppt_h*1.125000"/>
                                          </p:val>
                                        </p:tav>
                                        <p:tav tm="100000">
                                          <p:val>
                                            <p:strVal val="#ppt_y"/>
                                          </p:val>
                                        </p:tav>
                                      </p:tavLst>
                                    </p:anim>
                                    <p:animEffect transition="in" filter="wipe(up)">
                                      <p:cBhvr>
                                        <p:cTn id="64" dur="500"/>
                                        <p:tgtEl>
                                          <p:spTgt spid="5">
                                            <p:txEl>
                                              <p:pRg st="13" end="1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5">
                                            <p:txEl>
                                              <p:pRg st="15" end="15"/>
                                            </p:txEl>
                                          </p:spTgt>
                                        </p:tgtEl>
                                        <p:attrNameLst>
                                          <p:attrName>style.visibility</p:attrName>
                                        </p:attrNameLst>
                                      </p:cBhvr>
                                      <p:to>
                                        <p:strVal val="visible"/>
                                      </p:to>
                                    </p:set>
                                    <p:anim calcmode="lin" valueType="num">
                                      <p:cBhvr additive="base">
                                        <p:cTn id="69" dur="500"/>
                                        <p:tgtEl>
                                          <p:spTgt spid="5">
                                            <p:txEl>
                                              <p:pRg st="15" end="15"/>
                                            </p:txEl>
                                          </p:spTgt>
                                        </p:tgtEl>
                                        <p:attrNameLst>
                                          <p:attrName>ppt_y</p:attrName>
                                        </p:attrNameLst>
                                      </p:cBhvr>
                                      <p:tavLst>
                                        <p:tav tm="0">
                                          <p:val>
                                            <p:strVal val="#ppt_y+#ppt_h*1.125000"/>
                                          </p:val>
                                        </p:tav>
                                        <p:tav tm="100000">
                                          <p:val>
                                            <p:strVal val="#ppt_y"/>
                                          </p:val>
                                        </p:tav>
                                      </p:tavLst>
                                    </p:anim>
                                    <p:animEffect transition="in" filter="wipe(up)">
                                      <p:cBhvr>
                                        <p:cTn id="70" dur="500"/>
                                        <p:tgtEl>
                                          <p:spTgt spid="5">
                                            <p:txEl>
                                              <p:pRg st="15" end="1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4"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p:tgtEl>
                                          <p:spTgt spid="3"/>
                                        </p:tgtEl>
                                        <p:attrNameLst>
                                          <p:attrName>ppt_y</p:attrName>
                                        </p:attrNameLst>
                                      </p:cBhvr>
                                      <p:tavLst>
                                        <p:tav tm="0">
                                          <p:val>
                                            <p:strVal val="#ppt_y+#ppt_h*1.125000"/>
                                          </p:val>
                                        </p:tav>
                                        <p:tav tm="100000">
                                          <p:val>
                                            <p:strVal val="#ppt_y"/>
                                          </p:val>
                                        </p:tav>
                                      </p:tavLst>
                                    </p:anim>
                                    <p:animEffect transition="in" filter="wipe(up)">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1BF1CA61-30A9-BE45-B8BE-5975A6D46453}"/>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Aggregating – 1</a:t>
            </a:r>
          </a:p>
        </p:txBody>
      </p:sp>
      <p:sp>
        <p:nvSpPr>
          <p:cNvPr id="5" name="Content Placeholder 2"/>
          <p:cNvSpPr txBox="1">
            <a:spLocks/>
          </p:cNvSpPr>
          <p:nvPr/>
        </p:nvSpPr>
        <p:spPr>
          <a:xfrm>
            <a:off x="288001" y="837403"/>
            <a:ext cx="8567999" cy="5006499"/>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358775" indent="0">
              <a:spcBef>
                <a:spcPts val="200"/>
              </a:spcBef>
              <a:buNone/>
            </a:pPr>
            <a:r>
              <a:rPr lang="en-US" sz="1800" dirty="0">
                <a:latin typeface="Consolas"/>
                <a:cs typeface="Consolas"/>
              </a:rPr>
              <a:t>SELECT </a:t>
            </a:r>
            <a:r>
              <a:rPr lang="en-US" sz="1800" dirty="0" err="1">
                <a:latin typeface="Consolas"/>
                <a:cs typeface="Consolas"/>
              </a:rPr>
              <a:t>propID</a:t>
            </a:r>
            <a:r>
              <a:rPr lang="en-US" sz="1800" dirty="0">
                <a:latin typeface="Consolas"/>
                <a:cs typeface="Consolas"/>
              </a:rPr>
              <a:t>, object, </a:t>
            </a:r>
            <a:r>
              <a:rPr lang="en-US" sz="1800" dirty="0" err="1">
                <a:latin typeface="Consolas"/>
                <a:cs typeface="Consolas"/>
              </a:rPr>
              <a:t>pi_coi</a:t>
            </a:r>
            <a:r>
              <a:rPr lang="en-US" sz="1800" dirty="0">
                <a:latin typeface="Consolas"/>
                <a:cs typeface="Consolas"/>
              </a:rPr>
              <a:t>, filter, </a:t>
            </a:r>
            <a:r>
              <a:rPr lang="en-US" sz="1800" dirty="0" err="1">
                <a:latin typeface="Consolas"/>
                <a:cs typeface="Consolas"/>
              </a:rPr>
              <a:t>exptime</a:t>
            </a:r>
            <a:r>
              <a:rPr lang="en-US" sz="1800" dirty="0">
                <a:latin typeface="Consolas"/>
                <a:cs typeface="Consolas"/>
              </a:rPr>
              <a:t>,</a:t>
            </a:r>
          </a:p>
          <a:p>
            <a:pPr marL="358775" indent="0">
              <a:spcBef>
                <a:spcPts val="200"/>
              </a:spcBef>
              <a:buNone/>
            </a:pPr>
            <a:r>
              <a:rPr lang="en-US" sz="1800" dirty="0">
                <a:latin typeface="Consolas"/>
                <a:cs typeface="Consolas"/>
              </a:rPr>
              <a:t>  </a:t>
            </a:r>
            <a:r>
              <a:rPr lang="en-US" sz="1800" dirty="0">
                <a:solidFill>
                  <a:srgbClr val="CCFFCC"/>
                </a:solidFill>
                <a:latin typeface="Consolas"/>
                <a:cs typeface="Consolas"/>
              </a:rPr>
              <a:t>COUNT</a:t>
            </a:r>
            <a:r>
              <a:rPr lang="en-US" sz="1800" dirty="0">
                <a:latin typeface="Consolas"/>
                <a:cs typeface="Consolas"/>
              </a:rPr>
              <a:t>(</a:t>
            </a:r>
            <a:r>
              <a:rPr lang="en-US" sz="1800" dirty="0" err="1">
                <a:latin typeface="Consolas"/>
                <a:cs typeface="Consolas"/>
              </a:rPr>
              <a:t>exptime</a:t>
            </a:r>
            <a:r>
              <a:rPr lang="en-US" sz="1800" dirty="0">
                <a:latin typeface="Consolas"/>
                <a:cs typeface="Consolas"/>
              </a:rPr>
              <a:t>) as Nobs, </a:t>
            </a:r>
            <a:r>
              <a:rPr lang="en-US" sz="1800" dirty="0">
                <a:solidFill>
                  <a:srgbClr val="CCFFCC"/>
                </a:solidFill>
                <a:latin typeface="Consolas"/>
                <a:cs typeface="Consolas"/>
              </a:rPr>
              <a:t>SUM</a:t>
            </a:r>
            <a:r>
              <a:rPr lang="en-US" sz="1800" dirty="0">
                <a:latin typeface="Consolas"/>
                <a:cs typeface="Consolas"/>
              </a:rPr>
              <a:t>(</a:t>
            </a:r>
            <a:r>
              <a:rPr lang="en-US" sz="1800" dirty="0" err="1">
                <a:latin typeface="Consolas"/>
                <a:cs typeface="Consolas"/>
              </a:rPr>
              <a:t>exptime</a:t>
            </a:r>
            <a:r>
              <a:rPr lang="en-US" sz="1800" dirty="0">
                <a:latin typeface="Consolas"/>
                <a:cs typeface="Consolas"/>
              </a:rPr>
              <a:t>) as </a:t>
            </a:r>
            <a:r>
              <a:rPr lang="en-US" sz="1800" dirty="0" err="1">
                <a:latin typeface="Consolas"/>
                <a:cs typeface="Consolas"/>
              </a:rPr>
              <a:t>TotExp</a:t>
            </a:r>
            <a:r>
              <a:rPr lang="en-US" sz="1800" dirty="0">
                <a:latin typeface="Consolas"/>
                <a:cs typeface="Consolas"/>
              </a:rPr>
              <a:t>,</a:t>
            </a:r>
          </a:p>
          <a:p>
            <a:pPr marL="358775" indent="0">
              <a:spcBef>
                <a:spcPts val="200"/>
              </a:spcBef>
              <a:buNone/>
            </a:pPr>
            <a:r>
              <a:rPr lang="en-US" sz="1800" dirty="0">
                <a:latin typeface="Consolas"/>
                <a:cs typeface="Consolas"/>
              </a:rPr>
              <a:t>  </a:t>
            </a:r>
            <a:r>
              <a:rPr lang="en-US" sz="1800" dirty="0">
                <a:solidFill>
                  <a:srgbClr val="CCFFCC"/>
                </a:solidFill>
                <a:latin typeface="Consolas"/>
                <a:cs typeface="Consolas"/>
              </a:rPr>
              <a:t>DATE</a:t>
            </a:r>
            <a:r>
              <a:rPr lang="en-US" sz="1800" dirty="0">
                <a:latin typeface="Consolas"/>
                <a:cs typeface="Consolas"/>
              </a:rPr>
              <a:t>(</a:t>
            </a:r>
            <a:r>
              <a:rPr lang="en-US" sz="1800" dirty="0" err="1">
                <a:latin typeface="Consolas"/>
                <a:cs typeface="Consolas"/>
              </a:rPr>
              <a:t>date_obs</a:t>
            </a:r>
            <a:r>
              <a:rPr lang="en-US" sz="1800" dirty="0">
                <a:latin typeface="Consolas"/>
                <a:cs typeface="Consolas"/>
              </a:rPr>
              <a:t>) as Day</a:t>
            </a:r>
          </a:p>
          <a:p>
            <a:pPr marL="358775" indent="0">
              <a:spcBef>
                <a:spcPts val="200"/>
              </a:spcBef>
              <a:buNone/>
            </a:pPr>
            <a:r>
              <a:rPr lang="en-US" sz="1800" dirty="0">
                <a:latin typeface="Consolas"/>
                <a:cs typeface="Consolas"/>
              </a:rPr>
              <a:t>FROM </a:t>
            </a:r>
            <a:r>
              <a:rPr lang="en-US" sz="1800" dirty="0" err="1">
                <a:latin typeface="Consolas"/>
                <a:cs typeface="Consolas"/>
              </a:rPr>
              <a:t>Obslog</a:t>
            </a:r>
            <a:r>
              <a:rPr lang="en-US" sz="1800" dirty="0">
                <a:latin typeface="Consolas"/>
                <a:cs typeface="Consolas"/>
              </a:rPr>
              <a:t> WHERE </a:t>
            </a:r>
            <a:r>
              <a:rPr lang="en-US" sz="1800" dirty="0" err="1">
                <a:latin typeface="Consolas"/>
                <a:cs typeface="Consolas"/>
              </a:rPr>
              <a:t>date_obs</a:t>
            </a:r>
            <a:r>
              <a:rPr lang="en-US" sz="1800" dirty="0">
                <a:latin typeface="Consolas"/>
                <a:cs typeface="Consolas"/>
              </a:rPr>
              <a:t>&gt;'2011-04-16 22:00:00' AND</a:t>
            </a:r>
          </a:p>
          <a:p>
            <a:pPr marL="358775" indent="0">
              <a:spcBef>
                <a:spcPts val="200"/>
              </a:spcBef>
              <a:buNone/>
            </a:pPr>
            <a:r>
              <a:rPr lang="en-US" sz="1800" dirty="0">
                <a:latin typeface="Consolas"/>
                <a:cs typeface="Consolas"/>
              </a:rPr>
              <a:t>                  </a:t>
            </a:r>
            <a:r>
              <a:rPr lang="en-US" sz="1800" dirty="0" err="1">
                <a:latin typeface="Consolas"/>
                <a:cs typeface="Consolas"/>
              </a:rPr>
              <a:t>date_obs</a:t>
            </a:r>
            <a:r>
              <a:rPr lang="en-US" sz="1800" dirty="0">
                <a:latin typeface="Consolas"/>
                <a:cs typeface="Consolas"/>
              </a:rPr>
              <a:t>&lt;'2011-04-17 12:00:00’</a:t>
            </a:r>
          </a:p>
          <a:p>
            <a:pPr marL="358775" indent="0">
              <a:spcBef>
                <a:spcPts val="200"/>
              </a:spcBef>
              <a:buNone/>
            </a:pPr>
            <a:r>
              <a:rPr lang="en-US" sz="1800" dirty="0">
                <a:solidFill>
                  <a:srgbClr val="CCFFCC"/>
                </a:solidFill>
                <a:latin typeface="Consolas"/>
                <a:cs typeface="Consolas"/>
              </a:rPr>
              <a:t>GROUP BY</a:t>
            </a:r>
            <a:r>
              <a:rPr lang="en-US" sz="1800" dirty="0">
                <a:latin typeface="Consolas"/>
                <a:cs typeface="Consolas"/>
              </a:rPr>
              <a:t> </a:t>
            </a:r>
            <a:r>
              <a:rPr lang="en-US" sz="1800" dirty="0" err="1">
                <a:solidFill>
                  <a:schemeClr val="accent6">
                    <a:lumMod val="40000"/>
                    <a:lumOff val="60000"/>
                  </a:schemeClr>
                </a:solidFill>
                <a:latin typeface="Consolas"/>
                <a:cs typeface="Consolas"/>
              </a:rPr>
              <a:t>propid</a:t>
            </a:r>
            <a:r>
              <a:rPr lang="en-US" sz="1800" dirty="0">
                <a:latin typeface="Consolas"/>
                <a:cs typeface="Consolas"/>
              </a:rPr>
              <a:t>, object, </a:t>
            </a:r>
            <a:r>
              <a:rPr lang="en-US" sz="1800" dirty="0" err="1">
                <a:latin typeface="Consolas"/>
                <a:cs typeface="Consolas"/>
              </a:rPr>
              <a:t>pi_coi</a:t>
            </a:r>
            <a:r>
              <a:rPr lang="en-US" sz="1800" dirty="0">
                <a:latin typeface="Consolas"/>
                <a:cs typeface="Consolas"/>
              </a:rPr>
              <a:t>, filter, </a:t>
            </a:r>
            <a:r>
              <a:rPr lang="en-US" sz="1800" dirty="0" err="1">
                <a:latin typeface="Consolas"/>
                <a:cs typeface="Consolas"/>
              </a:rPr>
              <a:t>exptime</a:t>
            </a:r>
            <a:endParaRPr lang="en-US" sz="1800" dirty="0">
              <a:latin typeface="Consolas"/>
              <a:cs typeface="Consolas"/>
            </a:endParaRPr>
          </a:p>
          <a:p>
            <a:pPr marL="358775" indent="0">
              <a:spcBef>
                <a:spcPts val="200"/>
              </a:spcBef>
              <a:buNone/>
            </a:pPr>
            <a:endParaRPr lang="en-US" sz="1800" dirty="0">
              <a:latin typeface="Consolas"/>
              <a:cs typeface="Consolas"/>
            </a:endParaRPr>
          </a:p>
          <a:p>
            <a:pPr marL="0" indent="0">
              <a:spcBef>
                <a:spcPts val="200"/>
              </a:spcBef>
              <a:buNone/>
            </a:pPr>
            <a:r>
              <a:rPr lang="en-US" sz="1500" dirty="0" err="1">
                <a:latin typeface="Consolas"/>
                <a:cs typeface="Consolas"/>
              </a:rPr>
              <a:t>propID</a:t>
            </a:r>
            <a:r>
              <a:rPr lang="en-US" sz="1500" dirty="0">
                <a:latin typeface="Consolas"/>
                <a:cs typeface="Consolas"/>
              </a:rPr>
              <a:t>  object           </a:t>
            </a:r>
            <a:r>
              <a:rPr lang="en-US" sz="1500" dirty="0" err="1">
                <a:latin typeface="Consolas"/>
                <a:cs typeface="Consolas"/>
              </a:rPr>
              <a:t>pi_coi</a:t>
            </a:r>
            <a:r>
              <a:rPr lang="en-US" sz="1500" dirty="0">
                <a:latin typeface="Consolas"/>
                <a:cs typeface="Consolas"/>
              </a:rPr>
              <a:t>     filter  </a:t>
            </a:r>
            <a:r>
              <a:rPr lang="en-US" sz="1500" dirty="0" err="1">
                <a:latin typeface="Consolas"/>
                <a:cs typeface="Consolas"/>
              </a:rPr>
              <a:t>exptime</a:t>
            </a:r>
            <a:r>
              <a:rPr lang="en-US" sz="1500" dirty="0">
                <a:latin typeface="Consolas"/>
                <a:cs typeface="Consolas"/>
              </a:rPr>
              <a:t>  Nobs   </a:t>
            </a:r>
            <a:r>
              <a:rPr lang="en-US" sz="1500" dirty="0" err="1">
                <a:latin typeface="Consolas"/>
                <a:cs typeface="Consolas"/>
              </a:rPr>
              <a:t>TotExp</a:t>
            </a:r>
            <a:r>
              <a:rPr lang="en-US" sz="1500" dirty="0">
                <a:latin typeface="Consolas"/>
                <a:cs typeface="Consolas"/>
              </a:rPr>
              <a:t>  Day       </a:t>
            </a:r>
          </a:p>
          <a:p>
            <a:pPr marL="0" indent="0">
              <a:spcBef>
                <a:spcPts val="200"/>
              </a:spcBef>
              <a:buNone/>
            </a:pPr>
            <a:r>
              <a:rPr lang="en-US" sz="1500" dirty="0">
                <a:latin typeface="Consolas"/>
                <a:cs typeface="Consolas"/>
              </a:rPr>
              <a:t>------  ------------- ------------- ------- -------- ------ ------- ----------</a:t>
            </a:r>
          </a:p>
          <a:p>
            <a:pPr marL="0" indent="0">
              <a:spcBef>
                <a:spcPts val="200"/>
              </a:spcBef>
              <a:buNone/>
            </a:pPr>
            <a:r>
              <a:rPr lang="en-US" sz="1500" dirty="0">
                <a:latin typeface="Consolas"/>
                <a:cs typeface="Consolas"/>
              </a:rPr>
              <a:t>     5  SA098_978    </a:t>
            </a:r>
            <a:r>
              <a:rPr lang="en-US" sz="1500" dirty="0" err="1">
                <a:latin typeface="Consolas"/>
                <a:cs typeface="Consolas"/>
              </a:rPr>
              <a:t>REM_Team</a:t>
            </a:r>
            <a:r>
              <a:rPr lang="en-US" sz="1500" dirty="0">
                <a:latin typeface="Consolas"/>
                <a:cs typeface="Consolas"/>
              </a:rPr>
              <a:t>        GRI    5        7      35      2011-04-16</a:t>
            </a:r>
          </a:p>
          <a:p>
            <a:pPr marL="0" indent="0">
              <a:spcBef>
                <a:spcPts val="200"/>
              </a:spcBef>
              <a:buNone/>
            </a:pPr>
            <a:r>
              <a:rPr lang="en-US" sz="1500" dirty="0">
                <a:latin typeface="Consolas"/>
                <a:cs typeface="Consolas"/>
              </a:rPr>
              <a:t>     5  SA098_978    </a:t>
            </a:r>
            <a:r>
              <a:rPr lang="en-US" sz="1500" dirty="0" err="1">
                <a:latin typeface="Consolas"/>
                <a:cs typeface="Consolas"/>
              </a:rPr>
              <a:t>REM_Team</a:t>
            </a:r>
            <a:r>
              <a:rPr lang="en-US" sz="1500" dirty="0">
                <a:latin typeface="Consolas"/>
                <a:cs typeface="Consolas"/>
              </a:rPr>
              <a:t>        H      5        7      35      2011-04-16</a:t>
            </a:r>
          </a:p>
          <a:p>
            <a:pPr marL="0" indent="0">
              <a:spcBef>
                <a:spcPts val="200"/>
              </a:spcBef>
              <a:buNone/>
            </a:pPr>
            <a:r>
              <a:rPr lang="en-US" sz="1500" dirty="0">
                <a:latin typeface="Consolas"/>
                <a:cs typeface="Consolas"/>
              </a:rPr>
              <a:t>     5  SA098_978    </a:t>
            </a:r>
            <a:r>
              <a:rPr lang="en-US" sz="1500" dirty="0" err="1">
                <a:latin typeface="Consolas"/>
                <a:cs typeface="Consolas"/>
              </a:rPr>
              <a:t>REM_Team</a:t>
            </a:r>
            <a:r>
              <a:rPr lang="en-US" sz="1500" dirty="0">
                <a:latin typeface="Consolas"/>
                <a:cs typeface="Consolas"/>
              </a:rPr>
              <a:t>        I      20       8      160     2011-04-16</a:t>
            </a:r>
          </a:p>
          <a:p>
            <a:pPr marL="0" indent="0">
              <a:spcBef>
                <a:spcPts val="200"/>
              </a:spcBef>
              <a:buNone/>
            </a:pPr>
            <a:r>
              <a:rPr lang="en-US" sz="1500" dirty="0">
                <a:latin typeface="Consolas"/>
                <a:cs typeface="Consolas"/>
              </a:rPr>
              <a:t>     5  SA098_978    </a:t>
            </a:r>
            <a:r>
              <a:rPr lang="en-US" sz="1500" dirty="0" err="1">
                <a:latin typeface="Consolas"/>
                <a:cs typeface="Consolas"/>
              </a:rPr>
              <a:t>REM_Team</a:t>
            </a:r>
            <a:r>
              <a:rPr lang="en-US" sz="1500" dirty="0">
                <a:latin typeface="Consolas"/>
                <a:cs typeface="Consolas"/>
              </a:rPr>
              <a:t>        J      5        7      35      2011-04-16</a:t>
            </a:r>
          </a:p>
          <a:p>
            <a:pPr marL="0" indent="0">
              <a:spcBef>
                <a:spcPts val="200"/>
              </a:spcBef>
              <a:buNone/>
            </a:pPr>
            <a:r>
              <a:rPr lang="en-US" sz="1500" dirty="0">
                <a:latin typeface="Consolas"/>
                <a:cs typeface="Consolas"/>
              </a:rPr>
              <a:t> 23007  sdss15724    </a:t>
            </a:r>
            <a:r>
              <a:rPr lang="en-US" sz="1500" dirty="0" err="1">
                <a:latin typeface="Consolas"/>
                <a:cs typeface="Consolas"/>
              </a:rPr>
              <a:t>Elena_Pancino</a:t>
            </a:r>
            <a:r>
              <a:rPr lang="en-US" sz="1500" dirty="0">
                <a:latin typeface="Consolas"/>
                <a:cs typeface="Consolas"/>
              </a:rPr>
              <a:t>   R      180      3      540     2011-04-17</a:t>
            </a:r>
          </a:p>
          <a:p>
            <a:pPr marL="0" indent="0">
              <a:spcBef>
                <a:spcPts val="200"/>
              </a:spcBef>
              <a:buNone/>
            </a:pPr>
            <a:r>
              <a:rPr lang="en-US" sz="1500" dirty="0">
                <a:latin typeface="Consolas"/>
                <a:cs typeface="Consolas"/>
              </a:rPr>
              <a:t> 23007  sdss15724    </a:t>
            </a:r>
            <a:r>
              <a:rPr lang="en-US" sz="1500" dirty="0" err="1">
                <a:latin typeface="Consolas"/>
                <a:cs typeface="Consolas"/>
              </a:rPr>
              <a:t>Elena_Pancino</a:t>
            </a:r>
            <a:r>
              <a:rPr lang="en-US" sz="1500" dirty="0">
                <a:latin typeface="Consolas"/>
                <a:cs typeface="Consolas"/>
              </a:rPr>
              <a:t>   J      20       63     1260    2011-04-17</a:t>
            </a:r>
          </a:p>
          <a:p>
            <a:pPr marL="0" indent="0">
              <a:spcBef>
                <a:spcPts val="200"/>
              </a:spcBef>
              <a:buNone/>
            </a:pPr>
            <a:r>
              <a:rPr lang="es-ES_tradnl" sz="1500" dirty="0">
                <a:latin typeface="Consolas"/>
                <a:cs typeface="Consolas"/>
              </a:rPr>
              <a:t> 23038  </a:t>
            </a:r>
            <a:r>
              <a:rPr lang="es-ES_tradnl" sz="1500" dirty="0" err="1">
                <a:latin typeface="Consolas"/>
                <a:cs typeface="Consolas"/>
              </a:rPr>
              <a:t>DP_Cru</a:t>
            </a:r>
            <a:r>
              <a:rPr lang="es-ES_tradnl" sz="1500" dirty="0">
                <a:latin typeface="Consolas"/>
                <a:cs typeface="Consolas"/>
              </a:rPr>
              <a:t>       </a:t>
            </a:r>
            <a:r>
              <a:rPr lang="es-ES_tradnl" sz="1500" dirty="0" err="1">
                <a:latin typeface="Consolas"/>
                <a:cs typeface="Consolas"/>
              </a:rPr>
              <a:t>Marcio_Catelan</a:t>
            </a:r>
            <a:r>
              <a:rPr lang="es-ES_tradnl" sz="1500" dirty="0">
                <a:latin typeface="Consolas"/>
                <a:cs typeface="Consolas"/>
              </a:rPr>
              <a:t>  K      10       7      70      2011-04-17</a:t>
            </a:r>
          </a:p>
          <a:p>
            <a:pPr marL="0" indent="0">
              <a:spcBef>
                <a:spcPts val="200"/>
              </a:spcBef>
              <a:buNone/>
            </a:pPr>
            <a:r>
              <a:rPr lang="es-ES_tradnl" sz="1500" dirty="0">
                <a:latin typeface="Consolas"/>
                <a:cs typeface="Consolas"/>
              </a:rPr>
              <a:t> 23038  </a:t>
            </a:r>
            <a:r>
              <a:rPr lang="es-ES_tradnl" sz="1500" dirty="0" err="1">
                <a:latin typeface="Consolas"/>
                <a:cs typeface="Consolas"/>
              </a:rPr>
              <a:t>DP_Cru</a:t>
            </a:r>
            <a:r>
              <a:rPr lang="es-ES_tradnl" sz="1500" dirty="0">
                <a:latin typeface="Consolas"/>
                <a:cs typeface="Consolas"/>
              </a:rPr>
              <a:t>       </a:t>
            </a:r>
            <a:r>
              <a:rPr lang="es-ES_tradnl" sz="1500" dirty="0" err="1">
                <a:latin typeface="Consolas"/>
                <a:cs typeface="Consolas"/>
              </a:rPr>
              <a:t>Marcio_Catelan</a:t>
            </a:r>
            <a:r>
              <a:rPr lang="es-ES_tradnl" sz="1500" dirty="0">
                <a:latin typeface="Consolas"/>
                <a:cs typeface="Consolas"/>
              </a:rPr>
              <a:t>  V      5        1      5       2011-04-17</a:t>
            </a:r>
          </a:p>
          <a:p>
            <a:pPr marL="0" indent="0">
              <a:spcBef>
                <a:spcPts val="200"/>
              </a:spcBef>
              <a:buNone/>
            </a:pPr>
            <a:r>
              <a:rPr lang="es-ES_tradnl" sz="1500" dirty="0">
                <a:latin typeface="Consolas"/>
                <a:cs typeface="Consolas"/>
              </a:rPr>
              <a:t>…</a:t>
            </a:r>
            <a:endParaRPr lang="en-US" sz="1500" dirty="0">
              <a:latin typeface="Consolas"/>
              <a:cs typeface="Consolas"/>
            </a:endParaRPr>
          </a:p>
        </p:txBody>
      </p:sp>
      <p:sp>
        <p:nvSpPr>
          <p:cNvPr id="4" name="Slide Number Placeholder 3">
            <a:extLst>
              <a:ext uri="{FF2B5EF4-FFF2-40B4-BE49-F238E27FC236}">
                <a16:creationId xmlns:a16="http://schemas.microsoft.com/office/drawing/2014/main" id="{D581886E-D658-6044-AD71-294858C2BBCD}"/>
              </a:ext>
            </a:extLst>
          </p:cNvPr>
          <p:cNvSpPr>
            <a:spLocks noGrp="1"/>
          </p:cNvSpPr>
          <p:nvPr>
            <p:ph type="sldNum" sz="quarter" idx="12"/>
          </p:nvPr>
        </p:nvSpPr>
        <p:spPr/>
        <p:txBody>
          <a:bodyPr/>
          <a:lstStyle/>
          <a:p>
            <a:fld id="{D12AA694-00EB-4F4B-AABB-6F50FB178914}" type="slidenum">
              <a:rPr lang="en-US" smtClean="0"/>
              <a:t>106</a:t>
            </a:fld>
            <a:endParaRPr lang="en-US"/>
          </a:p>
        </p:txBody>
      </p:sp>
    </p:spTree>
    <p:extLst>
      <p:ext uri="{BB962C8B-B14F-4D97-AF65-F5344CB8AC3E}">
        <p14:creationId xmlns:p14="http://schemas.microsoft.com/office/powerpoint/2010/main" val="221706194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5">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5">
                                            <p:txEl>
                                              <p:pRg st="2" end="2"/>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3" end="3"/>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5">
                                            <p:txEl>
                                              <p:pRg st="4" end="4"/>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 calcmode="lin" valueType="num">
                                      <p:cBhvr additive="base">
                                        <p:cTn id="33"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34" dur="500"/>
                                        <p:tgtEl>
                                          <p:spTgt spid="5">
                                            <p:txEl>
                                              <p:pRg st="7" end="7"/>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8" end="8"/>
                                            </p:txEl>
                                          </p:spTgt>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anim calcmode="lin" valueType="num">
                                      <p:cBhvr additive="base">
                                        <p:cTn id="41" dur="500"/>
                                        <p:tgtEl>
                                          <p:spTgt spid="5">
                                            <p:txEl>
                                              <p:pRg st="9" end="9"/>
                                            </p:txEl>
                                          </p:spTgt>
                                        </p:tgtEl>
                                        <p:attrNameLst>
                                          <p:attrName>ppt_y</p:attrName>
                                        </p:attrNameLst>
                                      </p:cBhvr>
                                      <p:tavLst>
                                        <p:tav tm="0">
                                          <p:val>
                                            <p:strVal val="#ppt_y+#ppt_h*1.125000"/>
                                          </p:val>
                                        </p:tav>
                                        <p:tav tm="100000">
                                          <p:val>
                                            <p:strVal val="#ppt_y"/>
                                          </p:val>
                                        </p:tav>
                                      </p:tavLst>
                                    </p:anim>
                                    <p:animEffect transition="in" filter="wipe(up)">
                                      <p:cBhvr>
                                        <p:cTn id="42" dur="500"/>
                                        <p:tgtEl>
                                          <p:spTgt spid="5">
                                            <p:txEl>
                                              <p:pRg st="9" end="9"/>
                                            </p:txEl>
                                          </p:spTgt>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 calcmode="lin" valueType="num">
                                      <p:cBhvr additive="base">
                                        <p:cTn id="45" dur="500"/>
                                        <p:tgtEl>
                                          <p:spTgt spid="5">
                                            <p:txEl>
                                              <p:pRg st="10" end="10"/>
                                            </p:txEl>
                                          </p:spTgt>
                                        </p:tgtEl>
                                        <p:attrNameLst>
                                          <p:attrName>ppt_y</p:attrName>
                                        </p:attrNameLst>
                                      </p:cBhvr>
                                      <p:tavLst>
                                        <p:tav tm="0">
                                          <p:val>
                                            <p:strVal val="#ppt_y+#ppt_h*1.125000"/>
                                          </p:val>
                                        </p:tav>
                                        <p:tav tm="100000">
                                          <p:val>
                                            <p:strVal val="#ppt_y"/>
                                          </p:val>
                                        </p:tav>
                                      </p:tavLst>
                                    </p:anim>
                                    <p:animEffect transition="in" filter="wipe(up)">
                                      <p:cBhvr>
                                        <p:cTn id="46" dur="500"/>
                                        <p:tgtEl>
                                          <p:spTgt spid="5">
                                            <p:txEl>
                                              <p:pRg st="10" end="10"/>
                                            </p:txEl>
                                          </p:spTgt>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5">
                                            <p:txEl>
                                              <p:pRg st="11" end="11"/>
                                            </p:txEl>
                                          </p:spTgt>
                                        </p:tgtEl>
                                        <p:attrNameLst>
                                          <p:attrName>style.visibility</p:attrName>
                                        </p:attrNameLst>
                                      </p:cBhvr>
                                      <p:to>
                                        <p:strVal val="visible"/>
                                      </p:to>
                                    </p:set>
                                    <p:anim calcmode="lin" valueType="num">
                                      <p:cBhvr additive="base">
                                        <p:cTn id="49" dur="500"/>
                                        <p:tgtEl>
                                          <p:spTgt spid="5">
                                            <p:txEl>
                                              <p:pRg st="11" end="11"/>
                                            </p:txEl>
                                          </p:spTgt>
                                        </p:tgtEl>
                                        <p:attrNameLst>
                                          <p:attrName>ppt_y</p:attrName>
                                        </p:attrNameLst>
                                      </p:cBhvr>
                                      <p:tavLst>
                                        <p:tav tm="0">
                                          <p:val>
                                            <p:strVal val="#ppt_y+#ppt_h*1.125000"/>
                                          </p:val>
                                        </p:tav>
                                        <p:tav tm="100000">
                                          <p:val>
                                            <p:strVal val="#ppt_y"/>
                                          </p:val>
                                        </p:tav>
                                      </p:tavLst>
                                    </p:anim>
                                    <p:animEffect transition="in" filter="wipe(up)">
                                      <p:cBhvr>
                                        <p:cTn id="50" dur="500"/>
                                        <p:tgtEl>
                                          <p:spTgt spid="5">
                                            <p:txEl>
                                              <p:pRg st="11" end="11"/>
                                            </p:txEl>
                                          </p:spTgt>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5">
                                            <p:txEl>
                                              <p:pRg st="12" end="12"/>
                                            </p:txEl>
                                          </p:spTgt>
                                        </p:tgtEl>
                                        <p:attrNameLst>
                                          <p:attrName>style.visibility</p:attrName>
                                        </p:attrNameLst>
                                      </p:cBhvr>
                                      <p:to>
                                        <p:strVal val="visible"/>
                                      </p:to>
                                    </p:set>
                                    <p:anim calcmode="lin" valueType="num">
                                      <p:cBhvr additive="base">
                                        <p:cTn id="53" dur="500"/>
                                        <p:tgtEl>
                                          <p:spTgt spid="5">
                                            <p:txEl>
                                              <p:pRg st="12" end="12"/>
                                            </p:txEl>
                                          </p:spTgt>
                                        </p:tgtEl>
                                        <p:attrNameLst>
                                          <p:attrName>ppt_y</p:attrName>
                                        </p:attrNameLst>
                                      </p:cBhvr>
                                      <p:tavLst>
                                        <p:tav tm="0">
                                          <p:val>
                                            <p:strVal val="#ppt_y+#ppt_h*1.125000"/>
                                          </p:val>
                                        </p:tav>
                                        <p:tav tm="100000">
                                          <p:val>
                                            <p:strVal val="#ppt_y"/>
                                          </p:val>
                                        </p:tav>
                                      </p:tavLst>
                                    </p:anim>
                                    <p:animEffect transition="in" filter="wipe(up)">
                                      <p:cBhvr>
                                        <p:cTn id="54" dur="500"/>
                                        <p:tgtEl>
                                          <p:spTgt spid="5">
                                            <p:txEl>
                                              <p:pRg st="12" end="12"/>
                                            </p:txEl>
                                          </p:spTgt>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5">
                                            <p:txEl>
                                              <p:pRg st="13" end="13"/>
                                            </p:txEl>
                                          </p:spTgt>
                                        </p:tgtEl>
                                        <p:attrNameLst>
                                          <p:attrName>style.visibility</p:attrName>
                                        </p:attrNameLst>
                                      </p:cBhvr>
                                      <p:to>
                                        <p:strVal val="visible"/>
                                      </p:to>
                                    </p:set>
                                    <p:anim calcmode="lin" valueType="num">
                                      <p:cBhvr additive="base">
                                        <p:cTn id="57" dur="500"/>
                                        <p:tgtEl>
                                          <p:spTgt spid="5">
                                            <p:txEl>
                                              <p:pRg st="13" end="13"/>
                                            </p:txEl>
                                          </p:spTgt>
                                        </p:tgtEl>
                                        <p:attrNameLst>
                                          <p:attrName>ppt_y</p:attrName>
                                        </p:attrNameLst>
                                      </p:cBhvr>
                                      <p:tavLst>
                                        <p:tav tm="0">
                                          <p:val>
                                            <p:strVal val="#ppt_y+#ppt_h*1.125000"/>
                                          </p:val>
                                        </p:tav>
                                        <p:tav tm="100000">
                                          <p:val>
                                            <p:strVal val="#ppt_y"/>
                                          </p:val>
                                        </p:tav>
                                      </p:tavLst>
                                    </p:anim>
                                    <p:animEffect transition="in" filter="wipe(up)">
                                      <p:cBhvr>
                                        <p:cTn id="58" dur="500"/>
                                        <p:tgtEl>
                                          <p:spTgt spid="5">
                                            <p:txEl>
                                              <p:pRg st="13" end="13"/>
                                            </p:txEl>
                                          </p:spTgt>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5">
                                            <p:txEl>
                                              <p:pRg st="14" end="14"/>
                                            </p:txEl>
                                          </p:spTgt>
                                        </p:tgtEl>
                                        <p:attrNameLst>
                                          <p:attrName>style.visibility</p:attrName>
                                        </p:attrNameLst>
                                      </p:cBhvr>
                                      <p:to>
                                        <p:strVal val="visible"/>
                                      </p:to>
                                    </p:set>
                                    <p:anim calcmode="lin" valueType="num">
                                      <p:cBhvr additive="base">
                                        <p:cTn id="61" dur="500"/>
                                        <p:tgtEl>
                                          <p:spTgt spid="5">
                                            <p:txEl>
                                              <p:pRg st="14" end="14"/>
                                            </p:txEl>
                                          </p:spTgt>
                                        </p:tgtEl>
                                        <p:attrNameLst>
                                          <p:attrName>ppt_y</p:attrName>
                                        </p:attrNameLst>
                                      </p:cBhvr>
                                      <p:tavLst>
                                        <p:tav tm="0">
                                          <p:val>
                                            <p:strVal val="#ppt_y+#ppt_h*1.125000"/>
                                          </p:val>
                                        </p:tav>
                                        <p:tav tm="100000">
                                          <p:val>
                                            <p:strVal val="#ppt_y"/>
                                          </p:val>
                                        </p:tav>
                                      </p:tavLst>
                                    </p:anim>
                                    <p:animEffect transition="in" filter="wipe(up)">
                                      <p:cBhvr>
                                        <p:cTn id="62" dur="500"/>
                                        <p:tgtEl>
                                          <p:spTgt spid="5">
                                            <p:txEl>
                                              <p:pRg st="14" end="14"/>
                                            </p:txEl>
                                          </p:spTgt>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5">
                                            <p:txEl>
                                              <p:pRg st="15" end="15"/>
                                            </p:txEl>
                                          </p:spTgt>
                                        </p:tgtEl>
                                        <p:attrNameLst>
                                          <p:attrName>style.visibility</p:attrName>
                                        </p:attrNameLst>
                                      </p:cBhvr>
                                      <p:to>
                                        <p:strVal val="visible"/>
                                      </p:to>
                                    </p:set>
                                    <p:anim calcmode="lin" valueType="num">
                                      <p:cBhvr additive="base">
                                        <p:cTn id="65" dur="500"/>
                                        <p:tgtEl>
                                          <p:spTgt spid="5">
                                            <p:txEl>
                                              <p:pRg st="15" end="15"/>
                                            </p:txEl>
                                          </p:spTgt>
                                        </p:tgtEl>
                                        <p:attrNameLst>
                                          <p:attrName>ppt_y</p:attrName>
                                        </p:attrNameLst>
                                      </p:cBhvr>
                                      <p:tavLst>
                                        <p:tav tm="0">
                                          <p:val>
                                            <p:strVal val="#ppt_y+#ppt_h*1.125000"/>
                                          </p:val>
                                        </p:tav>
                                        <p:tav tm="100000">
                                          <p:val>
                                            <p:strVal val="#ppt_y"/>
                                          </p:val>
                                        </p:tav>
                                      </p:tavLst>
                                    </p:anim>
                                    <p:animEffect transition="in" filter="wipe(up)">
                                      <p:cBhvr>
                                        <p:cTn id="66" dur="500"/>
                                        <p:tgtEl>
                                          <p:spTgt spid="5">
                                            <p:txEl>
                                              <p:pRg st="15" end="15"/>
                                            </p:txEl>
                                          </p:spTgt>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5">
                                            <p:txEl>
                                              <p:pRg st="16" end="16"/>
                                            </p:txEl>
                                          </p:spTgt>
                                        </p:tgtEl>
                                        <p:attrNameLst>
                                          <p:attrName>style.visibility</p:attrName>
                                        </p:attrNameLst>
                                      </p:cBhvr>
                                      <p:to>
                                        <p:strVal val="visible"/>
                                      </p:to>
                                    </p:set>
                                    <p:anim calcmode="lin" valueType="num">
                                      <p:cBhvr additive="base">
                                        <p:cTn id="69" dur="500"/>
                                        <p:tgtEl>
                                          <p:spTgt spid="5">
                                            <p:txEl>
                                              <p:pRg st="16" end="16"/>
                                            </p:txEl>
                                          </p:spTgt>
                                        </p:tgtEl>
                                        <p:attrNameLst>
                                          <p:attrName>ppt_y</p:attrName>
                                        </p:attrNameLst>
                                      </p:cBhvr>
                                      <p:tavLst>
                                        <p:tav tm="0">
                                          <p:val>
                                            <p:strVal val="#ppt_y+#ppt_h*1.125000"/>
                                          </p:val>
                                        </p:tav>
                                        <p:tav tm="100000">
                                          <p:val>
                                            <p:strVal val="#ppt_y"/>
                                          </p:val>
                                        </p:tav>
                                      </p:tavLst>
                                    </p:anim>
                                    <p:animEffect transition="in" filter="wipe(up)">
                                      <p:cBhvr>
                                        <p:cTn id="70" dur="500"/>
                                        <p:tgtEl>
                                          <p:spTgt spid="5">
                                            <p:txEl>
                                              <p:pRg st="16" end="16"/>
                                            </p:txEl>
                                          </p:spTgt>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5">
                                            <p:txEl>
                                              <p:pRg st="17" end="17"/>
                                            </p:txEl>
                                          </p:spTgt>
                                        </p:tgtEl>
                                        <p:attrNameLst>
                                          <p:attrName>style.visibility</p:attrName>
                                        </p:attrNameLst>
                                      </p:cBhvr>
                                      <p:to>
                                        <p:strVal val="visible"/>
                                      </p:to>
                                    </p:set>
                                    <p:anim calcmode="lin" valueType="num">
                                      <p:cBhvr additive="base">
                                        <p:cTn id="73" dur="500"/>
                                        <p:tgtEl>
                                          <p:spTgt spid="5">
                                            <p:txEl>
                                              <p:pRg st="17" end="17"/>
                                            </p:txEl>
                                          </p:spTgt>
                                        </p:tgtEl>
                                        <p:attrNameLst>
                                          <p:attrName>ppt_y</p:attrName>
                                        </p:attrNameLst>
                                      </p:cBhvr>
                                      <p:tavLst>
                                        <p:tav tm="0">
                                          <p:val>
                                            <p:strVal val="#ppt_y+#ppt_h*1.125000"/>
                                          </p:val>
                                        </p:tav>
                                        <p:tav tm="100000">
                                          <p:val>
                                            <p:strVal val="#ppt_y"/>
                                          </p:val>
                                        </p:tav>
                                      </p:tavLst>
                                    </p:anim>
                                    <p:animEffect transition="in" filter="wipe(up)">
                                      <p:cBhvr>
                                        <p:cTn id="74" dur="500"/>
                                        <p:tgtEl>
                                          <p:spTgt spid="5">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6D22AA22-0544-3E41-98FC-00B977A938A8}"/>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Aggregating – 2</a:t>
            </a:r>
          </a:p>
        </p:txBody>
      </p:sp>
      <p:sp>
        <p:nvSpPr>
          <p:cNvPr id="5" name="Content Placeholder 2"/>
          <p:cNvSpPr txBox="1">
            <a:spLocks/>
          </p:cNvSpPr>
          <p:nvPr/>
        </p:nvSpPr>
        <p:spPr>
          <a:xfrm>
            <a:off x="288001" y="837403"/>
            <a:ext cx="8567999" cy="5596404"/>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358775" indent="0">
              <a:spcBef>
                <a:spcPts val="200"/>
              </a:spcBef>
              <a:buNone/>
            </a:pPr>
            <a:r>
              <a:rPr lang="en-US" sz="1800" dirty="0">
                <a:latin typeface="Consolas"/>
                <a:cs typeface="Consolas"/>
              </a:rPr>
              <a:t>SELECT </a:t>
            </a:r>
            <a:r>
              <a:rPr lang="en-US" sz="1800" dirty="0" err="1">
                <a:latin typeface="Consolas"/>
                <a:cs typeface="Consolas"/>
              </a:rPr>
              <a:t>propID</a:t>
            </a:r>
            <a:r>
              <a:rPr lang="en-US" sz="1800" dirty="0">
                <a:latin typeface="Consolas"/>
                <a:cs typeface="Consolas"/>
              </a:rPr>
              <a:t>, COUNT(</a:t>
            </a:r>
            <a:r>
              <a:rPr lang="en-US" sz="1800" dirty="0" err="1">
                <a:latin typeface="Consolas"/>
                <a:cs typeface="Consolas"/>
              </a:rPr>
              <a:t>exptime</a:t>
            </a:r>
            <a:r>
              <a:rPr lang="en-US" sz="1800" dirty="0">
                <a:latin typeface="Consolas"/>
                <a:cs typeface="Consolas"/>
              </a:rPr>
              <a:t>) AS Nobs, SUM(</a:t>
            </a:r>
            <a:r>
              <a:rPr lang="en-US" sz="1800" dirty="0" err="1">
                <a:latin typeface="Consolas"/>
                <a:cs typeface="Consolas"/>
              </a:rPr>
              <a:t>exptime</a:t>
            </a:r>
            <a:r>
              <a:rPr lang="en-US" sz="1800" dirty="0">
                <a:latin typeface="Consolas"/>
                <a:cs typeface="Consolas"/>
              </a:rPr>
              <a:t>) AS </a:t>
            </a:r>
            <a:r>
              <a:rPr lang="en-US" sz="1800" dirty="0" err="1">
                <a:latin typeface="Consolas"/>
                <a:cs typeface="Consolas"/>
              </a:rPr>
              <a:t>TotExp</a:t>
            </a:r>
            <a:endParaRPr lang="en-US" sz="1800" dirty="0">
              <a:latin typeface="Consolas"/>
              <a:cs typeface="Consolas"/>
            </a:endParaRPr>
          </a:p>
          <a:p>
            <a:pPr marL="358775" indent="0">
              <a:spcBef>
                <a:spcPts val="200"/>
              </a:spcBef>
              <a:buNone/>
            </a:pPr>
            <a:r>
              <a:rPr lang="en-US" sz="1800" dirty="0">
                <a:latin typeface="Consolas"/>
                <a:cs typeface="Consolas"/>
              </a:rPr>
              <a:t>  FROM </a:t>
            </a:r>
            <a:r>
              <a:rPr lang="en-US" sz="1800" dirty="0" err="1">
                <a:latin typeface="Consolas"/>
                <a:cs typeface="Consolas"/>
              </a:rPr>
              <a:t>Obslog</a:t>
            </a:r>
            <a:r>
              <a:rPr lang="en-US" sz="1800" dirty="0">
                <a:latin typeface="Consolas"/>
                <a:cs typeface="Consolas"/>
              </a:rPr>
              <a:t> WHERE </a:t>
            </a:r>
            <a:r>
              <a:rPr lang="en-US" sz="1800" dirty="0" err="1">
                <a:latin typeface="Consolas"/>
                <a:cs typeface="Consolas"/>
              </a:rPr>
              <a:t>date_obs</a:t>
            </a:r>
            <a:r>
              <a:rPr lang="en-US" sz="1800" dirty="0">
                <a:latin typeface="Consolas"/>
                <a:cs typeface="Consolas"/>
              </a:rPr>
              <a:t>&gt;'2011-04-16 22:00:00' AND</a:t>
            </a:r>
          </a:p>
          <a:p>
            <a:pPr marL="358775" indent="0">
              <a:spcBef>
                <a:spcPts val="200"/>
              </a:spcBef>
              <a:buNone/>
            </a:pPr>
            <a:r>
              <a:rPr lang="en-US" sz="1800" dirty="0">
                <a:latin typeface="Consolas"/>
                <a:cs typeface="Consolas"/>
              </a:rPr>
              <a:t>                    </a:t>
            </a:r>
            <a:r>
              <a:rPr lang="en-US" sz="1800" dirty="0" err="1">
                <a:latin typeface="Consolas"/>
                <a:cs typeface="Consolas"/>
              </a:rPr>
              <a:t>date_obs</a:t>
            </a:r>
            <a:r>
              <a:rPr lang="en-US" sz="1800" dirty="0">
                <a:latin typeface="Consolas"/>
                <a:cs typeface="Consolas"/>
              </a:rPr>
              <a:t>&lt;'2011-04-17 12:00:00’</a:t>
            </a:r>
          </a:p>
          <a:p>
            <a:pPr marL="358775" indent="0">
              <a:spcBef>
                <a:spcPts val="200"/>
              </a:spcBef>
              <a:buNone/>
            </a:pPr>
            <a:r>
              <a:rPr lang="en-US" sz="1800" dirty="0">
                <a:latin typeface="Consolas"/>
                <a:cs typeface="Consolas"/>
              </a:rPr>
              <a:t>  GROUP BY </a:t>
            </a:r>
            <a:r>
              <a:rPr lang="en-US" sz="1800" dirty="0" err="1">
                <a:latin typeface="Consolas"/>
                <a:cs typeface="Consolas"/>
              </a:rPr>
              <a:t>propID</a:t>
            </a:r>
            <a:r>
              <a:rPr lang="en-US" sz="1800" dirty="0">
                <a:latin typeface="Consolas"/>
                <a:cs typeface="Consolas"/>
              </a:rPr>
              <a:t> </a:t>
            </a:r>
            <a:r>
              <a:rPr lang="en-US" sz="1800" dirty="0">
                <a:solidFill>
                  <a:srgbClr val="CCFFCC"/>
                </a:solidFill>
                <a:latin typeface="Consolas"/>
                <a:cs typeface="Consolas"/>
              </a:rPr>
              <a:t>ORDER BY</a:t>
            </a:r>
            <a:r>
              <a:rPr lang="en-US" sz="1800" dirty="0">
                <a:latin typeface="Consolas"/>
                <a:cs typeface="Consolas"/>
              </a:rPr>
              <a:t> </a:t>
            </a:r>
            <a:r>
              <a:rPr lang="en-US" sz="1800" dirty="0" err="1">
                <a:latin typeface="Consolas"/>
                <a:cs typeface="Consolas"/>
              </a:rPr>
              <a:t>TotExp</a:t>
            </a:r>
            <a:r>
              <a:rPr lang="en-US" sz="1800" dirty="0">
                <a:latin typeface="Consolas"/>
                <a:cs typeface="Consolas"/>
              </a:rPr>
              <a:t> </a:t>
            </a:r>
            <a:r>
              <a:rPr lang="en-US" sz="1800" dirty="0">
                <a:solidFill>
                  <a:schemeClr val="accent6">
                    <a:lumMod val="40000"/>
                    <a:lumOff val="60000"/>
                  </a:schemeClr>
                </a:solidFill>
                <a:latin typeface="Consolas"/>
                <a:cs typeface="Consolas"/>
              </a:rPr>
              <a:t>[ ASC | DESC ]</a:t>
            </a:r>
            <a:r>
              <a:rPr lang="en-US" sz="1800" dirty="0">
                <a:latin typeface="Consolas"/>
                <a:cs typeface="Consolas"/>
              </a:rPr>
              <a:t>;</a:t>
            </a:r>
          </a:p>
          <a:p>
            <a:pPr marL="0" indent="0">
              <a:spcBef>
                <a:spcPts val="200"/>
              </a:spcBef>
              <a:buNone/>
            </a:pPr>
            <a:endParaRPr lang="en-US" sz="1400" dirty="0">
              <a:latin typeface="Consolas"/>
              <a:cs typeface="Consolas"/>
            </a:endParaRPr>
          </a:p>
          <a:p>
            <a:pPr marL="358775" indent="0">
              <a:spcBef>
                <a:spcPts val="200"/>
              </a:spcBef>
              <a:buNone/>
            </a:pPr>
            <a:r>
              <a:rPr lang="en-US" sz="1600" dirty="0">
                <a:latin typeface="Consolas"/>
                <a:cs typeface="Consolas"/>
              </a:rPr>
              <a:t>| </a:t>
            </a:r>
            <a:r>
              <a:rPr lang="en-US" sz="1600" dirty="0" err="1">
                <a:latin typeface="Consolas"/>
                <a:cs typeface="Consolas"/>
              </a:rPr>
              <a:t>propID</a:t>
            </a:r>
            <a:r>
              <a:rPr lang="en-US" sz="1600" dirty="0">
                <a:latin typeface="Consolas"/>
                <a:cs typeface="Consolas"/>
              </a:rPr>
              <a:t> | Nobs | </a:t>
            </a:r>
            <a:r>
              <a:rPr lang="en-US" sz="1600" dirty="0" err="1">
                <a:latin typeface="Consolas"/>
                <a:cs typeface="Consolas"/>
              </a:rPr>
              <a:t>TotExp</a:t>
            </a:r>
            <a:r>
              <a:rPr lang="en-US" sz="1600" dirty="0">
                <a:latin typeface="Consolas"/>
                <a:cs typeface="Consolas"/>
              </a:rPr>
              <a:t> |</a:t>
            </a:r>
          </a:p>
          <a:p>
            <a:pPr marL="358775" indent="0">
              <a:spcBef>
                <a:spcPts val="200"/>
              </a:spcBef>
              <a:buNone/>
            </a:pPr>
            <a:r>
              <a:rPr lang="en-US" sz="1600" dirty="0">
                <a:latin typeface="Consolas"/>
                <a:cs typeface="Consolas"/>
              </a:rPr>
              <a:t>+--------+------+--------+</a:t>
            </a:r>
          </a:p>
          <a:p>
            <a:pPr marL="358775" indent="0">
              <a:spcBef>
                <a:spcPts val="200"/>
              </a:spcBef>
              <a:buNone/>
            </a:pPr>
            <a:r>
              <a:rPr lang="en-US" sz="1600" dirty="0">
                <a:latin typeface="Consolas"/>
                <a:cs typeface="Consolas"/>
              </a:rPr>
              <a:t>|  23071 |   24 |     24 |</a:t>
            </a:r>
          </a:p>
          <a:p>
            <a:pPr marL="358775" indent="0">
              <a:spcBef>
                <a:spcPts val="200"/>
              </a:spcBef>
              <a:buNone/>
            </a:pPr>
            <a:r>
              <a:rPr lang="en-US" sz="1600" dirty="0">
                <a:latin typeface="Consolas"/>
                <a:cs typeface="Consolas"/>
              </a:rPr>
              <a:t>|      7 |   11 |     55 |</a:t>
            </a:r>
          </a:p>
          <a:p>
            <a:pPr marL="358775" indent="0">
              <a:spcBef>
                <a:spcPts val="200"/>
              </a:spcBef>
              <a:buNone/>
            </a:pPr>
            <a:r>
              <a:rPr lang="en-US" sz="1600" dirty="0">
                <a:latin typeface="Consolas"/>
                <a:cs typeface="Consolas"/>
              </a:rPr>
              <a:t>|      5 |   59 |    655 |</a:t>
            </a:r>
          </a:p>
          <a:p>
            <a:pPr marL="358775" indent="0">
              <a:spcBef>
                <a:spcPts val="200"/>
              </a:spcBef>
              <a:buNone/>
            </a:pPr>
            <a:r>
              <a:rPr lang="en-US" sz="1600" dirty="0">
                <a:latin typeface="Consolas"/>
                <a:cs typeface="Consolas"/>
              </a:rPr>
              <a:t>|  23012 |   30 |    960 |</a:t>
            </a:r>
          </a:p>
          <a:p>
            <a:pPr marL="358775" indent="0">
              <a:spcBef>
                <a:spcPts val="200"/>
              </a:spcBef>
              <a:buNone/>
            </a:pPr>
            <a:r>
              <a:rPr lang="en-US" sz="1600" dirty="0">
                <a:latin typeface="Consolas"/>
                <a:cs typeface="Consolas"/>
              </a:rPr>
              <a:t>|  23062 |   22 |   1470 |</a:t>
            </a:r>
          </a:p>
          <a:p>
            <a:pPr marL="358775" indent="0">
              <a:spcBef>
                <a:spcPts val="200"/>
              </a:spcBef>
              <a:buNone/>
            </a:pPr>
            <a:r>
              <a:rPr lang="en-US" sz="1600" dirty="0">
                <a:latin typeface="Consolas"/>
                <a:cs typeface="Consolas"/>
              </a:rPr>
              <a:t>|  23073 |   24 |   1530 |</a:t>
            </a:r>
          </a:p>
          <a:p>
            <a:pPr marL="358775" indent="0">
              <a:spcBef>
                <a:spcPts val="200"/>
              </a:spcBef>
              <a:buNone/>
            </a:pPr>
            <a:r>
              <a:rPr lang="en-US" sz="1600" dirty="0">
                <a:latin typeface="Consolas"/>
                <a:cs typeface="Consolas"/>
              </a:rPr>
              <a:t>|  23030 |   87 |   1722 |</a:t>
            </a:r>
          </a:p>
          <a:p>
            <a:pPr marL="358775" indent="0">
              <a:spcBef>
                <a:spcPts val="200"/>
              </a:spcBef>
              <a:buNone/>
            </a:pPr>
            <a:r>
              <a:rPr lang="en-US" sz="1600" dirty="0">
                <a:latin typeface="Consolas"/>
                <a:cs typeface="Consolas"/>
              </a:rPr>
              <a:t>|  23735 |  120 |   2120 |</a:t>
            </a:r>
          </a:p>
          <a:p>
            <a:pPr marL="358775" indent="0">
              <a:spcBef>
                <a:spcPts val="200"/>
              </a:spcBef>
              <a:buNone/>
            </a:pPr>
            <a:r>
              <a:rPr lang="en-US" sz="1600" dirty="0">
                <a:latin typeface="Consolas"/>
                <a:cs typeface="Consolas"/>
              </a:rPr>
              <a:t>|  23038 |  120 |   2475 |</a:t>
            </a:r>
          </a:p>
          <a:p>
            <a:pPr marL="358775" indent="0">
              <a:spcBef>
                <a:spcPts val="200"/>
              </a:spcBef>
              <a:buNone/>
            </a:pPr>
            <a:r>
              <a:rPr lang="en-US" sz="1600" dirty="0">
                <a:latin typeface="Consolas"/>
                <a:cs typeface="Consolas"/>
              </a:rPr>
              <a:t>|  23007 |   72 |   2880 |</a:t>
            </a:r>
          </a:p>
          <a:p>
            <a:pPr marL="358775" indent="0">
              <a:spcBef>
                <a:spcPts val="200"/>
              </a:spcBef>
              <a:buNone/>
            </a:pPr>
            <a:r>
              <a:rPr lang="en-US" sz="1600" dirty="0">
                <a:latin typeface="Consolas"/>
                <a:cs typeface="Consolas"/>
              </a:rPr>
              <a:t>|  23027 |  117 |   3510 |</a:t>
            </a:r>
          </a:p>
          <a:p>
            <a:pPr marL="358775" indent="0">
              <a:spcBef>
                <a:spcPts val="200"/>
              </a:spcBef>
              <a:buNone/>
            </a:pPr>
            <a:r>
              <a:rPr lang="en-US" sz="1600" dirty="0">
                <a:latin typeface="Consolas"/>
                <a:cs typeface="Consolas"/>
              </a:rPr>
              <a:t>|  23011 |  196 |   5880 |</a:t>
            </a:r>
          </a:p>
          <a:p>
            <a:pPr marL="358775" indent="0">
              <a:spcBef>
                <a:spcPts val="200"/>
              </a:spcBef>
              <a:buNone/>
            </a:pPr>
            <a:r>
              <a:rPr lang="en-US" sz="1600" dirty="0">
                <a:latin typeface="Consolas"/>
                <a:cs typeface="Consolas"/>
              </a:rPr>
              <a:t>|  23047 |  210 |   6300 |</a:t>
            </a:r>
          </a:p>
        </p:txBody>
      </p:sp>
      <p:sp>
        <p:nvSpPr>
          <p:cNvPr id="4" name="Slide Number Placeholder 3">
            <a:extLst>
              <a:ext uri="{FF2B5EF4-FFF2-40B4-BE49-F238E27FC236}">
                <a16:creationId xmlns:a16="http://schemas.microsoft.com/office/drawing/2014/main" id="{3321BE4A-BE93-604A-8C6E-0F373FEE88B1}"/>
              </a:ext>
            </a:extLst>
          </p:cNvPr>
          <p:cNvSpPr>
            <a:spLocks noGrp="1"/>
          </p:cNvSpPr>
          <p:nvPr>
            <p:ph type="sldNum" sz="quarter" idx="12"/>
          </p:nvPr>
        </p:nvSpPr>
        <p:spPr/>
        <p:txBody>
          <a:bodyPr/>
          <a:lstStyle/>
          <a:p>
            <a:fld id="{D12AA694-00EB-4F4B-AABB-6F50FB178914}" type="slidenum">
              <a:rPr lang="en-US" smtClean="0"/>
              <a:t>107</a:t>
            </a:fld>
            <a:endParaRPr lang="en-US"/>
          </a:p>
        </p:txBody>
      </p:sp>
    </p:spTree>
    <p:extLst>
      <p:ext uri="{BB962C8B-B14F-4D97-AF65-F5344CB8AC3E}">
        <p14:creationId xmlns:p14="http://schemas.microsoft.com/office/powerpoint/2010/main" val="325776147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5">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5">
                                            <p:txEl>
                                              <p:pRg st="2" end="2"/>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5" end="5"/>
                                            </p:tx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0" dur="500"/>
                                        <p:tgtEl>
                                          <p:spTgt spid="5">
                                            <p:txEl>
                                              <p:pRg st="6" end="6"/>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 calcmode="lin" valueType="num">
                                      <p:cBhvr additive="base">
                                        <p:cTn id="33"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34" dur="500"/>
                                        <p:tgtEl>
                                          <p:spTgt spid="5">
                                            <p:txEl>
                                              <p:pRg st="7" end="7"/>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8" end="8"/>
                                            </p:txEl>
                                          </p:spTgt>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anim calcmode="lin" valueType="num">
                                      <p:cBhvr additive="base">
                                        <p:cTn id="41" dur="500"/>
                                        <p:tgtEl>
                                          <p:spTgt spid="5">
                                            <p:txEl>
                                              <p:pRg st="9" end="9"/>
                                            </p:txEl>
                                          </p:spTgt>
                                        </p:tgtEl>
                                        <p:attrNameLst>
                                          <p:attrName>ppt_y</p:attrName>
                                        </p:attrNameLst>
                                      </p:cBhvr>
                                      <p:tavLst>
                                        <p:tav tm="0">
                                          <p:val>
                                            <p:strVal val="#ppt_y+#ppt_h*1.125000"/>
                                          </p:val>
                                        </p:tav>
                                        <p:tav tm="100000">
                                          <p:val>
                                            <p:strVal val="#ppt_y"/>
                                          </p:val>
                                        </p:tav>
                                      </p:tavLst>
                                    </p:anim>
                                    <p:animEffect transition="in" filter="wipe(up)">
                                      <p:cBhvr>
                                        <p:cTn id="42" dur="500"/>
                                        <p:tgtEl>
                                          <p:spTgt spid="5">
                                            <p:txEl>
                                              <p:pRg st="9" end="9"/>
                                            </p:txEl>
                                          </p:spTgt>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 calcmode="lin" valueType="num">
                                      <p:cBhvr additive="base">
                                        <p:cTn id="45" dur="500"/>
                                        <p:tgtEl>
                                          <p:spTgt spid="5">
                                            <p:txEl>
                                              <p:pRg st="10" end="10"/>
                                            </p:txEl>
                                          </p:spTgt>
                                        </p:tgtEl>
                                        <p:attrNameLst>
                                          <p:attrName>ppt_y</p:attrName>
                                        </p:attrNameLst>
                                      </p:cBhvr>
                                      <p:tavLst>
                                        <p:tav tm="0">
                                          <p:val>
                                            <p:strVal val="#ppt_y+#ppt_h*1.125000"/>
                                          </p:val>
                                        </p:tav>
                                        <p:tav tm="100000">
                                          <p:val>
                                            <p:strVal val="#ppt_y"/>
                                          </p:val>
                                        </p:tav>
                                      </p:tavLst>
                                    </p:anim>
                                    <p:animEffect transition="in" filter="wipe(up)">
                                      <p:cBhvr>
                                        <p:cTn id="46" dur="500"/>
                                        <p:tgtEl>
                                          <p:spTgt spid="5">
                                            <p:txEl>
                                              <p:pRg st="10" end="10"/>
                                            </p:txEl>
                                          </p:spTgt>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5">
                                            <p:txEl>
                                              <p:pRg st="11" end="11"/>
                                            </p:txEl>
                                          </p:spTgt>
                                        </p:tgtEl>
                                        <p:attrNameLst>
                                          <p:attrName>style.visibility</p:attrName>
                                        </p:attrNameLst>
                                      </p:cBhvr>
                                      <p:to>
                                        <p:strVal val="visible"/>
                                      </p:to>
                                    </p:set>
                                    <p:anim calcmode="lin" valueType="num">
                                      <p:cBhvr additive="base">
                                        <p:cTn id="49" dur="500"/>
                                        <p:tgtEl>
                                          <p:spTgt spid="5">
                                            <p:txEl>
                                              <p:pRg st="11" end="11"/>
                                            </p:txEl>
                                          </p:spTgt>
                                        </p:tgtEl>
                                        <p:attrNameLst>
                                          <p:attrName>ppt_y</p:attrName>
                                        </p:attrNameLst>
                                      </p:cBhvr>
                                      <p:tavLst>
                                        <p:tav tm="0">
                                          <p:val>
                                            <p:strVal val="#ppt_y+#ppt_h*1.125000"/>
                                          </p:val>
                                        </p:tav>
                                        <p:tav tm="100000">
                                          <p:val>
                                            <p:strVal val="#ppt_y"/>
                                          </p:val>
                                        </p:tav>
                                      </p:tavLst>
                                    </p:anim>
                                    <p:animEffect transition="in" filter="wipe(up)">
                                      <p:cBhvr>
                                        <p:cTn id="50" dur="500"/>
                                        <p:tgtEl>
                                          <p:spTgt spid="5">
                                            <p:txEl>
                                              <p:pRg st="11" end="11"/>
                                            </p:txEl>
                                          </p:spTgt>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5">
                                            <p:txEl>
                                              <p:pRg st="12" end="12"/>
                                            </p:txEl>
                                          </p:spTgt>
                                        </p:tgtEl>
                                        <p:attrNameLst>
                                          <p:attrName>style.visibility</p:attrName>
                                        </p:attrNameLst>
                                      </p:cBhvr>
                                      <p:to>
                                        <p:strVal val="visible"/>
                                      </p:to>
                                    </p:set>
                                    <p:anim calcmode="lin" valueType="num">
                                      <p:cBhvr additive="base">
                                        <p:cTn id="53" dur="500"/>
                                        <p:tgtEl>
                                          <p:spTgt spid="5">
                                            <p:txEl>
                                              <p:pRg st="12" end="12"/>
                                            </p:txEl>
                                          </p:spTgt>
                                        </p:tgtEl>
                                        <p:attrNameLst>
                                          <p:attrName>ppt_y</p:attrName>
                                        </p:attrNameLst>
                                      </p:cBhvr>
                                      <p:tavLst>
                                        <p:tav tm="0">
                                          <p:val>
                                            <p:strVal val="#ppt_y+#ppt_h*1.125000"/>
                                          </p:val>
                                        </p:tav>
                                        <p:tav tm="100000">
                                          <p:val>
                                            <p:strVal val="#ppt_y"/>
                                          </p:val>
                                        </p:tav>
                                      </p:tavLst>
                                    </p:anim>
                                    <p:animEffect transition="in" filter="wipe(up)">
                                      <p:cBhvr>
                                        <p:cTn id="54" dur="500"/>
                                        <p:tgtEl>
                                          <p:spTgt spid="5">
                                            <p:txEl>
                                              <p:pRg st="12" end="12"/>
                                            </p:txEl>
                                          </p:spTgt>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5">
                                            <p:txEl>
                                              <p:pRg st="13" end="13"/>
                                            </p:txEl>
                                          </p:spTgt>
                                        </p:tgtEl>
                                        <p:attrNameLst>
                                          <p:attrName>style.visibility</p:attrName>
                                        </p:attrNameLst>
                                      </p:cBhvr>
                                      <p:to>
                                        <p:strVal val="visible"/>
                                      </p:to>
                                    </p:set>
                                    <p:anim calcmode="lin" valueType="num">
                                      <p:cBhvr additive="base">
                                        <p:cTn id="57" dur="500"/>
                                        <p:tgtEl>
                                          <p:spTgt spid="5">
                                            <p:txEl>
                                              <p:pRg st="13" end="13"/>
                                            </p:txEl>
                                          </p:spTgt>
                                        </p:tgtEl>
                                        <p:attrNameLst>
                                          <p:attrName>ppt_y</p:attrName>
                                        </p:attrNameLst>
                                      </p:cBhvr>
                                      <p:tavLst>
                                        <p:tav tm="0">
                                          <p:val>
                                            <p:strVal val="#ppt_y+#ppt_h*1.125000"/>
                                          </p:val>
                                        </p:tav>
                                        <p:tav tm="100000">
                                          <p:val>
                                            <p:strVal val="#ppt_y"/>
                                          </p:val>
                                        </p:tav>
                                      </p:tavLst>
                                    </p:anim>
                                    <p:animEffect transition="in" filter="wipe(up)">
                                      <p:cBhvr>
                                        <p:cTn id="58" dur="500"/>
                                        <p:tgtEl>
                                          <p:spTgt spid="5">
                                            <p:txEl>
                                              <p:pRg st="13" end="13"/>
                                            </p:txEl>
                                          </p:spTgt>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5">
                                            <p:txEl>
                                              <p:pRg st="14" end="14"/>
                                            </p:txEl>
                                          </p:spTgt>
                                        </p:tgtEl>
                                        <p:attrNameLst>
                                          <p:attrName>style.visibility</p:attrName>
                                        </p:attrNameLst>
                                      </p:cBhvr>
                                      <p:to>
                                        <p:strVal val="visible"/>
                                      </p:to>
                                    </p:set>
                                    <p:anim calcmode="lin" valueType="num">
                                      <p:cBhvr additive="base">
                                        <p:cTn id="61" dur="500"/>
                                        <p:tgtEl>
                                          <p:spTgt spid="5">
                                            <p:txEl>
                                              <p:pRg st="14" end="14"/>
                                            </p:txEl>
                                          </p:spTgt>
                                        </p:tgtEl>
                                        <p:attrNameLst>
                                          <p:attrName>ppt_y</p:attrName>
                                        </p:attrNameLst>
                                      </p:cBhvr>
                                      <p:tavLst>
                                        <p:tav tm="0">
                                          <p:val>
                                            <p:strVal val="#ppt_y+#ppt_h*1.125000"/>
                                          </p:val>
                                        </p:tav>
                                        <p:tav tm="100000">
                                          <p:val>
                                            <p:strVal val="#ppt_y"/>
                                          </p:val>
                                        </p:tav>
                                      </p:tavLst>
                                    </p:anim>
                                    <p:animEffect transition="in" filter="wipe(up)">
                                      <p:cBhvr>
                                        <p:cTn id="62" dur="500"/>
                                        <p:tgtEl>
                                          <p:spTgt spid="5">
                                            <p:txEl>
                                              <p:pRg st="14" end="14"/>
                                            </p:txEl>
                                          </p:spTgt>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5">
                                            <p:txEl>
                                              <p:pRg st="15" end="15"/>
                                            </p:txEl>
                                          </p:spTgt>
                                        </p:tgtEl>
                                        <p:attrNameLst>
                                          <p:attrName>style.visibility</p:attrName>
                                        </p:attrNameLst>
                                      </p:cBhvr>
                                      <p:to>
                                        <p:strVal val="visible"/>
                                      </p:to>
                                    </p:set>
                                    <p:anim calcmode="lin" valueType="num">
                                      <p:cBhvr additive="base">
                                        <p:cTn id="65" dur="500"/>
                                        <p:tgtEl>
                                          <p:spTgt spid="5">
                                            <p:txEl>
                                              <p:pRg st="15" end="15"/>
                                            </p:txEl>
                                          </p:spTgt>
                                        </p:tgtEl>
                                        <p:attrNameLst>
                                          <p:attrName>ppt_y</p:attrName>
                                        </p:attrNameLst>
                                      </p:cBhvr>
                                      <p:tavLst>
                                        <p:tav tm="0">
                                          <p:val>
                                            <p:strVal val="#ppt_y+#ppt_h*1.125000"/>
                                          </p:val>
                                        </p:tav>
                                        <p:tav tm="100000">
                                          <p:val>
                                            <p:strVal val="#ppt_y"/>
                                          </p:val>
                                        </p:tav>
                                      </p:tavLst>
                                    </p:anim>
                                    <p:animEffect transition="in" filter="wipe(up)">
                                      <p:cBhvr>
                                        <p:cTn id="66" dur="500"/>
                                        <p:tgtEl>
                                          <p:spTgt spid="5">
                                            <p:txEl>
                                              <p:pRg st="15" end="15"/>
                                            </p:txEl>
                                          </p:spTgt>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5">
                                            <p:txEl>
                                              <p:pRg st="16" end="16"/>
                                            </p:txEl>
                                          </p:spTgt>
                                        </p:tgtEl>
                                        <p:attrNameLst>
                                          <p:attrName>style.visibility</p:attrName>
                                        </p:attrNameLst>
                                      </p:cBhvr>
                                      <p:to>
                                        <p:strVal val="visible"/>
                                      </p:to>
                                    </p:set>
                                    <p:anim calcmode="lin" valueType="num">
                                      <p:cBhvr additive="base">
                                        <p:cTn id="69" dur="500"/>
                                        <p:tgtEl>
                                          <p:spTgt spid="5">
                                            <p:txEl>
                                              <p:pRg st="16" end="16"/>
                                            </p:txEl>
                                          </p:spTgt>
                                        </p:tgtEl>
                                        <p:attrNameLst>
                                          <p:attrName>ppt_y</p:attrName>
                                        </p:attrNameLst>
                                      </p:cBhvr>
                                      <p:tavLst>
                                        <p:tav tm="0">
                                          <p:val>
                                            <p:strVal val="#ppt_y+#ppt_h*1.125000"/>
                                          </p:val>
                                        </p:tav>
                                        <p:tav tm="100000">
                                          <p:val>
                                            <p:strVal val="#ppt_y"/>
                                          </p:val>
                                        </p:tav>
                                      </p:tavLst>
                                    </p:anim>
                                    <p:animEffect transition="in" filter="wipe(up)">
                                      <p:cBhvr>
                                        <p:cTn id="70" dur="500"/>
                                        <p:tgtEl>
                                          <p:spTgt spid="5">
                                            <p:txEl>
                                              <p:pRg st="16" end="16"/>
                                            </p:txEl>
                                          </p:spTgt>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5">
                                            <p:txEl>
                                              <p:pRg st="17" end="17"/>
                                            </p:txEl>
                                          </p:spTgt>
                                        </p:tgtEl>
                                        <p:attrNameLst>
                                          <p:attrName>style.visibility</p:attrName>
                                        </p:attrNameLst>
                                      </p:cBhvr>
                                      <p:to>
                                        <p:strVal val="visible"/>
                                      </p:to>
                                    </p:set>
                                    <p:anim calcmode="lin" valueType="num">
                                      <p:cBhvr additive="base">
                                        <p:cTn id="73" dur="500"/>
                                        <p:tgtEl>
                                          <p:spTgt spid="5">
                                            <p:txEl>
                                              <p:pRg st="17" end="17"/>
                                            </p:txEl>
                                          </p:spTgt>
                                        </p:tgtEl>
                                        <p:attrNameLst>
                                          <p:attrName>ppt_y</p:attrName>
                                        </p:attrNameLst>
                                      </p:cBhvr>
                                      <p:tavLst>
                                        <p:tav tm="0">
                                          <p:val>
                                            <p:strVal val="#ppt_y+#ppt_h*1.125000"/>
                                          </p:val>
                                        </p:tav>
                                        <p:tav tm="100000">
                                          <p:val>
                                            <p:strVal val="#ppt_y"/>
                                          </p:val>
                                        </p:tav>
                                      </p:tavLst>
                                    </p:anim>
                                    <p:animEffect transition="in" filter="wipe(up)">
                                      <p:cBhvr>
                                        <p:cTn id="74" dur="500"/>
                                        <p:tgtEl>
                                          <p:spTgt spid="5">
                                            <p:txEl>
                                              <p:pRg st="17" end="17"/>
                                            </p:txEl>
                                          </p:spTgt>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5">
                                            <p:txEl>
                                              <p:pRg st="18" end="18"/>
                                            </p:txEl>
                                          </p:spTgt>
                                        </p:tgtEl>
                                        <p:attrNameLst>
                                          <p:attrName>style.visibility</p:attrName>
                                        </p:attrNameLst>
                                      </p:cBhvr>
                                      <p:to>
                                        <p:strVal val="visible"/>
                                      </p:to>
                                    </p:set>
                                    <p:anim calcmode="lin" valueType="num">
                                      <p:cBhvr additive="base">
                                        <p:cTn id="77" dur="500"/>
                                        <p:tgtEl>
                                          <p:spTgt spid="5">
                                            <p:txEl>
                                              <p:pRg st="18" end="18"/>
                                            </p:txEl>
                                          </p:spTgt>
                                        </p:tgtEl>
                                        <p:attrNameLst>
                                          <p:attrName>ppt_y</p:attrName>
                                        </p:attrNameLst>
                                      </p:cBhvr>
                                      <p:tavLst>
                                        <p:tav tm="0">
                                          <p:val>
                                            <p:strVal val="#ppt_y+#ppt_h*1.125000"/>
                                          </p:val>
                                        </p:tav>
                                        <p:tav tm="100000">
                                          <p:val>
                                            <p:strVal val="#ppt_y"/>
                                          </p:val>
                                        </p:tav>
                                      </p:tavLst>
                                    </p:anim>
                                    <p:animEffect transition="in" filter="wipe(up)">
                                      <p:cBhvr>
                                        <p:cTn id="78" dur="500"/>
                                        <p:tgtEl>
                                          <p:spTgt spid="5">
                                            <p:txEl>
                                              <p:pRg st="18" end="18"/>
                                            </p:txEl>
                                          </p:spTgt>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5">
                                            <p:txEl>
                                              <p:pRg st="19" end="19"/>
                                            </p:txEl>
                                          </p:spTgt>
                                        </p:tgtEl>
                                        <p:attrNameLst>
                                          <p:attrName>style.visibility</p:attrName>
                                        </p:attrNameLst>
                                      </p:cBhvr>
                                      <p:to>
                                        <p:strVal val="visible"/>
                                      </p:to>
                                    </p:set>
                                    <p:anim calcmode="lin" valueType="num">
                                      <p:cBhvr additive="base">
                                        <p:cTn id="81" dur="500"/>
                                        <p:tgtEl>
                                          <p:spTgt spid="5">
                                            <p:txEl>
                                              <p:pRg st="19" end="19"/>
                                            </p:txEl>
                                          </p:spTgt>
                                        </p:tgtEl>
                                        <p:attrNameLst>
                                          <p:attrName>ppt_y</p:attrName>
                                        </p:attrNameLst>
                                      </p:cBhvr>
                                      <p:tavLst>
                                        <p:tav tm="0">
                                          <p:val>
                                            <p:strVal val="#ppt_y+#ppt_h*1.125000"/>
                                          </p:val>
                                        </p:tav>
                                        <p:tav tm="100000">
                                          <p:val>
                                            <p:strVal val="#ppt_y"/>
                                          </p:val>
                                        </p:tav>
                                      </p:tavLst>
                                    </p:anim>
                                    <p:animEffect transition="in" filter="wipe(up)">
                                      <p:cBhvr>
                                        <p:cTn id="82" dur="500"/>
                                        <p:tgtEl>
                                          <p:spTgt spid="5">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CCF41906-1B4F-8140-A447-15D6891AB627}"/>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Views – 1</a:t>
            </a:r>
          </a:p>
        </p:txBody>
      </p:sp>
      <p:sp>
        <p:nvSpPr>
          <p:cNvPr id="5" name="Content Placeholder 2"/>
          <p:cNvSpPr txBox="1">
            <a:spLocks/>
          </p:cNvSpPr>
          <p:nvPr/>
        </p:nvSpPr>
        <p:spPr>
          <a:xfrm>
            <a:off x="288001" y="837403"/>
            <a:ext cx="8567999" cy="5505097"/>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358775" indent="0">
              <a:lnSpc>
                <a:spcPct val="90000"/>
              </a:lnSpc>
              <a:spcBef>
                <a:spcPts val="800"/>
              </a:spcBef>
              <a:buNone/>
            </a:pPr>
            <a:r>
              <a:rPr lang="en-GB" sz="1600" dirty="0">
                <a:solidFill>
                  <a:srgbClr val="D5FED6"/>
                </a:solidFill>
                <a:latin typeface="Consolas"/>
                <a:cs typeface="Consolas"/>
              </a:rPr>
              <a:t>DROP VIEW IF EXISTS</a:t>
            </a:r>
            <a:r>
              <a:rPr lang="en-GB" sz="1600" dirty="0">
                <a:latin typeface="Consolas"/>
                <a:cs typeface="Consolas"/>
              </a:rPr>
              <a:t> </a:t>
            </a:r>
            <a:r>
              <a:rPr lang="en-GB" sz="1600" dirty="0" err="1">
                <a:latin typeface="Consolas"/>
                <a:cs typeface="Consolas"/>
              </a:rPr>
              <a:t>Messier_view</a:t>
            </a:r>
            <a:r>
              <a:rPr lang="en-GB" sz="1600" dirty="0">
                <a:latin typeface="Consolas"/>
                <a:cs typeface="Consolas"/>
              </a:rPr>
              <a:t>;</a:t>
            </a:r>
          </a:p>
          <a:p>
            <a:pPr marL="358775" indent="0">
              <a:lnSpc>
                <a:spcPct val="90000"/>
              </a:lnSpc>
              <a:spcBef>
                <a:spcPts val="800"/>
              </a:spcBef>
              <a:buNone/>
            </a:pPr>
            <a:r>
              <a:rPr lang="en-GB" sz="1600" dirty="0">
                <a:solidFill>
                  <a:srgbClr val="D5FED6"/>
                </a:solidFill>
                <a:latin typeface="Consolas"/>
                <a:cs typeface="Consolas"/>
              </a:rPr>
              <a:t>CREATE VIEW </a:t>
            </a:r>
            <a:r>
              <a:rPr lang="en-GB" sz="1600" dirty="0" err="1">
                <a:latin typeface="Consolas"/>
                <a:cs typeface="Consolas"/>
              </a:rPr>
              <a:t>Messier_view</a:t>
            </a:r>
            <a:r>
              <a:rPr lang="en-GB" sz="1600" dirty="0">
                <a:latin typeface="Consolas"/>
                <a:cs typeface="Consolas"/>
              </a:rPr>
              <a:t> </a:t>
            </a:r>
            <a:r>
              <a:rPr lang="en-GB" sz="1600" dirty="0">
                <a:solidFill>
                  <a:srgbClr val="D5FED6"/>
                </a:solidFill>
                <a:latin typeface="Consolas"/>
                <a:cs typeface="Consolas"/>
              </a:rPr>
              <a:t>AS</a:t>
            </a:r>
          </a:p>
          <a:p>
            <a:pPr marL="358775" indent="0">
              <a:lnSpc>
                <a:spcPct val="90000"/>
              </a:lnSpc>
              <a:spcBef>
                <a:spcPts val="800"/>
              </a:spcBef>
              <a:buNone/>
            </a:pPr>
            <a:r>
              <a:rPr lang="en-GB" sz="1600" dirty="0">
                <a:latin typeface="Consolas"/>
                <a:cs typeface="Consolas"/>
              </a:rPr>
              <a:t>  SELECT </a:t>
            </a:r>
            <a:r>
              <a:rPr lang="en-GB" sz="1600" dirty="0" err="1">
                <a:latin typeface="Consolas"/>
                <a:cs typeface="Consolas"/>
              </a:rPr>
              <a:t>Messier.M</a:t>
            </a:r>
            <a:r>
              <a:rPr lang="en-GB" sz="1600" dirty="0">
                <a:latin typeface="Consolas"/>
                <a:cs typeface="Consolas"/>
              </a:rPr>
              <a:t>,</a:t>
            </a:r>
          </a:p>
          <a:p>
            <a:pPr marL="358775" indent="0">
              <a:lnSpc>
                <a:spcPct val="90000"/>
              </a:lnSpc>
              <a:spcBef>
                <a:spcPts val="800"/>
              </a:spcBef>
              <a:buNone/>
            </a:pPr>
            <a:r>
              <a:rPr lang="en-GB" sz="1600" dirty="0">
                <a:latin typeface="Consolas"/>
                <a:cs typeface="Consolas"/>
              </a:rPr>
              <a:t>         </a:t>
            </a:r>
            <a:r>
              <a:rPr lang="en-GB" sz="1600" dirty="0" err="1">
                <a:latin typeface="Consolas"/>
                <a:cs typeface="Consolas"/>
              </a:rPr>
              <a:t>TypeDescr.Descr</a:t>
            </a:r>
            <a:r>
              <a:rPr lang="en-GB" sz="1600" dirty="0">
                <a:latin typeface="Consolas"/>
                <a:cs typeface="Consolas"/>
              </a:rPr>
              <a:t> AS </a:t>
            </a:r>
            <a:r>
              <a:rPr lang="en-GB" sz="1600" dirty="0" err="1">
                <a:latin typeface="Consolas"/>
                <a:cs typeface="Consolas"/>
              </a:rPr>
              <a:t>Descr</a:t>
            </a:r>
            <a:r>
              <a:rPr lang="en-GB" sz="1600" dirty="0">
                <a:latin typeface="Consolas"/>
                <a:cs typeface="Consolas"/>
              </a:rPr>
              <a:t>,</a:t>
            </a:r>
          </a:p>
          <a:p>
            <a:pPr marL="358775" indent="0">
              <a:lnSpc>
                <a:spcPct val="90000"/>
              </a:lnSpc>
              <a:spcBef>
                <a:spcPts val="800"/>
              </a:spcBef>
              <a:buNone/>
            </a:pPr>
            <a:r>
              <a:rPr lang="en-GB" sz="1600" dirty="0">
                <a:latin typeface="Consolas"/>
                <a:cs typeface="Consolas"/>
              </a:rPr>
              <a:t>         </a:t>
            </a:r>
            <a:r>
              <a:rPr lang="en-GB" sz="1600" dirty="0" err="1">
                <a:latin typeface="Consolas"/>
                <a:cs typeface="Consolas"/>
              </a:rPr>
              <a:t>Messier.Const</a:t>
            </a:r>
            <a:r>
              <a:rPr lang="en-GB" sz="1600" dirty="0">
                <a:latin typeface="Consolas"/>
                <a:cs typeface="Consolas"/>
              </a:rPr>
              <a:t>,</a:t>
            </a:r>
          </a:p>
          <a:p>
            <a:pPr marL="358775" indent="0">
              <a:lnSpc>
                <a:spcPct val="90000"/>
              </a:lnSpc>
              <a:spcBef>
                <a:spcPts val="800"/>
              </a:spcBef>
              <a:buNone/>
            </a:pPr>
            <a:r>
              <a:rPr lang="en-GB" sz="1600" dirty="0">
                <a:latin typeface="Consolas"/>
                <a:cs typeface="Consolas"/>
              </a:rPr>
              <a:t>         </a:t>
            </a:r>
            <a:r>
              <a:rPr lang="en-GB" sz="1600" dirty="0" err="1">
                <a:latin typeface="Consolas"/>
                <a:cs typeface="Consolas"/>
              </a:rPr>
              <a:t>Messier.Mag</a:t>
            </a:r>
            <a:r>
              <a:rPr lang="en-GB" sz="1600" dirty="0">
                <a:latin typeface="Consolas"/>
                <a:cs typeface="Consolas"/>
              </a:rPr>
              <a:t>,</a:t>
            </a:r>
          </a:p>
          <a:p>
            <a:pPr marL="358775" indent="0">
              <a:lnSpc>
                <a:spcPct val="90000"/>
              </a:lnSpc>
              <a:spcBef>
                <a:spcPts val="800"/>
              </a:spcBef>
              <a:buNone/>
            </a:pPr>
            <a:r>
              <a:rPr lang="en-GB" sz="1600" dirty="0">
                <a:latin typeface="Consolas"/>
                <a:cs typeface="Consolas"/>
              </a:rPr>
              <a:t>         </a:t>
            </a:r>
            <a:r>
              <a:rPr lang="en-GB" sz="1600" dirty="0" err="1">
                <a:latin typeface="Consolas"/>
                <a:cs typeface="Consolas"/>
              </a:rPr>
              <a:t>Messier.Ra</a:t>
            </a:r>
            <a:r>
              <a:rPr lang="en-GB" sz="1600" dirty="0">
                <a:latin typeface="Consolas"/>
                <a:cs typeface="Consolas"/>
              </a:rPr>
              <a:t>,</a:t>
            </a:r>
          </a:p>
          <a:p>
            <a:pPr marL="358775" indent="0">
              <a:lnSpc>
                <a:spcPct val="90000"/>
              </a:lnSpc>
              <a:spcBef>
                <a:spcPts val="800"/>
              </a:spcBef>
              <a:buNone/>
            </a:pPr>
            <a:r>
              <a:rPr lang="en-GB" sz="1600" dirty="0">
                <a:latin typeface="Consolas"/>
                <a:cs typeface="Consolas"/>
              </a:rPr>
              <a:t>         </a:t>
            </a:r>
            <a:r>
              <a:rPr lang="en-GB" sz="1600" dirty="0" err="1">
                <a:latin typeface="Consolas"/>
                <a:cs typeface="Consolas"/>
              </a:rPr>
              <a:t>Messier.Decl</a:t>
            </a:r>
            <a:r>
              <a:rPr lang="en-GB" sz="1600" dirty="0">
                <a:latin typeface="Consolas"/>
                <a:cs typeface="Consolas"/>
              </a:rPr>
              <a:t>,</a:t>
            </a:r>
          </a:p>
          <a:p>
            <a:pPr marL="358775" indent="0">
              <a:lnSpc>
                <a:spcPct val="90000"/>
              </a:lnSpc>
              <a:spcBef>
                <a:spcPts val="800"/>
              </a:spcBef>
              <a:buNone/>
            </a:pPr>
            <a:r>
              <a:rPr lang="en-GB" sz="1600" dirty="0">
                <a:latin typeface="Consolas"/>
                <a:cs typeface="Consolas"/>
              </a:rPr>
              <a:t>         </a:t>
            </a:r>
            <a:r>
              <a:rPr lang="en-GB" sz="1600" dirty="0">
                <a:solidFill>
                  <a:srgbClr val="D5FED6"/>
                </a:solidFill>
                <a:latin typeface="Consolas"/>
                <a:cs typeface="Consolas"/>
              </a:rPr>
              <a:t>ROUND</a:t>
            </a:r>
            <a:r>
              <a:rPr lang="en-GB" sz="1600" dirty="0">
                <a:latin typeface="Consolas"/>
                <a:cs typeface="Consolas"/>
              </a:rPr>
              <a:t>( </a:t>
            </a:r>
            <a:r>
              <a:rPr lang="en-GB" sz="1600" dirty="0">
                <a:solidFill>
                  <a:srgbClr val="CCFFCC"/>
                </a:solidFill>
                <a:latin typeface="Consolas"/>
                <a:cs typeface="Consolas"/>
              </a:rPr>
              <a:t>radec2alt</a:t>
            </a:r>
            <a:r>
              <a:rPr lang="en-GB" sz="1600" dirty="0">
                <a:latin typeface="Consolas"/>
                <a:cs typeface="Consolas"/>
              </a:rPr>
              <a:t>(</a:t>
            </a:r>
            <a:r>
              <a:rPr lang="en-GB" sz="1600" dirty="0" err="1">
                <a:latin typeface="Consolas"/>
                <a:cs typeface="Consolas"/>
              </a:rPr>
              <a:t>Messier.Ra</a:t>
            </a:r>
            <a:r>
              <a:rPr lang="en-GB" sz="1600" dirty="0">
                <a:latin typeface="Consolas"/>
                <a:cs typeface="Consolas"/>
              </a:rPr>
              <a:t>, </a:t>
            </a:r>
            <a:r>
              <a:rPr lang="en-GB" sz="1600" dirty="0" err="1">
                <a:latin typeface="Consolas"/>
                <a:cs typeface="Consolas"/>
              </a:rPr>
              <a:t>Messier.Decl</a:t>
            </a:r>
            <a:r>
              <a:rPr lang="en-GB" sz="1600" dirty="0">
                <a:latin typeface="Consolas"/>
                <a:cs typeface="Consolas"/>
              </a:rPr>
              <a:t>, 44.5, 11.3, -1,</a:t>
            </a:r>
          </a:p>
          <a:p>
            <a:pPr marL="358775" indent="0">
              <a:lnSpc>
                <a:spcPct val="90000"/>
              </a:lnSpc>
              <a:spcBef>
                <a:spcPts val="800"/>
              </a:spcBef>
              <a:buNone/>
            </a:pPr>
            <a:r>
              <a:rPr lang="en-GB" sz="1600" dirty="0">
                <a:latin typeface="Consolas"/>
                <a:cs typeface="Consolas"/>
              </a:rPr>
              <a:t>                   </a:t>
            </a:r>
            <a:r>
              <a:rPr lang="en-GB" sz="1600" dirty="0">
                <a:solidFill>
                  <a:srgbClr val="CCFFCC"/>
                </a:solidFill>
                <a:latin typeface="Consolas"/>
                <a:cs typeface="Consolas"/>
              </a:rPr>
              <a:t>now()</a:t>
            </a:r>
            <a:r>
              <a:rPr lang="en-GB" sz="1600" dirty="0">
                <a:latin typeface="Consolas"/>
                <a:cs typeface="Consolas"/>
              </a:rPr>
              <a:t>), 2 ) AS Alt,</a:t>
            </a:r>
          </a:p>
          <a:p>
            <a:pPr marL="358775" indent="0">
              <a:lnSpc>
                <a:spcPct val="90000"/>
              </a:lnSpc>
              <a:spcBef>
                <a:spcPts val="800"/>
              </a:spcBef>
              <a:buNone/>
            </a:pPr>
            <a:r>
              <a:rPr lang="en-GB" sz="1600" dirty="0">
                <a:latin typeface="Consolas"/>
                <a:cs typeface="Consolas"/>
              </a:rPr>
              <a:t>         </a:t>
            </a:r>
            <a:r>
              <a:rPr lang="en-GB" sz="1600" dirty="0">
                <a:solidFill>
                  <a:srgbClr val="D5FED6"/>
                </a:solidFill>
                <a:latin typeface="Consolas"/>
                <a:cs typeface="Consolas"/>
              </a:rPr>
              <a:t>ROUND</a:t>
            </a:r>
            <a:r>
              <a:rPr lang="en-GB" sz="1600" dirty="0">
                <a:latin typeface="Consolas"/>
                <a:cs typeface="Consolas"/>
              </a:rPr>
              <a:t>( </a:t>
            </a:r>
            <a:r>
              <a:rPr lang="en-GB" sz="1600" dirty="0">
                <a:solidFill>
                  <a:srgbClr val="CCFFCC"/>
                </a:solidFill>
                <a:latin typeface="Consolas"/>
                <a:cs typeface="Consolas"/>
              </a:rPr>
              <a:t>radec2az</a:t>
            </a:r>
            <a:r>
              <a:rPr lang="en-GB" sz="1600" dirty="0">
                <a:latin typeface="Consolas"/>
                <a:cs typeface="Consolas"/>
              </a:rPr>
              <a:t>( </a:t>
            </a:r>
            <a:r>
              <a:rPr lang="en-GB" sz="1600" dirty="0" err="1">
                <a:latin typeface="Consolas"/>
                <a:cs typeface="Consolas"/>
              </a:rPr>
              <a:t>Messier.Ra</a:t>
            </a:r>
            <a:r>
              <a:rPr lang="en-GB" sz="1600" dirty="0">
                <a:latin typeface="Consolas"/>
                <a:cs typeface="Consolas"/>
              </a:rPr>
              <a:t>, </a:t>
            </a:r>
            <a:r>
              <a:rPr lang="en-GB" sz="1600" dirty="0" err="1">
                <a:latin typeface="Consolas"/>
                <a:cs typeface="Consolas"/>
              </a:rPr>
              <a:t>Messier.Decl</a:t>
            </a:r>
            <a:r>
              <a:rPr lang="en-GB" sz="1600" dirty="0">
                <a:latin typeface="Consolas"/>
                <a:cs typeface="Consolas"/>
              </a:rPr>
              <a:t>, 44.5, 11.3, -1,</a:t>
            </a:r>
          </a:p>
          <a:p>
            <a:pPr marL="358775" indent="0">
              <a:lnSpc>
                <a:spcPct val="90000"/>
              </a:lnSpc>
              <a:spcBef>
                <a:spcPts val="800"/>
              </a:spcBef>
              <a:buNone/>
            </a:pPr>
            <a:r>
              <a:rPr lang="en-GB" sz="1600" dirty="0">
                <a:latin typeface="Consolas"/>
                <a:cs typeface="Consolas"/>
              </a:rPr>
              <a:t>                   </a:t>
            </a:r>
            <a:r>
              <a:rPr lang="en-GB" sz="1600" dirty="0">
                <a:solidFill>
                  <a:srgbClr val="CCFFCC"/>
                </a:solidFill>
                <a:latin typeface="Consolas"/>
                <a:cs typeface="Consolas"/>
              </a:rPr>
              <a:t>now()</a:t>
            </a:r>
            <a:r>
              <a:rPr lang="en-GB" sz="1600" dirty="0">
                <a:latin typeface="Consolas"/>
                <a:cs typeface="Consolas"/>
              </a:rPr>
              <a:t>), 2 ) AS Az,</a:t>
            </a:r>
          </a:p>
          <a:p>
            <a:pPr marL="358775" indent="0">
              <a:lnSpc>
                <a:spcPct val="90000"/>
              </a:lnSpc>
              <a:spcBef>
                <a:spcPts val="800"/>
              </a:spcBef>
              <a:buNone/>
            </a:pPr>
            <a:r>
              <a:rPr lang="en-GB" sz="1600" dirty="0">
                <a:latin typeface="Consolas"/>
                <a:cs typeface="Consolas"/>
              </a:rPr>
              <a:t>         </a:t>
            </a:r>
            <a:r>
              <a:rPr lang="en-GB" sz="1600" dirty="0" err="1">
                <a:latin typeface="Consolas"/>
                <a:cs typeface="Consolas"/>
              </a:rPr>
              <a:t>Messier.Dist</a:t>
            </a:r>
            <a:r>
              <a:rPr lang="en-GB" sz="1600" dirty="0">
                <a:latin typeface="Consolas"/>
                <a:cs typeface="Consolas"/>
              </a:rPr>
              <a:t>,</a:t>
            </a:r>
          </a:p>
          <a:p>
            <a:pPr marL="358775" indent="0">
              <a:lnSpc>
                <a:spcPct val="90000"/>
              </a:lnSpc>
              <a:spcBef>
                <a:spcPts val="800"/>
              </a:spcBef>
              <a:buNone/>
            </a:pPr>
            <a:r>
              <a:rPr lang="en-GB" sz="1600" dirty="0">
                <a:latin typeface="Consolas"/>
                <a:cs typeface="Consolas"/>
              </a:rPr>
              <a:t>         </a:t>
            </a:r>
            <a:r>
              <a:rPr lang="en-GB" sz="1600" dirty="0" err="1">
                <a:latin typeface="Consolas"/>
                <a:cs typeface="Consolas"/>
              </a:rPr>
              <a:t>Messier.App_size</a:t>
            </a:r>
            <a:endParaRPr lang="en-GB" sz="1600" dirty="0">
              <a:latin typeface="Consolas"/>
              <a:cs typeface="Consolas"/>
            </a:endParaRPr>
          </a:p>
          <a:p>
            <a:pPr marL="358775" indent="0">
              <a:lnSpc>
                <a:spcPct val="90000"/>
              </a:lnSpc>
              <a:spcBef>
                <a:spcPts val="800"/>
              </a:spcBef>
              <a:buNone/>
            </a:pPr>
            <a:r>
              <a:rPr lang="en-GB" sz="1600" dirty="0">
                <a:latin typeface="Consolas"/>
                <a:cs typeface="Consolas"/>
              </a:rPr>
              <a:t>  FROM Messier LEFT JOIN </a:t>
            </a:r>
            <a:r>
              <a:rPr lang="en-GB" sz="1600" dirty="0" err="1">
                <a:latin typeface="Consolas"/>
                <a:cs typeface="Consolas"/>
              </a:rPr>
              <a:t>TypeDescr</a:t>
            </a:r>
            <a:endParaRPr lang="en-GB" sz="1600" dirty="0">
              <a:latin typeface="Consolas"/>
              <a:cs typeface="Consolas"/>
            </a:endParaRPr>
          </a:p>
          <a:p>
            <a:pPr marL="358775" indent="0">
              <a:lnSpc>
                <a:spcPct val="90000"/>
              </a:lnSpc>
              <a:spcBef>
                <a:spcPts val="800"/>
              </a:spcBef>
              <a:buNone/>
            </a:pPr>
            <a:r>
              <a:rPr lang="en-GB" sz="1600" dirty="0">
                <a:latin typeface="Consolas"/>
                <a:cs typeface="Consolas"/>
              </a:rPr>
              <a:t>  ON </a:t>
            </a:r>
            <a:r>
              <a:rPr lang="en-GB" sz="1600" dirty="0" err="1">
                <a:latin typeface="Consolas"/>
                <a:cs typeface="Consolas"/>
              </a:rPr>
              <a:t>Messier.Type</a:t>
            </a:r>
            <a:r>
              <a:rPr lang="en-GB" sz="1600" dirty="0">
                <a:latin typeface="Consolas"/>
                <a:cs typeface="Consolas"/>
              </a:rPr>
              <a:t> = </a:t>
            </a:r>
            <a:r>
              <a:rPr lang="en-GB" sz="1600" dirty="0" err="1">
                <a:latin typeface="Consolas"/>
                <a:cs typeface="Consolas"/>
              </a:rPr>
              <a:t>TypeDescr.Type</a:t>
            </a:r>
            <a:endParaRPr lang="en-GB" sz="1600" dirty="0">
              <a:latin typeface="Consolas"/>
              <a:cs typeface="Consolas"/>
            </a:endParaRPr>
          </a:p>
          <a:p>
            <a:pPr marL="358775" indent="0">
              <a:lnSpc>
                <a:spcPct val="90000"/>
              </a:lnSpc>
              <a:spcBef>
                <a:spcPts val="800"/>
              </a:spcBef>
              <a:buNone/>
            </a:pPr>
            <a:r>
              <a:rPr lang="en-GB" sz="1600" dirty="0">
                <a:latin typeface="Consolas"/>
                <a:cs typeface="Consolas"/>
              </a:rPr>
              <a:t>  ORDER BY </a:t>
            </a:r>
            <a:r>
              <a:rPr lang="en-GB" sz="1600" dirty="0" err="1">
                <a:latin typeface="Consolas"/>
                <a:cs typeface="Consolas"/>
              </a:rPr>
              <a:t>Descr</a:t>
            </a:r>
            <a:r>
              <a:rPr lang="en-GB" sz="1600" dirty="0">
                <a:latin typeface="Consolas"/>
                <a:cs typeface="Consolas"/>
              </a:rPr>
              <a:t>, M;</a:t>
            </a:r>
          </a:p>
        </p:txBody>
      </p:sp>
      <p:sp>
        <p:nvSpPr>
          <p:cNvPr id="4" name="Slide Number Placeholder 3">
            <a:extLst>
              <a:ext uri="{FF2B5EF4-FFF2-40B4-BE49-F238E27FC236}">
                <a16:creationId xmlns:a16="http://schemas.microsoft.com/office/drawing/2014/main" id="{6E823D36-A9A0-3F46-9E1E-F014A0D7032E}"/>
              </a:ext>
            </a:extLst>
          </p:cNvPr>
          <p:cNvSpPr>
            <a:spLocks noGrp="1"/>
          </p:cNvSpPr>
          <p:nvPr>
            <p:ph type="sldNum" sz="quarter" idx="12"/>
          </p:nvPr>
        </p:nvSpPr>
        <p:spPr/>
        <p:txBody>
          <a:bodyPr/>
          <a:lstStyle/>
          <a:p>
            <a:fld id="{D12AA694-00EB-4F4B-AABB-6F50FB178914}" type="slidenum">
              <a:rPr lang="en-US" smtClean="0"/>
              <a:t>108</a:t>
            </a:fld>
            <a:endParaRPr lang="en-US"/>
          </a:p>
        </p:txBody>
      </p:sp>
    </p:spTree>
    <p:extLst>
      <p:ext uri="{BB962C8B-B14F-4D97-AF65-F5344CB8AC3E}">
        <p14:creationId xmlns:p14="http://schemas.microsoft.com/office/powerpoint/2010/main" val="413604970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3">
            <a:extLst>
              <a:ext uri="{FF2B5EF4-FFF2-40B4-BE49-F238E27FC236}">
                <a16:creationId xmlns:a16="http://schemas.microsoft.com/office/drawing/2014/main" id="{DFA6B809-DB93-3D49-B6C0-A583D2839C6A}"/>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6" name="Rectangle 5"/>
          <p:cNvSpPr/>
          <p:nvPr/>
        </p:nvSpPr>
        <p:spPr>
          <a:xfrm>
            <a:off x="342000" y="1152000"/>
            <a:ext cx="8452884" cy="5047536"/>
          </a:xfrm>
          <a:prstGeom prst="rect">
            <a:avLst/>
          </a:prstGeom>
        </p:spPr>
        <p:txBody>
          <a:bodyPr wrap="square">
            <a:spAutoFit/>
          </a:bodyPr>
          <a:lstStyle/>
          <a:p>
            <a:pPr marL="324000" indent="-349200">
              <a:spcBef>
                <a:spcPts val="400"/>
              </a:spcBef>
              <a:spcAft>
                <a:spcPts val="200"/>
              </a:spcAft>
              <a:buFont typeface="Wingdings" charset="2"/>
              <a:buChar char="Ø"/>
            </a:pPr>
            <a:r>
              <a:rPr lang="en-GB" sz="2400" b="1" dirty="0">
                <a:solidFill>
                  <a:srgbClr val="FFC000"/>
                </a:solidFill>
              </a:rPr>
              <a:t>SQL</a:t>
            </a:r>
            <a:r>
              <a:rPr lang="en-GB" sz="2400" dirty="0">
                <a:solidFill>
                  <a:srgbClr val="C00000"/>
                </a:solidFill>
              </a:rPr>
              <a:t> </a:t>
            </a:r>
            <a:r>
              <a:rPr lang="en-GB" sz="2400" dirty="0"/>
              <a:t>(</a:t>
            </a:r>
            <a:r>
              <a:rPr lang="en-GB" sz="2400" i="1" dirty="0"/>
              <a:t>Structured Query Language - pronounced “</a:t>
            </a:r>
            <a:r>
              <a:rPr lang="en-GB" sz="2400" i="1" dirty="0">
                <a:solidFill>
                  <a:srgbClr val="FFC000"/>
                </a:solidFill>
              </a:rPr>
              <a:t>ES-Q-EL</a:t>
            </a:r>
            <a:r>
              <a:rPr lang="en-GB" sz="2400" i="1" dirty="0"/>
              <a:t>”</a:t>
            </a:r>
            <a:r>
              <a:rPr lang="en-GB" sz="2400" dirty="0"/>
              <a:t>)</a:t>
            </a:r>
            <a:endParaRPr lang="en-GB" sz="2400" dirty="0">
              <a:solidFill>
                <a:srgbClr val="C00000"/>
              </a:solidFill>
            </a:endParaRPr>
          </a:p>
          <a:p>
            <a:pPr marL="324000" indent="-349200">
              <a:spcBef>
                <a:spcPts val="400"/>
              </a:spcBef>
              <a:spcAft>
                <a:spcPts val="200"/>
              </a:spcAft>
              <a:buFont typeface="Wingdings" charset="2"/>
              <a:buChar char="§"/>
            </a:pPr>
            <a:r>
              <a:rPr lang="en-GB" sz="2400" dirty="0"/>
              <a:t>It’s the language used to access and manage the data in a (R)DBMS, to create and modify the structure of the database, to manage the access to the objects it hosts.</a:t>
            </a:r>
          </a:p>
          <a:p>
            <a:pPr marL="324000" indent="-349200">
              <a:spcBef>
                <a:spcPts val="400"/>
              </a:spcBef>
              <a:spcAft>
                <a:spcPts val="200"/>
              </a:spcAft>
              <a:buFont typeface="Wingdings" charset="2"/>
              <a:buChar char="§"/>
            </a:pPr>
            <a:r>
              <a:rPr lang="en-GB" sz="2400" dirty="0"/>
              <a:t>Though SQL is a ANSI e ISO standard, many RDBMS support extensions of the language. The first version was developed by IBM at the beginning of the ‘70 by D. D. Chamberlin and R. F. Boyce with the name </a:t>
            </a:r>
            <a:r>
              <a:rPr lang="en-GB" sz="2400" dirty="0">
                <a:solidFill>
                  <a:srgbClr val="D5FED6"/>
                </a:solidFill>
              </a:rPr>
              <a:t>SEQUEL</a:t>
            </a:r>
            <a:r>
              <a:rPr lang="en-GB" sz="2400" dirty="0"/>
              <a:t>. IBM patented this version of the language in 1985 calling it </a:t>
            </a:r>
            <a:r>
              <a:rPr lang="en-GB" sz="2400" dirty="0">
                <a:solidFill>
                  <a:srgbClr val="FFC000"/>
                </a:solidFill>
              </a:rPr>
              <a:t>SQL</a:t>
            </a:r>
            <a:r>
              <a:rPr lang="en-GB" sz="2400" dirty="0"/>
              <a:t>, and in 1986 it was standardised by the American </a:t>
            </a:r>
            <a:r>
              <a:rPr lang="en-GB" sz="2400" i="1" dirty="0"/>
              <a:t>National Standards Institute</a:t>
            </a:r>
            <a:r>
              <a:rPr lang="en-GB" sz="2400" dirty="0"/>
              <a:t>. The following versions were released as standard by the </a:t>
            </a:r>
            <a:r>
              <a:rPr lang="en-GB" sz="2400" i="1" dirty="0"/>
              <a:t>International Standardisation Organization</a:t>
            </a:r>
            <a:r>
              <a:rPr lang="en-GB" sz="2400" dirty="0"/>
              <a:t> (ISO). Current standard version is SQL:2016.</a:t>
            </a:r>
          </a:p>
        </p:txBody>
      </p:sp>
      <p:sp>
        <p:nvSpPr>
          <p:cNvPr id="3" name="Slide Number Placeholder 2"/>
          <p:cNvSpPr>
            <a:spLocks noGrp="1"/>
          </p:cNvSpPr>
          <p:nvPr>
            <p:ph type="sldNum" sz="quarter" idx="12"/>
          </p:nvPr>
        </p:nvSpPr>
        <p:spPr/>
        <p:txBody>
          <a:bodyPr/>
          <a:lstStyle/>
          <a:p>
            <a:fld id="{FB16AC60-4618-014F-ABF8-BFC9F6D13946}" type="slidenum">
              <a:rPr lang="it-IT" smtClean="0"/>
              <a:t>10</a:t>
            </a:fld>
            <a:endParaRPr lang="it-IT"/>
          </a:p>
        </p:txBody>
      </p:sp>
      <p:sp>
        <p:nvSpPr>
          <p:cNvPr id="8" name="Title 1">
            <a:extLst>
              <a:ext uri="{FF2B5EF4-FFF2-40B4-BE49-F238E27FC236}">
                <a16:creationId xmlns:a16="http://schemas.microsoft.com/office/drawing/2014/main" id="{B1721A29-BBEA-FC4C-89AE-173992E28A75}"/>
              </a:ext>
            </a:extLst>
          </p:cNvPr>
          <p:cNvSpPr>
            <a:spLocks noGrp="1"/>
          </p:cNvSpPr>
          <p:nvPr>
            <p:ph type="title"/>
          </p:nvPr>
        </p:nvSpPr>
        <p:spPr>
          <a:xfrm>
            <a:off x="720000" y="102420"/>
            <a:ext cx="7920000" cy="718246"/>
          </a:xfrm>
        </p:spPr>
        <p:txBody>
          <a:bodyPr>
            <a:normAutofit/>
          </a:bodyPr>
          <a:lstStyle/>
          <a:p>
            <a:pPr algn="l"/>
            <a:r>
              <a:rPr lang="en-GB" sz="3600" dirty="0">
                <a:solidFill>
                  <a:schemeClr val="tx2"/>
                </a:solidFill>
              </a:rPr>
              <a:t>Database terms: SQL – 1</a:t>
            </a:r>
          </a:p>
        </p:txBody>
      </p:sp>
    </p:spTree>
    <p:extLst>
      <p:ext uri="{BB962C8B-B14F-4D97-AF65-F5344CB8AC3E}">
        <p14:creationId xmlns:p14="http://schemas.microsoft.com/office/powerpoint/2010/main" val="279343139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3242313B-FBA5-5642-A695-98E79589B516}"/>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Views – 2</a:t>
            </a:r>
          </a:p>
        </p:txBody>
      </p:sp>
      <p:sp>
        <p:nvSpPr>
          <p:cNvPr id="5" name="Content Placeholder 2"/>
          <p:cNvSpPr txBox="1">
            <a:spLocks/>
          </p:cNvSpPr>
          <p:nvPr/>
        </p:nvSpPr>
        <p:spPr>
          <a:xfrm>
            <a:off x="288001" y="837403"/>
            <a:ext cx="8567999" cy="5683608"/>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358775" indent="0">
              <a:spcBef>
                <a:spcPts val="800"/>
              </a:spcBef>
              <a:buNone/>
            </a:pPr>
            <a:r>
              <a:rPr lang="en-US" sz="1800" dirty="0">
                <a:latin typeface="Consolas"/>
                <a:cs typeface="Consolas"/>
              </a:rPr>
              <a:t>DESCRIBE </a:t>
            </a:r>
            <a:r>
              <a:rPr lang="en-US" sz="1800" dirty="0" err="1">
                <a:latin typeface="Consolas"/>
                <a:cs typeface="Consolas"/>
              </a:rPr>
              <a:t>Messier_view</a:t>
            </a:r>
            <a:r>
              <a:rPr lang="en-US" sz="1800" dirty="0">
                <a:latin typeface="Consolas"/>
                <a:cs typeface="Consolas"/>
              </a:rPr>
              <a:t>;</a:t>
            </a:r>
          </a:p>
          <a:p>
            <a:pPr marL="358775" indent="0">
              <a:spcBef>
                <a:spcPts val="800"/>
              </a:spcBef>
              <a:buNone/>
            </a:pPr>
            <a:r>
              <a:rPr lang="en-US" sz="1800" dirty="0">
                <a:latin typeface="Consolas"/>
                <a:cs typeface="Consolas"/>
              </a:rPr>
              <a:t>+----------+----------+------+-----+---------+-------+</a:t>
            </a:r>
          </a:p>
          <a:p>
            <a:pPr marL="358775" indent="0">
              <a:spcBef>
                <a:spcPts val="800"/>
              </a:spcBef>
              <a:buNone/>
            </a:pPr>
            <a:r>
              <a:rPr lang="en-US" sz="1800" dirty="0">
                <a:latin typeface="Consolas"/>
                <a:cs typeface="Consolas"/>
              </a:rPr>
              <a:t>| Field    | Type     | Null | Key | Default | Extra |</a:t>
            </a:r>
          </a:p>
          <a:p>
            <a:pPr marL="358775" indent="0">
              <a:spcBef>
                <a:spcPts val="800"/>
              </a:spcBef>
              <a:buNone/>
            </a:pPr>
            <a:r>
              <a:rPr lang="en-US" sz="1800" dirty="0">
                <a:latin typeface="Consolas"/>
                <a:cs typeface="Consolas"/>
              </a:rPr>
              <a:t>+----------+----------+------+-----+---------+-------+</a:t>
            </a:r>
          </a:p>
          <a:p>
            <a:pPr marL="358775" indent="0">
              <a:spcBef>
                <a:spcPts val="800"/>
              </a:spcBef>
              <a:buNone/>
            </a:pPr>
            <a:r>
              <a:rPr lang="en-US" sz="1800" dirty="0">
                <a:latin typeface="Consolas"/>
                <a:cs typeface="Consolas"/>
              </a:rPr>
              <a:t>| M        | </a:t>
            </a:r>
            <a:r>
              <a:rPr lang="en-US" sz="1800" dirty="0" err="1">
                <a:latin typeface="Consolas"/>
                <a:cs typeface="Consolas"/>
              </a:rPr>
              <a:t>int</a:t>
            </a:r>
            <a:r>
              <a:rPr lang="en-US" sz="1800" dirty="0">
                <a:latin typeface="Consolas"/>
                <a:cs typeface="Consolas"/>
              </a:rPr>
              <a:t>(11)  | NO   |     | NULL    |       |</a:t>
            </a:r>
          </a:p>
          <a:p>
            <a:pPr marL="358775" indent="0">
              <a:spcBef>
                <a:spcPts val="800"/>
              </a:spcBef>
              <a:buNone/>
            </a:pPr>
            <a:r>
              <a:rPr lang="en-US" sz="1800" dirty="0">
                <a:solidFill>
                  <a:srgbClr val="D5FED6"/>
                </a:solidFill>
                <a:latin typeface="Consolas"/>
                <a:cs typeface="Consolas"/>
              </a:rPr>
              <a:t>| </a:t>
            </a:r>
            <a:r>
              <a:rPr lang="en-US" sz="1800" dirty="0" err="1">
                <a:solidFill>
                  <a:srgbClr val="D5FED6"/>
                </a:solidFill>
                <a:latin typeface="Consolas"/>
                <a:cs typeface="Consolas"/>
              </a:rPr>
              <a:t>Descr</a:t>
            </a:r>
            <a:r>
              <a:rPr lang="en-US" sz="1800" dirty="0">
                <a:solidFill>
                  <a:srgbClr val="D5FED6"/>
                </a:solidFill>
                <a:latin typeface="Consolas"/>
                <a:cs typeface="Consolas"/>
              </a:rPr>
              <a:t>    | char(20) | YES  |     | NULL    |       |</a:t>
            </a:r>
          </a:p>
          <a:p>
            <a:pPr marL="358775" indent="0">
              <a:spcBef>
                <a:spcPts val="800"/>
              </a:spcBef>
              <a:buNone/>
            </a:pPr>
            <a:r>
              <a:rPr lang="en-US" sz="1800" dirty="0">
                <a:latin typeface="Consolas"/>
                <a:cs typeface="Consolas"/>
              </a:rPr>
              <a:t>| </a:t>
            </a:r>
            <a:r>
              <a:rPr lang="en-US" sz="1800" dirty="0" err="1">
                <a:latin typeface="Consolas"/>
                <a:cs typeface="Consolas"/>
              </a:rPr>
              <a:t>Const</a:t>
            </a:r>
            <a:r>
              <a:rPr lang="en-US" sz="1800" dirty="0">
                <a:latin typeface="Consolas"/>
                <a:cs typeface="Consolas"/>
              </a:rPr>
              <a:t>    | char(3)  | YES  |     | ***     |       |</a:t>
            </a:r>
          </a:p>
          <a:p>
            <a:pPr marL="358775" indent="0">
              <a:spcBef>
                <a:spcPts val="800"/>
              </a:spcBef>
              <a:buNone/>
            </a:pPr>
            <a:r>
              <a:rPr lang="en-US" sz="1800" dirty="0">
                <a:latin typeface="Consolas"/>
                <a:cs typeface="Consolas"/>
              </a:rPr>
              <a:t>| Mag      | float    | YES  |     | NULL    |       |</a:t>
            </a:r>
          </a:p>
          <a:p>
            <a:pPr marL="358775" indent="0">
              <a:spcBef>
                <a:spcPts val="800"/>
              </a:spcBef>
              <a:buNone/>
            </a:pPr>
            <a:r>
              <a:rPr lang="en-US" sz="1800" dirty="0">
                <a:latin typeface="Consolas"/>
                <a:cs typeface="Consolas"/>
              </a:rPr>
              <a:t>| Ra       | float    | YES  |     | NULL    |       |</a:t>
            </a:r>
          </a:p>
          <a:p>
            <a:pPr marL="358775" indent="0">
              <a:spcBef>
                <a:spcPts val="800"/>
              </a:spcBef>
              <a:buNone/>
            </a:pPr>
            <a:r>
              <a:rPr lang="en-US" sz="1800" dirty="0">
                <a:latin typeface="Consolas"/>
                <a:cs typeface="Consolas"/>
              </a:rPr>
              <a:t>| </a:t>
            </a:r>
            <a:r>
              <a:rPr lang="en-US" sz="1800" dirty="0" err="1">
                <a:latin typeface="Consolas"/>
                <a:cs typeface="Consolas"/>
              </a:rPr>
              <a:t>Decl</a:t>
            </a:r>
            <a:r>
              <a:rPr lang="en-US" sz="1800" dirty="0">
                <a:latin typeface="Consolas"/>
                <a:cs typeface="Consolas"/>
              </a:rPr>
              <a:t>     | float    | YES  |     | NULL    |       |</a:t>
            </a:r>
          </a:p>
          <a:p>
            <a:pPr marL="358775" indent="0">
              <a:spcBef>
                <a:spcPts val="800"/>
              </a:spcBef>
              <a:buNone/>
            </a:pPr>
            <a:r>
              <a:rPr lang="en-US" sz="1800" dirty="0">
                <a:solidFill>
                  <a:srgbClr val="D5FED6"/>
                </a:solidFill>
                <a:latin typeface="Consolas"/>
                <a:cs typeface="Consolas"/>
              </a:rPr>
              <a:t>| Alt      | double   | YES  |     | NULL    |       |</a:t>
            </a:r>
          </a:p>
          <a:p>
            <a:pPr marL="358775" indent="0">
              <a:spcBef>
                <a:spcPts val="800"/>
              </a:spcBef>
              <a:buNone/>
            </a:pPr>
            <a:r>
              <a:rPr lang="en-US" sz="1800" dirty="0">
                <a:solidFill>
                  <a:srgbClr val="D5FED6"/>
                </a:solidFill>
                <a:latin typeface="Consolas"/>
                <a:cs typeface="Consolas"/>
              </a:rPr>
              <a:t>| </a:t>
            </a:r>
            <a:r>
              <a:rPr lang="en-US" sz="1800" dirty="0" err="1">
                <a:solidFill>
                  <a:srgbClr val="D5FED6"/>
                </a:solidFill>
                <a:latin typeface="Consolas"/>
                <a:cs typeface="Consolas"/>
              </a:rPr>
              <a:t>Az</a:t>
            </a:r>
            <a:r>
              <a:rPr lang="en-US" sz="1800" dirty="0">
                <a:solidFill>
                  <a:srgbClr val="D5FED6"/>
                </a:solidFill>
                <a:latin typeface="Consolas"/>
                <a:cs typeface="Consolas"/>
              </a:rPr>
              <a:t>       | double   | YES  |     | NULL    |       |</a:t>
            </a:r>
          </a:p>
          <a:p>
            <a:pPr marL="358775" indent="0">
              <a:spcBef>
                <a:spcPts val="800"/>
              </a:spcBef>
              <a:buNone/>
            </a:pPr>
            <a:r>
              <a:rPr lang="en-US" sz="1800" dirty="0">
                <a:latin typeface="Consolas"/>
                <a:cs typeface="Consolas"/>
              </a:rPr>
              <a:t>| </a:t>
            </a:r>
            <a:r>
              <a:rPr lang="en-US" sz="1800" dirty="0" err="1">
                <a:latin typeface="Consolas"/>
                <a:cs typeface="Consolas"/>
              </a:rPr>
              <a:t>Dist</a:t>
            </a:r>
            <a:r>
              <a:rPr lang="en-US" sz="1800" dirty="0">
                <a:latin typeface="Consolas"/>
                <a:cs typeface="Consolas"/>
              </a:rPr>
              <a:t>     | char(20) | YES  |     | NULL    |       |</a:t>
            </a:r>
          </a:p>
          <a:p>
            <a:pPr marL="358775" indent="0">
              <a:spcBef>
                <a:spcPts val="800"/>
              </a:spcBef>
              <a:buNone/>
            </a:pPr>
            <a:r>
              <a:rPr lang="en-US" sz="1800" dirty="0">
                <a:latin typeface="Consolas"/>
                <a:cs typeface="Consolas"/>
              </a:rPr>
              <a:t>| </a:t>
            </a:r>
            <a:r>
              <a:rPr lang="en-US" sz="1800" dirty="0" err="1">
                <a:latin typeface="Consolas"/>
                <a:cs typeface="Consolas"/>
              </a:rPr>
              <a:t>App_size</a:t>
            </a:r>
            <a:r>
              <a:rPr lang="en-US" sz="1800" dirty="0">
                <a:latin typeface="Consolas"/>
                <a:cs typeface="Consolas"/>
              </a:rPr>
              <a:t> | char(20) | YES  |     | unknown |       |</a:t>
            </a:r>
          </a:p>
          <a:p>
            <a:pPr marL="358775" indent="0">
              <a:spcBef>
                <a:spcPts val="800"/>
              </a:spcBef>
              <a:buNone/>
            </a:pPr>
            <a:r>
              <a:rPr lang="en-US" sz="1800" dirty="0">
                <a:latin typeface="Consolas"/>
                <a:cs typeface="Consolas"/>
              </a:rPr>
              <a:t>+----------+----------+------+-----+---------+-------+</a:t>
            </a:r>
            <a:endParaRPr lang="en-GB" sz="1800" dirty="0">
              <a:latin typeface="Consolas"/>
              <a:cs typeface="Consolas"/>
            </a:endParaRPr>
          </a:p>
        </p:txBody>
      </p:sp>
      <p:sp>
        <p:nvSpPr>
          <p:cNvPr id="4" name="Slide Number Placeholder 3">
            <a:extLst>
              <a:ext uri="{FF2B5EF4-FFF2-40B4-BE49-F238E27FC236}">
                <a16:creationId xmlns:a16="http://schemas.microsoft.com/office/drawing/2014/main" id="{79A401CE-48BD-F149-9D12-2BAAA05A68D6}"/>
              </a:ext>
            </a:extLst>
          </p:cNvPr>
          <p:cNvSpPr>
            <a:spLocks noGrp="1"/>
          </p:cNvSpPr>
          <p:nvPr>
            <p:ph type="sldNum" sz="quarter" idx="12"/>
          </p:nvPr>
        </p:nvSpPr>
        <p:spPr/>
        <p:txBody>
          <a:bodyPr/>
          <a:lstStyle/>
          <a:p>
            <a:fld id="{D12AA694-00EB-4F4B-AABB-6F50FB178914}" type="slidenum">
              <a:rPr lang="en-US" smtClean="0"/>
              <a:t>109</a:t>
            </a:fld>
            <a:endParaRPr lang="en-US"/>
          </a:p>
        </p:txBody>
      </p:sp>
    </p:spTree>
    <p:extLst>
      <p:ext uri="{BB962C8B-B14F-4D97-AF65-F5344CB8AC3E}">
        <p14:creationId xmlns:p14="http://schemas.microsoft.com/office/powerpoint/2010/main" val="426824651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5">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2" dur="500"/>
                                        <p:tgtEl>
                                          <p:spTgt spid="5">
                                            <p:txEl>
                                              <p:pRg st="3" end="3"/>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4" end="4"/>
                                            </p:tx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0" dur="500"/>
                                        <p:tgtEl>
                                          <p:spTgt spid="5">
                                            <p:txEl>
                                              <p:pRg st="5" end="5"/>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4" dur="500"/>
                                        <p:tgtEl>
                                          <p:spTgt spid="5">
                                            <p:txEl>
                                              <p:pRg st="6" end="6"/>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7" end="7"/>
                                            </p:txEl>
                                          </p:spTgt>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42" dur="500"/>
                                        <p:tgtEl>
                                          <p:spTgt spid="5">
                                            <p:txEl>
                                              <p:pRg st="8" end="8"/>
                                            </p:txEl>
                                          </p:spTgt>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 calcmode="lin" valueType="num">
                                      <p:cBhvr additive="base">
                                        <p:cTn id="45" dur="500"/>
                                        <p:tgtEl>
                                          <p:spTgt spid="5">
                                            <p:txEl>
                                              <p:pRg st="9" end="9"/>
                                            </p:txEl>
                                          </p:spTgt>
                                        </p:tgtEl>
                                        <p:attrNameLst>
                                          <p:attrName>ppt_y</p:attrName>
                                        </p:attrNameLst>
                                      </p:cBhvr>
                                      <p:tavLst>
                                        <p:tav tm="0">
                                          <p:val>
                                            <p:strVal val="#ppt_y+#ppt_h*1.125000"/>
                                          </p:val>
                                        </p:tav>
                                        <p:tav tm="100000">
                                          <p:val>
                                            <p:strVal val="#ppt_y"/>
                                          </p:val>
                                        </p:tav>
                                      </p:tavLst>
                                    </p:anim>
                                    <p:animEffect transition="in" filter="wipe(up)">
                                      <p:cBhvr>
                                        <p:cTn id="46" dur="500"/>
                                        <p:tgtEl>
                                          <p:spTgt spid="5">
                                            <p:txEl>
                                              <p:pRg st="9" end="9"/>
                                            </p:txEl>
                                          </p:spTgt>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p:tgtEl>
                                          <p:spTgt spid="5">
                                            <p:txEl>
                                              <p:pRg st="10" end="10"/>
                                            </p:txEl>
                                          </p:spTgt>
                                        </p:tgtEl>
                                        <p:attrNameLst>
                                          <p:attrName>ppt_y</p:attrName>
                                        </p:attrNameLst>
                                      </p:cBhvr>
                                      <p:tavLst>
                                        <p:tav tm="0">
                                          <p:val>
                                            <p:strVal val="#ppt_y+#ppt_h*1.125000"/>
                                          </p:val>
                                        </p:tav>
                                        <p:tav tm="100000">
                                          <p:val>
                                            <p:strVal val="#ppt_y"/>
                                          </p:val>
                                        </p:tav>
                                      </p:tavLst>
                                    </p:anim>
                                    <p:animEffect transition="in" filter="wipe(up)">
                                      <p:cBhvr>
                                        <p:cTn id="50" dur="500"/>
                                        <p:tgtEl>
                                          <p:spTgt spid="5">
                                            <p:txEl>
                                              <p:pRg st="10" end="10"/>
                                            </p:txEl>
                                          </p:spTgt>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5">
                                            <p:txEl>
                                              <p:pRg st="11" end="11"/>
                                            </p:txEl>
                                          </p:spTgt>
                                        </p:tgtEl>
                                        <p:attrNameLst>
                                          <p:attrName>style.visibility</p:attrName>
                                        </p:attrNameLst>
                                      </p:cBhvr>
                                      <p:to>
                                        <p:strVal val="visible"/>
                                      </p:to>
                                    </p:set>
                                    <p:anim calcmode="lin" valueType="num">
                                      <p:cBhvr additive="base">
                                        <p:cTn id="53" dur="500"/>
                                        <p:tgtEl>
                                          <p:spTgt spid="5">
                                            <p:txEl>
                                              <p:pRg st="11" end="11"/>
                                            </p:txEl>
                                          </p:spTgt>
                                        </p:tgtEl>
                                        <p:attrNameLst>
                                          <p:attrName>ppt_y</p:attrName>
                                        </p:attrNameLst>
                                      </p:cBhvr>
                                      <p:tavLst>
                                        <p:tav tm="0">
                                          <p:val>
                                            <p:strVal val="#ppt_y+#ppt_h*1.125000"/>
                                          </p:val>
                                        </p:tav>
                                        <p:tav tm="100000">
                                          <p:val>
                                            <p:strVal val="#ppt_y"/>
                                          </p:val>
                                        </p:tav>
                                      </p:tavLst>
                                    </p:anim>
                                    <p:animEffect transition="in" filter="wipe(up)">
                                      <p:cBhvr>
                                        <p:cTn id="54" dur="500"/>
                                        <p:tgtEl>
                                          <p:spTgt spid="5">
                                            <p:txEl>
                                              <p:pRg st="11" end="11"/>
                                            </p:txEl>
                                          </p:spTgt>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5">
                                            <p:txEl>
                                              <p:pRg st="12" end="12"/>
                                            </p:txEl>
                                          </p:spTgt>
                                        </p:tgtEl>
                                        <p:attrNameLst>
                                          <p:attrName>style.visibility</p:attrName>
                                        </p:attrNameLst>
                                      </p:cBhvr>
                                      <p:to>
                                        <p:strVal val="visible"/>
                                      </p:to>
                                    </p:set>
                                    <p:anim calcmode="lin" valueType="num">
                                      <p:cBhvr additive="base">
                                        <p:cTn id="57" dur="500"/>
                                        <p:tgtEl>
                                          <p:spTgt spid="5">
                                            <p:txEl>
                                              <p:pRg st="12" end="12"/>
                                            </p:txEl>
                                          </p:spTgt>
                                        </p:tgtEl>
                                        <p:attrNameLst>
                                          <p:attrName>ppt_y</p:attrName>
                                        </p:attrNameLst>
                                      </p:cBhvr>
                                      <p:tavLst>
                                        <p:tav tm="0">
                                          <p:val>
                                            <p:strVal val="#ppt_y+#ppt_h*1.125000"/>
                                          </p:val>
                                        </p:tav>
                                        <p:tav tm="100000">
                                          <p:val>
                                            <p:strVal val="#ppt_y"/>
                                          </p:val>
                                        </p:tav>
                                      </p:tavLst>
                                    </p:anim>
                                    <p:animEffect transition="in" filter="wipe(up)">
                                      <p:cBhvr>
                                        <p:cTn id="58" dur="500"/>
                                        <p:tgtEl>
                                          <p:spTgt spid="5">
                                            <p:txEl>
                                              <p:pRg st="12" end="12"/>
                                            </p:txEl>
                                          </p:spTgt>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5">
                                            <p:txEl>
                                              <p:pRg st="13" end="13"/>
                                            </p:txEl>
                                          </p:spTgt>
                                        </p:tgtEl>
                                        <p:attrNameLst>
                                          <p:attrName>style.visibility</p:attrName>
                                        </p:attrNameLst>
                                      </p:cBhvr>
                                      <p:to>
                                        <p:strVal val="visible"/>
                                      </p:to>
                                    </p:set>
                                    <p:anim calcmode="lin" valueType="num">
                                      <p:cBhvr additive="base">
                                        <p:cTn id="61" dur="500"/>
                                        <p:tgtEl>
                                          <p:spTgt spid="5">
                                            <p:txEl>
                                              <p:pRg st="13" end="13"/>
                                            </p:txEl>
                                          </p:spTgt>
                                        </p:tgtEl>
                                        <p:attrNameLst>
                                          <p:attrName>ppt_y</p:attrName>
                                        </p:attrNameLst>
                                      </p:cBhvr>
                                      <p:tavLst>
                                        <p:tav tm="0">
                                          <p:val>
                                            <p:strVal val="#ppt_y+#ppt_h*1.125000"/>
                                          </p:val>
                                        </p:tav>
                                        <p:tav tm="100000">
                                          <p:val>
                                            <p:strVal val="#ppt_y"/>
                                          </p:val>
                                        </p:tav>
                                      </p:tavLst>
                                    </p:anim>
                                    <p:animEffect transition="in" filter="wipe(up)">
                                      <p:cBhvr>
                                        <p:cTn id="62" dur="500"/>
                                        <p:tgtEl>
                                          <p:spTgt spid="5">
                                            <p:txEl>
                                              <p:pRg st="13" end="13"/>
                                            </p:txEl>
                                          </p:spTgt>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5">
                                            <p:txEl>
                                              <p:pRg st="14" end="14"/>
                                            </p:txEl>
                                          </p:spTgt>
                                        </p:tgtEl>
                                        <p:attrNameLst>
                                          <p:attrName>style.visibility</p:attrName>
                                        </p:attrNameLst>
                                      </p:cBhvr>
                                      <p:to>
                                        <p:strVal val="visible"/>
                                      </p:to>
                                    </p:set>
                                    <p:anim calcmode="lin" valueType="num">
                                      <p:cBhvr additive="base">
                                        <p:cTn id="65" dur="500"/>
                                        <p:tgtEl>
                                          <p:spTgt spid="5">
                                            <p:txEl>
                                              <p:pRg st="14" end="14"/>
                                            </p:txEl>
                                          </p:spTgt>
                                        </p:tgtEl>
                                        <p:attrNameLst>
                                          <p:attrName>ppt_y</p:attrName>
                                        </p:attrNameLst>
                                      </p:cBhvr>
                                      <p:tavLst>
                                        <p:tav tm="0">
                                          <p:val>
                                            <p:strVal val="#ppt_y+#ppt_h*1.125000"/>
                                          </p:val>
                                        </p:tav>
                                        <p:tav tm="100000">
                                          <p:val>
                                            <p:strVal val="#ppt_y"/>
                                          </p:val>
                                        </p:tav>
                                      </p:tavLst>
                                    </p:anim>
                                    <p:animEffect transition="in" filter="wipe(up)">
                                      <p:cBhvr>
                                        <p:cTn id="66"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D7A80A92-A417-EA4B-A240-3DB8371439C5}"/>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Views – 3</a:t>
            </a:r>
          </a:p>
        </p:txBody>
      </p:sp>
      <p:sp>
        <p:nvSpPr>
          <p:cNvPr id="5" name="Content Placeholder 2"/>
          <p:cNvSpPr txBox="1">
            <a:spLocks/>
          </p:cNvSpPr>
          <p:nvPr/>
        </p:nvSpPr>
        <p:spPr>
          <a:xfrm>
            <a:off x="288001" y="837403"/>
            <a:ext cx="8567999" cy="5160387"/>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11113" indent="12700">
              <a:spcBef>
                <a:spcPts val="800"/>
              </a:spcBef>
              <a:buNone/>
            </a:pPr>
            <a:r>
              <a:rPr lang="hu-HU" sz="2000" dirty="0">
                <a:latin typeface="Consolas"/>
                <a:cs typeface="Consolas"/>
              </a:rPr>
              <a:t>SELECT * FROM Messier_view limit 4;</a:t>
            </a:r>
          </a:p>
          <a:p>
            <a:pPr marL="11113" indent="0">
              <a:spcBef>
                <a:spcPts val="800"/>
              </a:spcBef>
              <a:buNone/>
            </a:pPr>
            <a:r>
              <a:rPr lang="hu-HU" sz="1600" b="0" dirty="0">
                <a:latin typeface="Consolas"/>
                <a:cs typeface="Consolas"/>
              </a:rPr>
              <a:t>+----+---------------+-------+------+---------+----------+-------+--------+---------+----------+</a:t>
            </a:r>
          </a:p>
          <a:p>
            <a:pPr marL="11113" indent="0">
              <a:spcBef>
                <a:spcPts val="800"/>
              </a:spcBef>
              <a:buNone/>
            </a:pPr>
            <a:r>
              <a:rPr lang="hu-HU" sz="1600" b="0" dirty="0">
                <a:latin typeface="Consolas"/>
                <a:cs typeface="Consolas"/>
              </a:rPr>
              <a:t>| M  | </a:t>
            </a:r>
            <a:r>
              <a:rPr lang="hu-HU" sz="1600" b="0" dirty="0" err="1">
                <a:latin typeface="Consolas"/>
                <a:cs typeface="Consolas"/>
              </a:rPr>
              <a:t>Descr</a:t>
            </a:r>
            <a:r>
              <a:rPr lang="hu-HU" sz="1600" b="0" dirty="0">
                <a:latin typeface="Consolas"/>
                <a:cs typeface="Consolas"/>
              </a:rPr>
              <a:t>         | Const | Mag  | </a:t>
            </a:r>
            <a:r>
              <a:rPr lang="hu-HU" sz="1600" b="0" dirty="0" err="1">
                <a:latin typeface="Consolas"/>
                <a:cs typeface="Consolas"/>
              </a:rPr>
              <a:t>Ra</a:t>
            </a:r>
            <a:r>
              <a:rPr lang="hu-HU" sz="1600" b="0" dirty="0">
                <a:latin typeface="Consolas"/>
                <a:cs typeface="Consolas"/>
              </a:rPr>
              <a:t>      | </a:t>
            </a:r>
            <a:r>
              <a:rPr lang="hu-HU" sz="1600" b="0" dirty="0" err="1">
                <a:latin typeface="Consolas"/>
                <a:cs typeface="Consolas"/>
              </a:rPr>
              <a:t>Decl</a:t>
            </a:r>
            <a:r>
              <a:rPr lang="hu-HU" sz="1600" b="0" dirty="0">
                <a:latin typeface="Consolas"/>
                <a:cs typeface="Consolas"/>
              </a:rPr>
              <a:t>     | Alt   | Az     | </a:t>
            </a:r>
            <a:r>
              <a:rPr lang="hu-HU" sz="1600" b="0" dirty="0" err="1">
                <a:latin typeface="Consolas"/>
                <a:cs typeface="Consolas"/>
              </a:rPr>
              <a:t>Dist</a:t>
            </a:r>
            <a:r>
              <a:rPr lang="hu-HU" sz="1600" b="0" dirty="0">
                <a:latin typeface="Consolas"/>
                <a:cs typeface="Consolas"/>
              </a:rPr>
              <a:t>    | </a:t>
            </a:r>
            <a:r>
              <a:rPr lang="hu-HU" sz="1600" b="0" dirty="0" err="1">
                <a:latin typeface="Consolas"/>
                <a:cs typeface="Consolas"/>
              </a:rPr>
              <a:t>App_size</a:t>
            </a:r>
            <a:r>
              <a:rPr lang="hu-HU" sz="1600" b="0" dirty="0">
                <a:latin typeface="Consolas"/>
                <a:cs typeface="Consolas"/>
              </a:rPr>
              <a:t> |</a:t>
            </a:r>
          </a:p>
          <a:p>
            <a:pPr marL="11113" indent="0">
              <a:spcBef>
                <a:spcPts val="800"/>
              </a:spcBef>
              <a:buNone/>
            </a:pPr>
            <a:r>
              <a:rPr lang="hu-HU" sz="1600" b="0" dirty="0">
                <a:latin typeface="Consolas"/>
                <a:cs typeface="Consolas"/>
              </a:rPr>
              <a:t>+----+---------------+-------+------+---------+----------+-------+--------+---------+----------+</a:t>
            </a:r>
          </a:p>
          <a:p>
            <a:pPr marL="11113" indent="0">
              <a:spcBef>
                <a:spcPts val="800"/>
              </a:spcBef>
              <a:buNone/>
            </a:pPr>
            <a:r>
              <a:rPr lang="hu-HU" sz="1600" b="0" dirty="0">
                <a:latin typeface="Consolas"/>
                <a:cs typeface="Consolas"/>
              </a:rPr>
              <a:t>| 73 | </a:t>
            </a:r>
            <a:r>
              <a:rPr lang="hu-HU" sz="1600" b="0" dirty="0">
                <a:solidFill>
                  <a:srgbClr val="D5FED6"/>
                </a:solidFill>
                <a:latin typeface="Consolas"/>
                <a:cs typeface="Consolas"/>
              </a:rPr>
              <a:t>NULL</a:t>
            </a:r>
            <a:r>
              <a:rPr lang="hu-HU" sz="1600" b="0" dirty="0">
                <a:latin typeface="Consolas"/>
                <a:cs typeface="Consolas"/>
              </a:rPr>
              <a:t>          | </a:t>
            </a:r>
            <a:r>
              <a:rPr lang="hu-HU" sz="1600" b="0" dirty="0" err="1">
                <a:latin typeface="Consolas"/>
                <a:cs typeface="Consolas"/>
              </a:rPr>
              <a:t>Aqu</a:t>
            </a:r>
            <a:r>
              <a:rPr lang="hu-HU" sz="1600" b="0" dirty="0">
                <a:latin typeface="Consolas"/>
                <a:cs typeface="Consolas"/>
              </a:rPr>
              <a:t>   |    9 | 20.9817 |  -11.365 |  </a:t>
            </a:r>
            <a:r>
              <a:rPr lang="hu-HU" sz="1600" b="0" dirty="0">
                <a:solidFill>
                  <a:srgbClr val="D5FED6"/>
                </a:solidFill>
                <a:latin typeface="Consolas"/>
                <a:cs typeface="Consolas"/>
              </a:rPr>
              <a:t>8.01</a:t>
            </a:r>
            <a:r>
              <a:rPr lang="hu-HU" sz="1600" b="0" dirty="0">
                <a:latin typeface="Consolas"/>
                <a:cs typeface="Consolas"/>
              </a:rPr>
              <a:t> | </a:t>
            </a:r>
            <a:r>
              <a:rPr lang="hu-HU" sz="1600" b="0" dirty="0">
                <a:solidFill>
                  <a:srgbClr val="D5FED6"/>
                </a:solidFill>
                <a:latin typeface="Consolas"/>
                <a:cs typeface="Consolas"/>
              </a:rPr>
              <a:t>245.33</a:t>
            </a:r>
            <a:r>
              <a:rPr lang="hu-HU" sz="1600" b="0" dirty="0">
                <a:latin typeface="Consolas"/>
                <a:cs typeface="Consolas"/>
              </a:rPr>
              <a:t> | --      | 2.8'     |</a:t>
            </a:r>
          </a:p>
          <a:p>
            <a:pPr marL="11113" indent="0">
              <a:spcBef>
                <a:spcPts val="800"/>
              </a:spcBef>
              <a:buNone/>
            </a:pPr>
            <a:r>
              <a:rPr lang="hu-HU" sz="1600" b="0" dirty="0">
                <a:latin typeface="Consolas"/>
                <a:cs typeface="Consolas"/>
              </a:rPr>
              <a:t>|  1 | </a:t>
            </a:r>
            <a:r>
              <a:rPr lang="hu-HU" sz="1600" b="0" dirty="0" err="1">
                <a:solidFill>
                  <a:srgbClr val="D5FED6"/>
                </a:solidFill>
                <a:latin typeface="Consolas"/>
                <a:cs typeface="Consolas"/>
              </a:rPr>
              <a:t>Bright</a:t>
            </a:r>
            <a:r>
              <a:rPr lang="hu-HU" sz="1600" b="0" dirty="0">
                <a:solidFill>
                  <a:srgbClr val="D5FED6"/>
                </a:solidFill>
                <a:latin typeface="Consolas"/>
                <a:cs typeface="Consolas"/>
              </a:rPr>
              <a:t> </a:t>
            </a:r>
            <a:r>
              <a:rPr lang="hu-HU" sz="1600" b="0" dirty="0" err="1">
                <a:solidFill>
                  <a:srgbClr val="D5FED6"/>
                </a:solidFill>
                <a:latin typeface="Consolas"/>
                <a:cs typeface="Consolas"/>
              </a:rPr>
              <a:t>Nebula</a:t>
            </a:r>
            <a:r>
              <a:rPr lang="hu-HU" sz="1600" b="0" dirty="0">
                <a:latin typeface="Consolas"/>
                <a:cs typeface="Consolas"/>
              </a:rPr>
              <a:t> | Tau   |  8.2 |   5.575 |  22.0167 | </a:t>
            </a:r>
            <a:r>
              <a:rPr lang="hu-HU" sz="1600" b="0" dirty="0">
                <a:solidFill>
                  <a:srgbClr val="D5FED6"/>
                </a:solidFill>
                <a:latin typeface="Consolas"/>
                <a:cs typeface="Consolas"/>
              </a:rPr>
              <a:t>20.77</a:t>
            </a:r>
            <a:r>
              <a:rPr lang="hu-HU" sz="1600" b="0" dirty="0">
                <a:latin typeface="Consolas"/>
                <a:cs typeface="Consolas"/>
              </a:rPr>
              <a:t> | </a:t>
            </a:r>
            <a:r>
              <a:rPr lang="hu-HU" sz="1600" b="0" dirty="0">
                <a:solidFill>
                  <a:srgbClr val="D5FED6"/>
                </a:solidFill>
                <a:latin typeface="Consolas"/>
                <a:cs typeface="Consolas"/>
              </a:rPr>
              <a:t>280.92</a:t>
            </a:r>
            <a:r>
              <a:rPr lang="hu-HU" sz="1600" b="0" dirty="0">
                <a:latin typeface="Consolas"/>
                <a:cs typeface="Consolas"/>
              </a:rPr>
              <a:t> | 6.3 </a:t>
            </a:r>
            <a:r>
              <a:rPr lang="hu-HU" sz="1600" b="0" dirty="0" err="1">
                <a:latin typeface="Consolas"/>
                <a:cs typeface="Consolas"/>
              </a:rPr>
              <a:t>kly</a:t>
            </a:r>
            <a:r>
              <a:rPr lang="hu-HU" sz="1600" b="0" dirty="0">
                <a:latin typeface="Consolas"/>
                <a:cs typeface="Consolas"/>
              </a:rPr>
              <a:t> | 6'x4'    |</a:t>
            </a:r>
          </a:p>
          <a:p>
            <a:pPr marL="11113" indent="0">
              <a:spcBef>
                <a:spcPts val="800"/>
              </a:spcBef>
              <a:buNone/>
            </a:pPr>
            <a:r>
              <a:rPr lang="hu-HU" sz="1600" b="0" dirty="0">
                <a:latin typeface="Consolas"/>
                <a:cs typeface="Consolas"/>
              </a:rPr>
              <a:t>|  8 | </a:t>
            </a:r>
            <a:r>
              <a:rPr lang="hu-HU" sz="1600" b="0" dirty="0" err="1">
                <a:solidFill>
                  <a:srgbClr val="D5FED6"/>
                </a:solidFill>
                <a:latin typeface="Consolas"/>
                <a:cs typeface="Consolas"/>
              </a:rPr>
              <a:t>Bright</a:t>
            </a:r>
            <a:r>
              <a:rPr lang="hu-HU" sz="1600" b="0" dirty="0">
                <a:solidFill>
                  <a:srgbClr val="D5FED6"/>
                </a:solidFill>
                <a:latin typeface="Consolas"/>
                <a:cs typeface="Consolas"/>
              </a:rPr>
              <a:t> </a:t>
            </a:r>
            <a:r>
              <a:rPr lang="hu-HU" sz="1600" b="0" dirty="0" err="1">
                <a:solidFill>
                  <a:srgbClr val="D5FED6"/>
                </a:solidFill>
                <a:latin typeface="Consolas"/>
                <a:cs typeface="Consolas"/>
              </a:rPr>
              <a:t>Nebula</a:t>
            </a:r>
            <a:r>
              <a:rPr lang="hu-HU" sz="1600" b="0" dirty="0">
                <a:latin typeface="Consolas"/>
                <a:cs typeface="Consolas"/>
              </a:rPr>
              <a:t> | </a:t>
            </a:r>
            <a:r>
              <a:rPr lang="hu-HU" sz="1600" b="0" dirty="0" err="1">
                <a:latin typeface="Consolas"/>
                <a:cs typeface="Consolas"/>
              </a:rPr>
              <a:t>Sag</a:t>
            </a:r>
            <a:r>
              <a:rPr lang="hu-HU" sz="1600" b="0" dirty="0">
                <a:latin typeface="Consolas"/>
                <a:cs typeface="Consolas"/>
              </a:rPr>
              <a:t>   |    6 | 18.0683 |    -23.7 | </a:t>
            </a:r>
            <a:r>
              <a:rPr lang="hu-HU" sz="1600" b="0" dirty="0">
                <a:solidFill>
                  <a:srgbClr val="D5FED6"/>
                </a:solidFill>
                <a:latin typeface="Consolas"/>
                <a:cs typeface="Consolas"/>
              </a:rPr>
              <a:t>-3.06</a:t>
            </a:r>
            <a:r>
              <a:rPr lang="hu-HU" sz="1600" b="0" dirty="0">
                <a:latin typeface="Consolas"/>
                <a:cs typeface="Consolas"/>
              </a:rPr>
              <a:t> | </a:t>
            </a:r>
            <a:r>
              <a:rPr lang="hu-HU" sz="1600" b="0" dirty="0">
                <a:solidFill>
                  <a:srgbClr val="D5FED6"/>
                </a:solidFill>
                <a:latin typeface="Consolas"/>
                <a:cs typeface="Consolas"/>
              </a:rPr>
              <a:t>239.21</a:t>
            </a:r>
            <a:r>
              <a:rPr lang="hu-HU" sz="1600" b="0" dirty="0">
                <a:latin typeface="Consolas"/>
                <a:cs typeface="Consolas"/>
              </a:rPr>
              <a:t> | 5200 </a:t>
            </a:r>
            <a:r>
              <a:rPr lang="hu-HU" sz="1600" b="0" dirty="0" err="1">
                <a:latin typeface="Consolas"/>
                <a:cs typeface="Consolas"/>
              </a:rPr>
              <a:t>ly</a:t>
            </a:r>
            <a:r>
              <a:rPr lang="hu-HU" sz="1600" b="0" dirty="0">
                <a:latin typeface="Consolas"/>
                <a:cs typeface="Consolas"/>
              </a:rPr>
              <a:t> | 90'x40'  |</a:t>
            </a:r>
          </a:p>
          <a:p>
            <a:pPr marL="11113" indent="0">
              <a:spcBef>
                <a:spcPts val="800"/>
              </a:spcBef>
              <a:buNone/>
            </a:pPr>
            <a:r>
              <a:rPr lang="hu-HU" sz="1600" b="0" dirty="0">
                <a:latin typeface="Consolas"/>
                <a:cs typeface="Consolas"/>
              </a:rPr>
              <a:t>| 17 | </a:t>
            </a:r>
            <a:r>
              <a:rPr lang="hu-HU" sz="1600" b="0" dirty="0" err="1">
                <a:solidFill>
                  <a:srgbClr val="D5FED6"/>
                </a:solidFill>
                <a:latin typeface="Consolas"/>
                <a:cs typeface="Consolas"/>
              </a:rPr>
              <a:t>Bright</a:t>
            </a:r>
            <a:r>
              <a:rPr lang="hu-HU" sz="1600" b="0" dirty="0">
                <a:solidFill>
                  <a:srgbClr val="D5FED6"/>
                </a:solidFill>
                <a:latin typeface="Consolas"/>
                <a:cs typeface="Consolas"/>
              </a:rPr>
              <a:t> </a:t>
            </a:r>
            <a:r>
              <a:rPr lang="hu-HU" sz="1600" b="0" dirty="0" err="1">
                <a:solidFill>
                  <a:srgbClr val="D5FED6"/>
                </a:solidFill>
                <a:latin typeface="Consolas"/>
                <a:cs typeface="Consolas"/>
              </a:rPr>
              <a:t>Nebula</a:t>
            </a:r>
            <a:r>
              <a:rPr lang="hu-HU" sz="1600" b="0" dirty="0">
                <a:latin typeface="Consolas"/>
                <a:cs typeface="Consolas"/>
              </a:rPr>
              <a:t> | </a:t>
            </a:r>
            <a:r>
              <a:rPr lang="hu-HU" sz="1600" b="0" dirty="0" err="1">
                <a:latin typeface="Consolas"/>
                <a:cs typeface="Consolas"/>
              </a:rPr>
              <a:t>Sag</a:t>
            </a:r>
            <a:r>
              <a:rPr lang="hu-HU" sz="1600" b="0" dirty="0">
                <a:latin typeface="Consolas"/>
                <a:cs typeface="Consolas"/>
              </a:rPr>
              <a:t>   |  7.5 |  18.345 | -15.8333 |  </a:t>
            </a:r>
            <a:r>
              <a:rPr lang="hu-HU" sz="1600" b="0" dirty="0">
                <a:solidFill>
                  <a:srgbClr val="D5FED6"/>
                </a:solidFill>
                <a:latin typeface="Consolas"/>
                <a:cs typeface="Consolas"/>
              </a:rPr>
              <a:t>2.97</a:t>
            </a:r>
            <a:r>
              <a:rPr lang="hu-HU" sz="1600" b="0" dirty="0">
                <a:latin typeface="Consolas"/>
                <a:cs typeface="Consolas"/>
              </a:rPr>
              <a:t> | </a:t>
            </a:r>
            <a:r>
              <a:rPr lang="hu-HU" sz="1600" b="0" dirty="0">
                <a:solidFill>
                  <a:srgbClr val="D5FED6"/>
                </a:solidFill>
                <a:latin typeface="Consolas"/>
                <a:cs typeface="Consolas"/>
              </a:rPr>
              <a:t>244.27</a:t>
            </a:r>
            <a:r>
              <a:rPr lang="hu-HU" sz="1600" b="0" dirty="0">
                <a:latin typeface="Consolas"/>
                <a:cs typeface="Consolas"/>
              </a:rPr>
              <a:t> | 5000 </a:t>
            </a:r>
            <a:r>
              <a:rPr lang="hu-HU" sz="1600" b="0" dirty="0" err="1">
                <a:latin typeface="Consolas"/>
                <a:cs typeface="Consolas"/>
              </a:rPr>
              <a:t>ly</a:t>
            </a:r>
            <a:r>
              <a:rPr lang="hu-HU" sz="1600" b="0" dirty="0">
                <a:latin typeface="Consolas"/>
                <a:cs typeface="Consolas"/>
              </a:rPr>
              <a:t> | 11.0'    |</a:t>
            </a:r>
          </a:p>
          <a:p>
            <a:pPr marL="11113" indent="0">
              <a:spcBef>
                <a:spcPts val="800"/>
              </a:spcBef>
              <a:buNone/>
            </a:pPr>
            <a:r>
              <a:rPr lang="hu-HU" sz="1600" b="0" dirty="0">
                <a:latin typeface="Consolas"/>
                <a:cs typeface="Consolas"/>
              </a:rPr>
              <a:t>+----+---------------+-------+------+---------+----------+-------+--------+---------+----------+</a:t>
            </a:r>
          </a:p>
        </p:txBody>
      </p:sp>
      <p:sp>
        <p:nvSpPr>
          <p:cNvPr id="4" name="Slide Number Placeholder 3">
            <a:extLst>
              <a:ext uri="{FF2B5EF4-FFF2-40B4-BE49-F238E27FC236}">
                <a16:creationId xmlns:a16="http://schemas.microsoft.com/office/drawing/2014/main" id="{6C08DBED-15D4-684A-A12B-FF9EF9F0D443}"/>
              </a:ext>
            </a:extLst>
          </p:cNvPr>
          <p:cNvSpPr>
            <a:spLocks noGrp="1"/>
          </p:cNvSpPr>
          <p:nvPr>
            <p:ph type="sldNum" sz="quarter" idx="12"/>
          </p:nvPr>
        </p:nvSpPr>
        <p:spPr/>
        <p:txBody>
          <a:bodyPr/>
          <a:lstStyle/>
          <a:p>
            <a:fld id="{D12AA694-00EB-4F4B-AABB-6F50FB178914}" type="slidenum">
              <a:rPr lang="en-US" smtClean="0"/>
              <a:t>110</a:t>
            </a:fld>
            <a:endParaRPr lang="en-US"/>
          </a:p>
        </p:txBody>
      </p:sp>
    </p:spTree>
    <p:extLst>
      <p:ext uri="{BB962C8B-B14F-4D97-AF65-F5344CB8AC3E}">
        <p14:creationId xmlns:p14="http://schemas.microsoft.com/office/powerpoint/2010/main" val="103424619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5">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236BCE97-F41A-9744-A92E-91AAA73356D7}"/>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How to insert data files into a DB</a:t>
            </a:r>
          </a:p>
        </p:txBody>
      </p:sp>
      <p:sp>
        <p:nvSpPr>
          <p:cNvPr id="5" name="Content Placeholder 2"/>
          <p:cNvSpPr txBox="1">
            <a:spLocks/>
          </p:cNvSpPr>
          <p:nvPr/>
        </p:nvSpPr>
        <p:spPr>
          <a:xfrm>
            <a:off x="288001" y="927049"/>
            <a:ext cx="8567999" cy="5027210"/>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403225" lvl="1">
              <a:lnSpc>
                <a:spcPct val="102000"/>
              </a:lnSpc>
              <a:buFont typeface="Wingdings" pitchFamily="2" charset="2"/>
              <a:buChar char="Ø"/>
            </a:pPr>
            <a:r>
              <a:rPr lang="en-GB" sz="2400" b="0" dirty="0">
                <a:cs typeface="Bitstream Vera Sans" charset="0"/>
              </a:rPr>
              <a:t>For ASCII (text) files several methods are available within the various DB servers. A lot of external tools also exist. XML files are also managed automatically by MySQL:</a:t>
            </a:r>
          </a:p>
          <a:p>
            <a:pPr marL="0" lvl="1" indent="0">
              <a:lnSpc>
                <a:spcPct val="102000"/>
              </a:lnSpc>
              <a:buNone/>
            </a:pPr>
            <a:endParaRPr lang="en-GB" sz="1200" dirty="0">
              <a:solidFill>
                <a:srgbClr val="CCFFCC"/>
              </a:solidFill>
              <a:cs typeface="Bitstream Vera Sans" charset="0"/>
            </a:endParaRPr>
          </a:p>
          <a:p>
            <a:pPr marL="0" lvl="1" indent="0">
              <a:lnSpc>
                <a:spcPct val="102000"/>
              </a:lnSpc>
              <a:buNone/>
            </a:pPr>
            <a:r>
              <a:rPr lang="en-GB" sz="2000" b="0" dirty="0">
                <a:solidFill>
                  <a:srgbClr val="CCFFCC"/>
                </a:solidFill>
                <a:latin typeface="Consolas"/>
                <a:cs typeface="Consolas"/>
              </a:rPr>
              <a:t>LOAD DATA </a:t>
            </a:r>
            <a:r>
              <a:rPr lang="en-GB" sz="2000" b="0" dirty="0">
                <a:solidFill>
                  <a:srgbClr val="FFFF00"/>
                </a:solidFill>
                <a:latin typeface="Consolas"/>
                <a:cs typeface="Consolas"/>
              </a:rPr>
              <a:t>[LOCAL]</a:t>
            </a:r>
            <a:r>
              <a:rPr lang="en-GB" sz="2000" b="0" dirty="0">
                <a:solidFill>
                  <a:srgbClr val="CCFFCC"/>
                </a:solidFill>
                <a:latin typeface="Consolas"/>
                <a:cs typeface="Consolas"/>
              </a:rPr>
              <a:t> INFILE</a:t>
            </a:r>
            <a:r>
              <a:rPr lang="en-GB" sz="2000" b="0" dirty="0">
                <a:latin typeface="Consolas"/>
                <a:cs typeface="Consolas"/>
              </a:rPr>
              <a:t> '</a:t>
            </a:r>
            <a:r>
              <a:rPr lang="en-GB" sz="2000" b="0" dirty="0" err="1">
                <a:latin typeface="Consolas"/>
                <a:cs typeface="Consolas"/>
              </a:rPr>
              <a:t>data.txt</a:t>
            </a:r>
            <a:r>
              <a:rPr lang="en-GB" sz="2000" b="0" dirty="0">
                <a:latin typeface="Consolas"/>
                <a:cs typeface="Consolas"/>
              </a:rPr>
              <a:t>' </a:t>
            </a:r>
            <a:r>
              <a:rPr lang="en-GB" sz="2000" b="0" dirty="0">
                <a:solidFill>
                  <a:srgbClr val="CCFFCC"/>
                </a:solidFill>
                <a:latin typeface="Consolas"/>
                <a:cs typeface="Consolas"/>
              </a:rPr>
              <a:t>INTO TABLE </a:t>
            </a:r>
            <a:r>
              <a:rPr lang="en-GB" sz="2000" b="0" dirty="0" err="1">
                <a:latin typeface="Consolas"/>
                <a:cs typeface="Consolas"/>
              </a:rPr>
              <a:t>db.my_table</a:t>
            </a:r>
            <a:r>
              <a:rPr lang="en-GB" sz="2000" b="0" dirty="0">
                <a:latin typeface="Consolas"/>
                <a:cs typeface="Consolas"/>
              </a:rPr>
              <a:t>;</a:t>
            </a:r>
          </a:p>
          <a:p>
            <a:pPr marL="0" lvl="1" indent="0">
              <a:lnSpc>
                <a:spcPct val="102000"/>
              </a:lnSpc>
              <a:buNone/>
            </a:pPr>
            <a:r>
              <a:rPr lang="en-GB" sz="2000" b="0" dirty="0">
                <a:solidFill>
                  <a:srgbClr val="CCFFCC"/>
                </a:solidFill>
                <a:latin typeface="Consolas"/>
                <a:cs typeface="Consolas"/>
              </a:rPr>
              <a:t>LOAD XML INFILE </a:t>
            </a:r>
            <a:r>
              <a:rPr lang="en-GB" sz="2000" b="0" dirty="0">
                <a:latin typeface="Consolas"/>
                <a:cs typeface="Consolas"/>
              </a:rPr>
              <a:t>'</a:t>
            </a:r>
            <a:r>
              <a:rPr lang="en-GB" sz="2000" b="0" dirty="0" err="1">
                <a:latin typeface="Consolas"/>
                <a:cs typeface="Consolas"/>
              </a:rPr>
              <a:t>data.xml</a:t>
            </a:r>
            <a:r>
              <a:rPr lang="en-GB" sz="2000" b="0" dirty="0">
                <a:latin typeface="Consolas"/>
                <a:cs typeface="Consolas"/>
              </a:rPr>
              <a:t>' </a:t>
            </a:r>
            <a:r>
              <a:rPr lang="en-GB" sz="2000" b="0" dirty="0">
                <a:solidFill>
                  <a:srgbClr val="CCFFCC"/>
                </a:solidFill>
                <a:latin typeface="Consolas"/>
                <a:cs typeface="Consolas"/>
              </a:rPr>
              <a:t>INTO TABLE</a:t>
            </a:r>
            <a:r>
              <a:rPr lang="en-GB" sz="2000" b="0" dirty="0">
                <a:latin typeface="Consolas"/>
                <a:cs typeface="Consolas"/>
              </a:rPr>
              <a:t> </a:t>
            </a:r>
            <a:r>
              <a:rPr lang="en-GB" sz="2000" b="0" dirty="0" err="1">
                <a:latin typeface="Consolas"/>
                <a:cs typeface="Consolas"/>
              </a:rPr>
              <a:t>db.my_table</a:t>
            </a:r>
            <a:endParaRPr lang="en-GB" sz="2000" b="0" dirty="0">
              <a:latin typeface="Consolas"/>
              <a:cs typeface="Consolas"/>
            </a:endParaRPr>
          </a:p>
          <a:p>
            <a:pPr marL="0" lvl="1" indent="0">
              <a:lnSpc>
                <a:spcPct val="102000"/>
              </a:lnSpc>
              <a:buNone/>
            </a:pPr>
            <a:r>
              <a:rPr lang="en-GB" sz="2000" b="0" dirty="0">
                <a:latin typeface="Consolas"/>
                <a:cs typeface="Consolas"/>
              </a:rPr>
              <a:t>     [</a:t>
            </a:r>
            <a:r>
              <a:rPr lang="en-GB" sz="2000" b="0" dirty="0">
                <a:solidFill>
                  <a:srgbClr val="CCFFCC"/>
                </a:solidFill>
                <a:latin typeface="Consolas"/>
                <a:cs typeface="Consolas"/>
              </a:rPr>
              <a:t>ROWS IDENTIFIED BY </a:t>
            </a:r>
            <a:r>
              <a:rPr lang="en-GB" sz="2000" b="0" dirty="0">
                <a:latin typeface="Consolas"/>
                <a:cs typeface="Consolas"/>
              </a:rPr>
              <a:t>‘&lt;</a:t>
            </a:r>
            <a:r>
              <a:rPr lang="en-GB" sz="2000" b="0" dirty="0" err="1">
                <a:latin typeface="Consolas"/>
                <a:cs typeface="Consolas"/>
              </a:rPr>
              <a:t>tagname</a:t>
            </a:r>
            <a:r>
              <a:rPr lang="en-GB" sz="2000" b="0" dirty="0">
                <a:latin typeface="Consolas"/>
                <a:cs typeface="Consolas"/>
              </a:rPr>
              <a:t>&gt;'];</a:t>
            </a:r>
          </a:p>
          <a:p>
            <a:pPr marL="0" lvl="1" indent="0">
              <a:lnSpc>
                <a:spcPct val="102000"/>
              </a:lnSpc>
              <a:buNone/>
            </a:pPr>
            <a:endParaRPr lang="en-GB" sz="1200" dirty="0">
              <a:cs typeface="Consolas"/>
            </a:endParaRPr>
          </a:p>
          <a:p>
            <a:pPr marL="403225" lvl="1">
              <a:lnSpc>
                <a:spcPct val="102000"/>
              </a:lnSpc>
              <a:buFont typeface="Wingdings" pitchFamily="2" charset="2"/>
              <a:buChar char="Ø"/>
            </a:pPr>
            <a:r>
              <a:rPr lang="en-GB" sz="2400" b="0" dirty="0" err="1">
                <a:solidFill>
                  <a:srgbClr val="FFC000"/>
                </a:solidFill>
                <a:cs typeface="Bitstream Vera Sans" charset="0"/>
              </a:rPr>
              <a:t>VOTables</a:t>
            </a:r>
            <a:r>
              <a:rPr lang="en-GB" sz="2400" b="0" dirty="0">
                <a:cs typeface="Bitstream Vera Sans" charset="0"/>
              </a:rPr>
              <a:t>: either considered as XML or using custom programs (see examples)</a:t>
            </a:r>
          </a:p>
          <a:p>
            <a:pPr marL="403225" lvl="1">
              <a:lnSpc>
                <a:spcPct val="102000"/>
              </a:lnSpc>
              <a:buFont typeface="Wingdings" pitchFamily="2" charset="2"/>
              <a:buChar char="Ø"/>
            </a:pPr>
            <a:r>
              <a:rPr lang="en-GB" sz="2400" b="0" dirty="0">
                <a:cs typeface="Bitstream Vera Sans" charset="0"/>
              </a:rPr>
              <a:t>For </a:t>
            </a:r>
            <a:r>
              <a:rPr lang="en-GB" sz="2400" b="0" dirty="0">
                <a:solidFill>
                  <a:srgbClr val="FFC000"/>
                </a:solidFill>
                <a:cs typeface="Bitstream Vera Sans" charset="0"/>
              </a:rPr>
              <a:t>FITS</a:t>
            </a:r>
            <a:r>
              <a:rPr lang="en-GB" sz="2400" b="0" dirty="0">
                <a:cs typeface="Bitstream Vera Sans" charset="0"/>
              </a:rPr>
              <a:t> files can use custom programs, see e.g. </a:t>
            </a:r>
            <a:r>
              <a:rPr lang="en-GB" sz="2400" b="0" dirty="0">
                <a:solidFill>
                  <a:srgbClr val="FFC000"/>
                </a:solidFill>
                <a:cs typeface="Bitstream Vera Sans" charset="0"/>
              </a:rPr>
              <a:t>Julia</a:t>
            </a:r>
            <a:r>
              <a:rPr lang="en-GB" sz="2400" b="0" dirty="0">
                <a:cs typeface="Bitstream Vera Sans" charset="0"/>
              </a:rPr>
              <a:t> or </a:t>
            </a:r>
            <a:r>
              <a:rPr lang="en-GB" sz="2400" b="0" dirty="0">
                <a:solidFill>
                  <a:srgbClr val="FFC000"/>
                </a:solidFill>
                <a:latin typeface="Andale Mono"/>
                <a:cs typeface="Andale Mono"/>
              </a:rPr>
              <a:t>MCS</a:t>
            </a:r>
            <a:r>
              <a:rPr lang="en-GB" sz="2400" b="0" dirty="0">
                <a:cs typeface="Bitstream Vera Sans" charset="0"/>
              </a:rPr>
              <a:t>.</a:t>
            </a:r>
          </a:p>
          <a:p>
            <a:pPr marL="403225" lvl="1">
              <a:lnSpc>
                <a:spcPct val="102000"/>
              </a:lnSpc>
              <a:buFont typeface="Wingdings" pitchFamily="2" charset="2"/>
              <a:buChar char="Ø"/>
            </a:pPr>
            <a:r>
              <a:rPr lang="en-GB" sz="2400" b="0" dirty="0">
                <a:cs typeface="Bitstream Vera Sans" charset="0"/>
              </a:rPr>
              <a:t>It is easy to write simple programs to import into DBs binary files. See examples and use case exercises in the course.</a:t>
            </a:r>
          </a:p>
        </p:txBody>
      </p:sp>
      <p:sp>
        <p:nvSpPr>
          <p:cNvPr id="4" name="Slide Number Placeholder 3">
            <a:extLst>
              <a:ext uri="{FF2B5EF4-FFF2-40B4-BE49-F238E27FC236}">
                <a16:creationId xmlns:a16="http://schemas.microsoft.com/office/drawing/2014/main" id="{C90A97B9-63E5-7A44-B2B2-1E5F46162138}"/>
              </a:ext>
            </a:extLst>
          </p:cNvPr>
          <p:cNvSpPr>
            <a:spLocks noGrp="1"/>
          </p:cNvSpPr>
          <p:nvPr>
            <p:ph type="sldNum" sz="quarter" idx="12"/>
          </p:nvPr>
        </p:nvSpPr>
        <p:spPr/>
        <p:txBody>
          <a:bodyPr/>
          <a:lstStyle/>
          <a:p>
            <a:fld id="{D12AA694-00EB-4F4B-AABB-6F50FB178914}" type="slidenum">
              <a:rPr lang="en-US" smtClean="0"/>
              <a:t>111</a:t>
            </a:fld>
            <a:endParaRPr lang="en-US"/>
          </a:p>
        </p:txBody>
      </p:sp>
    </p:spTree>
    <p:extLst>
      <p:ext uri="{BB962C8B-B14F-4D97-AF65-F5344CB8AC3E}">
        <p14:creationId xmlns:p14="http://schemas.microsoft.com/office/powerpoint/2010/main" val="284676061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09F1381C-645C-E34E-941B-1C9DEBCEF5CA}"/>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How to export data from one DB to another</a:t>
            </a:r>
          </a:p>
        </p:txBody>
      </p:sp>
      <p:sp>
        <p:nvSpPr>
          <p:cNvPr id="5" name="Content Placeholder 2"/>
          <p:cNvSpPr txBox="1">
            <a:spLocks/>
          </p:cNvSpPr>
          <p:nvPr/>
        </p:nvSpPr>
        <p:spPr>
          <a:xfrm>
            <a:off x="288001" y="928800"/>
            <a:ext cx="8567999" cy="5527257"/>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403225" lvl="1">
              <a:lnSpc>
                <a:spcPct val="102000"/>
              </a:lnSpc>
              <a:buFont typeface="Wingdings" pitchFamily="2" charset="2"/>
              <a:buChar char="Ø"/>
            </a:pPr>
            <a:r>
              <a:rPr lang="en-GB" sz="2400" b="0" dirty="0">
                <a:cs typeface="Bitstream Vera Sans" charset="0"/>
              </a:rPr>
              <a:t>There are many possibilities, depending if a full table has to be exported or just a subset:</a:t>
            </a:r>
          </a:p>
          <a:p>
            <a:pPr marL="746125" lvl="2" indent="-342900">
              <a:lnSpc>
                <a:spcPct val="102000"/>
              </a:lnSpc>
              <a:buFont typeface="Wingdings" pitchFamily="2" charset="2"/>
              <a:buChar char="Ø"/>
            </a:pPr>
            <a:r>
              <a:rPr lang="en-GB" b="0" dirty="0">
                <a:cs typeface="Bitstream Vera Sans" charset="0"/>
              </a:rPr>
              <a:t>Direct transfer: </a:t>
            </a:r>
            <a:r>
              <a:rPr lang="en-GB" sz="1800" b="0" dirty="0">
                <a:solidFill>
                  <a:srgbClr val="CCFFCC"/>
                </a:solidFill>
                <a:latin typeface="Consolas"/>
                <a:cs typeface="Consolas"/>
              </a:rPr>
              <a:t>INSERT INTO DB2.tab1 SELECT * FROM DB1.tab1</a:t>
            </a:r>
          </a:p>
          <a:p>
            <a:pPr marL="403225" lvl="1">
              <a:lnSpc>
                <a:spcPct val="102000"/>
              </a:lnSpc>
              <a:buFont typeface="Wingdings" pitchFamily="2" charset="2"/>
              <a:buChar char="Ø"/>
            </a:pPr>
            <a:r>
              <a:rPr lang="en-GB" b="0" dirty="0">
                <a:cs typeface="Bitstream Vera Sans" charset="0"/>
              </a:rPr>
              <a:t>Export to file, e.g. from shell: </a:t>
            </a:r>
            <a:r>
              <a:rPr lang="en-GB" sz="1800" b="0" dirty="0" err="1">
                <a:solidFill>
                  <a:srgbClr val="CCFFCC"/>
                </a:solidFill>
                <a:latin typeface="Consolas"/>
                <a:cs typeface="Consolas"/>
              </a:rPr>
              <a:t>mysql</a:t>
            </a:r>
            <a:r>
              <a:rPr lang="en-GB" sz="1800" b="0" dirty="0">
                <a:solidFill>
                  <a:srgbClr val="CCFFCC"/>
                </a:solidFill>
                <a:latin typeface="Consolas"/>
                <a:cs typeface="Consolas"/>
              </a:rPr>
              <a:t> -u </a:t>
            </a:r>
            <a:r>
              <a:rPr lang="en-GB" sz="1800" b="0" dirty="0" err="1">
                <a:solidFill>
                  <a:srgbClr val="CCFFCC"/>
                </a:solidFill>
                <a:latin typeface="Consolas"/>
                <a:cs typeface="Consolas"/>
              </a:rPr>
              <a:t>usr</a:t>
            </a:r>
            <a:r>
              <a:rPr lang="en-GB" sz="1800" b="0" dirty="0">
                <a:solidFill>
                  <a:srgbClr val="CCFFCC"/>
                </a:solidFill>
                <a:latin typeface="Consolas"/>
                <a:cs typeface="Consolas"/>
              </a:rPr>
              <a:t> -p --xml -e “select * from </a:t>
            </a:r>
            <a:r>
              <a:rPr lang="en-GB" sz="1800" b="0" dirty="0" err="1">
                <a:solidFill>
                  <a:srgbClr val="CCFFCC"/>
                </a:solidFill>
                <a:latin typeface="Consolas"/>
                <a:cs typeface="Consolas"/>
              </a:rPr>
              <a:t>mytable</a:t>
            </a:r>
            <a:r>
              <a:rPr lang="en-GB" sz="1800" b="0" dirty="0">
                <a:solidFill>
                  <a:srgbClr val="CCFFCC"/>
                </a:solidFill>
                <a:latin typeface="Consolas"/>
                <a:cs typeface="Consolas"/>
              </a:rPr>
              <a:t>” </a:t>
            </a:r>
            <a:r>
              <a:rPr lang="en-GB" sz="1800" b="0" dirty="0" err="1">
                <a:solidFill>
                  <a:srgbClr val="CCFFCC"/>
                </a:solidFill>
                <a:latin typeface="Consolas"/>
                <a:cs typeface="Consolas"/>
              </a:rPr>
              <a:t>mydb</a:t>
            </a:r>
            <a:r>
              <a:rPr lang="en-GB" sz="1800" b="0" dirty="0">
                <a:solidFill>
                  <a:srgbClr val="CCFFCC"/>
                </a:solidFill>
                <a:latin typeface="Consolas"/>
                <a:cs typeface="Consolas"/>
              </a:rPr>
              <a:t> &gt; </a:t>
            </a:r>
            <a:r>
              <a:rPr lang="en-GB" sz="1800" b="0" dirty="0" err="1">
                <a:solidFill>
                  <a:srgbClr val="CCFFCC"/>
                </a:solidFill>
                <a:latin typeface="Consolas"/>
                <a:cs typeface="Consolas"/>
              </a:rPr>
              <a:t>file.xml</a:t>
            </a:r>
            <a:endParaRPr lang="en-GB" sz="1800" b="0" dirty="0">
              <a:solidFill>
                <a:srgbClr val="CCFFCC"/>
              </a:solidFill>
              <a:latin typeface="Consolas"/>
              <a:cs typeface="Consolas"/>
            </a:endParaRPr>
          </a:p>
          <a:p>
            <a:pPr marL="403225" lvl="1">
              <a:lnSpc>
                <a:spcPct val="102000"/>
              </a:lnSpc>
              <a:buFont typeface="Wingdings" pitchFamily="2" charset="2"/>
              <a:buChar char="Ø"/>
            </a:pPr>
            <a:r>
              <a:rPr lang="en-GB" b="0" dirty="0">
                <a:cs typeface="Bitstream Vera Sans" charset="0"/>
              </a:rPr>
              <a:t>If different server are involved then it depends on the size of the data to export. It is possible to proceed as follows:</a:t>
            </a:r>
          </a:p>
          <a:p>
            <a:pPr marL="746125" lvl="2" indent="-342900">
              <a:lnSpc>
                <a:spcPct val="102000"/>
              </a:lnSpc>
              <a:buFont typeface="Wingdings" pitchFamily="2" charset="2"/>
              <a:buChar char="Ø"/>
            </a:pPr>
            <a:r>
              <a:rPr lang="en-GB" b="0" dirty="0">
                <a:cs typeface="Bitstream Vera Sans" charset="0"/>
              </a:rPr>
              <a:t>On server A export to a file the data and then restore them on the server B, e.g. from shell: </a:t>
            </a:r>
            <a:r>
              <a:rPr lang="en-GB" sz="1800" b="0" dirty="0" err="1">
                <a:solidFill>
                  <a:srgbClr val="CCFFCC"/>
                </a:solidFill>
                <a:latin typeface="Consolas"/>
                <a:cs typeface="Consolas"/>
              </a:rPr>
              <a:t>mysqldump</a:t>
            </a:r>
            <a:r>
              <a:rPr lang="en-GB" sz="1800" b="0" dirty="0">
                <a:solidFill>
                  <a:srgbClr val="CCFFCC"/>
                </a:solidFill>
                <a:latin typeface="Consolas"/>
                <a:cs typeface="Consolas"/>
              </a:rPr>
              <a:t> –u root –p </a:t>
            </a:r>
            <a:r>
              <a:rPr lang="en-GB" sz="1800" b="0" dirty="0" err="1">
                <a:solidFill>
                  <a:srgbClr val="CCFFCC"/>
                </a:solidFill>
                <a:latin typeface="Consolas"/>
                <a:cs typeface="Consolas"/>
              </a:rPr>
              <a:t>DBName</a:t>
            </a:r>
            <a:r>
              <a:rPr lang="en-GB" sz="1800" b="0" dirty="0">
                <a:solidFill>
                  <a:srgbClr val="CCFFCC"/>
                </a:solidFill>
                <a:latin typeface="Consolas"/>
                <a:cs typeface="Consolas"/>
              </a:rPr>
              <a:t> </a:t>
            </a:r>
            <a:r>
              <a:rPr lang="en-GB" sz="1800" b="0" dirty="0" err="1">
                <a:solidFill>
                  <a:srgbClr val="CCFFCC"/>
                </a:solidFill>
                <a:latin typeface="Consolas"/>
                <a:cs typeface="Consolas"/>
              </a:rPr>
              <a:t>TableName</a:t>
            </a:r>
            <a:endParaRPr lang="en-GB" sz="1800" b="0" dirty="0">
              <a:solidFill>
                <a:srgbClr val="CCFFCC"/>
              </a:solidFill>
              <a:latin typeface="Consolas"/>
              <a:cs typeface="Consolas"/>
            </a:endParaRPr>
          </a:p>
          <a:p>
            <a:pPr marL="746125" lvl="2" indent="-342900">
              <a:lnSpc>
                <a:spcPct val="102000"/>
              </a:lnSpc>
              <a:buFont typeface="Wingdings" pitchFamily="2" charset="2"/>
              <a:buChar char="Ø"/>
            </a:pPr>
            <a:r>
              <a:rPr lang="en-GB" b="0" dirty="0">
                <a:cs typeface="Bitstream Vera Sans" charset="0"/>
              </a:rPr>
              <a:t>From server B perform the query on server A and store/save the data (all at once or in chunks) into a local file or directly into the DB table, e.g. </a:t>
            </a:r>
            <a:r>
              <a:rPr lang="en-GB" sz="1800" b="0" dirty="0">
                <a:solidFill>
                  <a:srgbClr val="CCFFCC"/>
                </a:solidFill>
                <a:latin typeface="Consolas"/>
                <a:cs typeface="Consolas"/>
              </a:rPr>
              <a:t>SELECT * FROM Table INTO OUTFILE ‘/path/to/</a:t>
            </a:r>
            <a:r>
              <a:rPr lang="en-GB" sz="1800" b="0" dirty="0" err="1">
                <a:solidFill>
                  <a:srgbClr val="CCFFCC"/>
                </a:solidFill>
                <a:latin typeface="Consolas"/>
                <a:cs typeface="Consolas"/>
              </a:rPr>
              <a:t>file.tsv</a:t>
            </a:r>
            <a:r>
              <a:rPr lang="en-GB" sz="1800" b="0" dirty="0">
                <a:solidFill>
                  <a:srgbClr val="CCFFCC"/>
                </a:solidFill>
                <a:latin typeface="Consolas"/>
                <a:cs typeface="Consolas"/>
              </a:rPr>
              <a:t>’;</a:t>
            </a:r>
          </a:p>
          <a:p>
            <a:pPr marL="746125" lvl="2" indent="-342900">
              <a:lnSpc>
                <a:spcPct val="102000"/>
              </a:lnSpc>
              <a:buFont typeface="Wingdings" pitchFamily="2" charset="2"/>
              <a:buChar char="Ø"/>
            </a:pPr>
            <a:r>
              <a:rPr lang="en-GB" b="0" dirty="0">
                <a:cs typeface="Bitstream Vera Sans" charset="0"/>
              </a:rPr>
              <a:t>Simply copy the DB disk files from server A into the DB disk on server B (a DB = directory, a table = one or more files).</a:t>
            </a:r>
          </a:p>
          <a:p>
            <a:pPr marL="746125" lvl="2" indent="-342900">
              <a:lnSpc>
                <a:spcPct val="102000"/>
              </a:lnSpc>
              <a:buFont typeface="Wingdings" pitchFamily="2" charset="2"/>
              <a:buChar char="Ø"/>
            </a:pPr>
            <a:r>
              <a:rPr lang="en-GB" b="0" dirty="0">
                <a:cs typeface="Bitstream Vera Sans" charset="0"/>
              </a:rPr>
              <a:t>Write a program that connects to the two DBs (read from A write to B).</a:t>
            </a:r>
          </a:p>
        </p:txBody>
      </p:sp>
      <p:sp>
        <p:nvSpPr>
          <p:cNvPr id="4" name="Slide Number Placeholder 3">
            <a:extLst>
              <a:ext uri="{FF2B5EF4-FFF2-40B4-BE49-F238E27FC236}">
                <a16:creationId xmlns:a16="http://schemas.microsoft.com/office/drawing/2014/main" id="{63FB6A02-F960-2145-A8BC-34301126DE7D}"/>
              </a:ext>
            </a:extLst>
          </p:cNvPr>
          <p:cNvSpPr>
            <a:spLocks noGrp="1"/>
          </p:cNvSpPr>
          <p:nvPr>
            <p:ph type="sldNum" sz="quarter" idx="12"/>
          </p:nvPr>
        </p:nvSpPr>
        <p:spPr/>
        <p:txBody>
          <a:bodyPr/>
          <a:lstStyle/>
          <a:p>
            <a:fld id="{D12AA694-00EB-4F4B-AABB-6F50FB178914}" type="slidenum">
              <a:rPr lang="en-US" smtClean="0"/>
              <a:t>112</a:t>
            </a:fld>
            <a:endParaRPr lang="en-US"/>
          </a:p>
        </p:txBody>
      </p:sp>
    </p:spTree>
    <p:extLst>
      <p:ext uri="{BB962C8B-B14F-4D97-AF65-F5344CB8AC3E}">
        <p14:creationId xmlns:p14="http://schemas.microsoft.com/office/powerpoint/2010/main" val="396117948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4" dur="500"/>
                                        <p:tgtEl>
                                          <p:spTgt spid="5">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5">
                                            <p:txEl>
                                              <p:pRg st="4" end="4"/>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5" end="5"/>
                                            </p:txEl>
                                          </p:spTgt>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6" dur="500"/>
                                        <p:tgtEl>
                                          <p:spTgt spid="5">
                                            <p:txEl>
                                              <p:pRg st="6" end="6"/>
                                            </p:txEl>
                                          </p:spTgt>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4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8B2AFF04-700E-C14B-B337-E4C8E7F31790}"/>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dirty="0">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Import/export examples: SQL</a:t>
            </a:r>
          </a:p>
        </p:txBody>
      </p:sp>
      <p:sp>
        <p:nvSpPr>
          <p:cNvPr id="5" name="Content Placeholder 2"/>
          <p:cNvSpPr txBox="1">
            <a:spLocks/>
          </p:cNvSpPr>
          <p:nvPr/>
        </p:nvSpPr>
        <p:spPr>
          <a:xfrm>
            <a:off x="288001" y="792000"/>
            <a:ext cx="8567999" cy="5766195"/>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lvl="2" indent="0">
              <a:buNone/>
            </a:pPr>
            <a:r>
              <a:rPr lang="en-GB" sz="1800" b="0" dirty="0">
                <a:solidFill>
                  <a:srgbClr val="CCFFCC"/>
                </a:solidFill>
                <a:latin typeface="Consolas"/>
                <a:cs typeface="Consolas"/>
              </a:rPr>
              <a:t>LOAD DATA INFILE </a:t>
            </a:r>
            <a:r>
              <a:rPr lang="en-GB" sz="1800" b="0" dirty="0">
                <a:latin typeface="Consolas"/>
                <a:cs typeface="Consolas"/>
              </a:rPr>
              <a:t>'</a:t>
            </a:r>
            <a:r>
              <a:rPr lang="en-GB" sz="1800" b="0" dirty="0" err="1">
                <a:latin typeface="Consolas"/>
                <a:cs typeface="Consolas"/>
              </a:rPr>
              <a:t>mydata.txt</a:t>
            </a:r>
            <a:r>
              <a:rPr lang="en-GB" sz="1800" b="0" dirty="0">
                <a:latin typeface="Consolas"/>
                <a:cs typeface="Consolas"/>
              </a:rPr>
              <a:t>' </a:t>
            </a:r>
            <a:r>
              <a:rPr lang="en-GB" sz="1800" b="0" dirty="0">
                <a:solidFill>
                  <a:srgbClr val="CCFFCC"/>
                </a:solidFill>
                <a:latin typeface="Consolas"/>
                <a:cs typeface="Consolas"/>
              </a:rPr>
              <a:t>INTO TABLE </a:t>
            </a:r>
            <a:r>
              <a:rPr lang="en-GB" sz="1800" b="0" dirty="0" err="1">
                <a:latin typeface="Consolas"/>
                <a:cs typeface="Consolas"/>
              </a:rPr>
              <a:t>mytable</a:t>
            </a:r>
            <a:r>
              <a:rPr lang="en-GB" sz="1800" b="0" dirty="0">
                <a:latin typeface="Consolas"/>
                <a:cs typeface="Consolas"/>
              </a:rPr>
              <a:t> (col1,col2,...);</a:t>
            </a:r>
          </a:p>
          <a:p>
            <a:pPr marL="0" lvl="2" indent="0">
              <a:buNone/>
            </a:pPr>
            <a:endParaRPr lang="en-GB" sz="1800" b="0" dirty="0">
              <a:solidFill>
                <a:srgbClr val="CCFFCC"/>
              </a:solidFill>
              <a:latin typeface="Consolas"/>
              <a:cs typeface="Consolas"/>
            </a:endParaRPr>
          </a:p>
          <a:p>
            <a:pPr marL="0" lvl="2" indent="0">
              <a:buNone/>
            </a:pPr>
            <a:r>
              <a:rPr lang="en-GB" sz="1800" b="0" dirty="0">
                <a:solidFill>
                  <a:srgbClr val="CCFFCC"/>
                </a:solidFill>
                <a:latin typeface="Consolas"/>
                <a:cs typeface="Consolas"/>
              </a:rPr>
              <a:t>LOAD DATA LOCAL INFILE </a:t>
            </a:r>
            <a:r>
              <a:rPr lang="en-GB" sz="1800" b="0" dirty="0">
                <a:latin typeface="Consolas"/>
                <a:cs typeface="Consolas"/>
              </a:rPr>
              <a:t>'</a:t>
            </a:r>
            <a:r>
              <a:rPr lang="en-GB" sz="1800" b="0" dirty="0" err="1">
                <a:latin typeface="Consolas"/>
                <a:cs typeface="Consolas"/>
              </a:rPr>
              <a:t>data.csv</a:t>
            </a:r>
            <a:r>
              <a:rPr lang="en-GB" sz="1800" b="0" dirty="0">
                <a:latin typeface="Consolas"/>
                <a:cs typeface="Consolas"/>
              </a:rPr>
              <a:t>' </a:t>
            </a:r>
            <a:r>
              <a:rPr lang="en-GB" sz="1800" b="0" dirty="0">
                <a:solidFill>
                  <a:srgbClr val="CCFFCC"/>
                </a:solidFill>
                <a:latin typeface="Consolas"/>
                <a:cs typeface="Consolas"/>
              </a:rPr>
              <a:t>INTO TABLE </a:t>
            </a:r>
            <a:r>
              <a:rPr lang="en-GB" sz="1800" b="0" dirty="0" err="1">
                <a:latin typeface="Consolas"/>
                <a:cs typeface="Consolas"/>
              </a:rPr>
              <a:t>tbl_name</a:t>
            </a:r>
            <a:endParaRPr lang="en-GB" sz="1800" b="0" dirty="0">
              <a:latin typeface="Consolas"/>
              <a:cs typeface="Consolas"/>
            </a:endParaRPr>
          </a:p>
          <a:p>
            <a:pPr marL="0" lvl="2" indent="0">
              <a:buNone/>
            </a:pPr>
            <a:r>
              <a:rPr lang="en-GB" sz="1800" b="0" dirty="0">
                <a:solidFill>
                  <a:srgbClr val="CCFFCC"/>
                </a:solidFill>
                <a:latin typeface="Consolas"/>
                <a:cs typeface="Consolas"/>
              </a:rPr>
              <a:t>  FIELDS TERMINATED BY ',' OPTIONALLY ENCLOSED BY '"'</a:t>
            </a:r>
          </a:p>
          <a:p>
            <a:pPr marL="0" lvl="2" indent="0">
              <a:buNone/>
            </a:pPr>
            <a:r>
              <a:rPr lang="en-GB" sz="1800" b="0" dirty="0">
                <a:solidFill>
                  <a:srgbClr val="CCFFCC"/>
                </a:solidFill>
                <a:latin typeface="Consolas"/>
                <a:cs typeface="Consolas"/>
              </a:rPr>
              <a:t>  LINES TERMINATED BY '\r\n'</a:t>
            </a:r>
          </a:p>
          <a:p>
            <a:pPr marL="0" lvl="2" indent="0">
              <a:buNone/>
            </a:pPr>
            <a:r>
              <a:rPr lang="en-GB" sz="1800" b="0" dirty="0">
                <a:solidFill>
                  <a:srgbClr val="CCFFCC"/>
                </a:solidFill>
                <a:latin typeface="Consolas"/>
                <a:cs typeface="Consolas"/>
              </a:rPr>
              <a:t>  IGNORE 1 LINES;</a:t>
            </a:r>
          </a:p>
          <a:p>
            <a:pPr marL="0" lvl="2" indent="0">
              <a:buNone/>
            </a:pPr>
            <a:endParaRPr lang="en-GB" sz="1800" b="0" dirty="0">
              <a:solidFill>
                <a:srgbClr val="CCFFCC"/>
              </a:solidFill>
              <a:latin typeface="Consolas"/>
              <a:cs typeface="Consolas"/>
            </a:endParaRPr>
          </a:p>
          <a:p>
            <a:pPr marL="0" lvl="2" indent="0">
              <a:buNone/>
            </a:pPr>
            <a:r>
              <a:rPr lang="en-GB" sz="1800" b="0" dirty="0">
                <a:solidFill>
                  <a:srgbClr val="CCFFCC"/>
                </a:solidFill>
                <a:latin typeface="Consolas"/>
                <a:cs typeface="Consolas"/>
              </a:rPr>
              <a:t>LOAD DATA LOCAL INFILE </a:t>
            </a:r>
            <a:r>
              <a:rPr lang="en-GB" sz="1800" b="0" dirty="0">
                <a:latin typeface="Consolas"/>
                <a:cs typeface="Consolas"/>
              </a:rPr>
              <a:t>'</a:t>
            </a:r>
            <a:r>
              <a:rPr lang="en-GB" sz="1800" b="0" dirty="0" err="1">
                <a:latin typeface="Consolas"/>
                <a:cs typeface="Consolas"/>
              </a:rPr>
              <a:t>file.tsv</a:t>
            </a:r>
            <a:r>
              <a:rPr lang="en-GB" sz="1800" b="0" dirty="0">
                <a:latin typeface="Consolas"/>
                <a:cs typeface="Consolas"/>
              </a:rPr>
              <a:t>'</a:t>
            </a:r>
          </a:p>
          <a:p>
            <a:pPr marL="0" lvl="2" indent="0">
              <a:buNone/>
            </a:pPr>
            <a:r>
              <a:rPr lang="en-GB" sz="1800" b="0" dirty="0">
                <a:solidFill>
                  <a:srgbClr val="CCFFCC"/>
                </a:solidFill>
                <a:latin typeface="Consolas"/>
                <a:cs typeface="Consolas"/>
              </a:rPr>
              <a:t>  INTO TABLE t1</a:t>
            </a:r>
          </a:p>
          <a:p>
            <a:pPr marL="0" lvl="2" indent="0">
              <a:buNone/>
            </a:pPr>
            <a:r>
              <a:rPr lang="en-GB" sz="1800" b="0" dirty="0">
                <a:solidFill>
                  <a:srgbClr val="CCFFCC"/>
                </a:solidFill>
                <a:latin typeface="Consolas"/>
                <a:cs typeface="Consolas"/>
              </a:rPr>
              <a:t>  </a:t>
            </a:r>
            <a:r>
              <a:rPr lang="en-GB" sz="1800" b="0" dirty="0">
                <a:latin typeface="Consolas"/>
                <a:cs typeface="Consolas"/>
              </a:rPr>
              <a:t>(column1, @var1)</a:t>
            </a:r>
          </a:p>
          <a:p>
            <a:pPr marL="0" lvl="2" indent="0">
              <a:buNone/>
            </a:pPr>
            <a:r>
              <a:rPr lang="en-GB" sz="1800" b="0" dirty="0">
                <a:solidFill>
                  <a:srgbClr val="CCFFCC"/>
                </a:solidFill>
                <a:latin typeface="Consolas"/>
                <a:cs typeface="Consolas"/>
              </a:rPr>
              <a:t>  SET </a:t>
            </a:r>
            <a:r>
              <a:rPr lang="en-GB" sz="1800" b="0" dirty="0">
                <a:latin typeface="Consolas"/>
                <a:cs typeface="Consolas"/>
              </a:rPr>
              <a:t>column2 = @var1/100;</a:t>
            </a:r>
          </a:p>
          <a:p>
            <a:pPr marL="0" lvl="2" indent="0">
              <a:buNone/>
            </a:pPr>
            <a:endParaRPr lang="en-GB" sz="1800" b="0" dirty="0">
              <a:solidFill>
                <a:srgbClr val="CCFFCC"/>
              </a:solidFill>
              <a:latin typeface="Consolas"/>
              <a:cs typeface="Consolas"/>
            </a:endParaRPr>
          </a:p>
          <a:p>
            <a:pPr marL="0" lvl="2" indent="0">
              <a:buNone/>
            </a:pPr>
            <a:r>
              <a:rPr lang="en-GB" sz="1800" b="0" dirty="0">
                <a:solidFill>
                  <a:srgbClr val="CCFFCC"/>
                </a:solidFill>
                <a:latin typeface="Consolas"/>
                <a:cs typeface="Consolas"/>
              </a:rPr>
              <a:t>LOAD DATA LOCAL INFILE </a:t>
            </a:r>
            <a:r>
              <a:rPr lang="en-GB" sz="1800" b="0" dirty="0">
                <a:latin typeface="Consolas"/>
                <a:cs typeface="Consolas"/>
              </a:rPr>
              <a:t>'</a:t>
            </a:r>
            <a:r>
              <a:rPr lang="en-GB" sz="1800" b="0" dirty="0" err="1">
                <a:latin typeface="Consolas"/>
                <a:cs typeface="Consolas"/>
              </a:rPr>
              <a:t>file.tsv</a:t>
            </a:r>
            <a:r>
              <a:rPr lang="en-GB" sz="1800" b="0" dirty="0">
                <a:latin typeface="Consolas"/>
                <a:cs typeface="Consolas"/>
              </a:rPr>
              <a:t>'</a:t>
            </a:r>
          </a:p>
          <a:p>
            <a:pPr marL="0" lvl="2" indent="0">
              <a:buNone/>
            </a:pPr>
            <a:r>
              <a:rPr lang="en-GB" sz="1800" b="0" dirty="0">
                <a:solidFill>
                  <a:srgbClr val="CCFFCC"/>
                </a:solidFill>
                <a:latin typeface="Consolas"/>
                <a:cs typeface="Consolas"/>
              </a:rPr>
              <a:t>  INTO TABLE t1</a:t>
            </a:r>
          </a:p>
          <a:p>
            <a:pPr marL="0" lvl="2" indent="0">
              <a:buNone/>
            </a:pPr>
            <a:r>
              <a:rPr lang="en-GB" sz="1800" b="0" dirty="0">
                <a:solidFill>
                  <a:srgbClr val="CCFFCC"/>
                </a:solidFill>
                <a:latin typeface="Consolas"/>
                <a:cs typeface="Consolas"/>
              </a:rPr>
              <a:t>  </a:t>
            </a:r>
            <a:r>
              <a:rPr lang="en-GB" sz="1800" b="0" dirty="0">
                <a:latin typeface="Consolas"/>
                <a:cs typeface="Consolas"/>
              </a:rPr>
              <a:t>(column1, column2)</a:t>
            </a:r>
          </a:p>
          <a:p>
            <a:pPr marL="0" lvl="2" indent="0">
              <a:buNone/>
            </a:pPr>
            <a:r>
              <a:rPr lang="en-GB" sz="1800" b="0" dirty="0">
                <a:solidFill>
                  <a:srgbClr val="CCFFCC"/>
                </a:solidFill>
                <a:latin typeface="Consolas"/>
                <a:cs typeface="Consolas"/>
              </a:rPr>
              <a:t>  SET </a:t>
            </a:r>
            <a:r>
              <a:rPr lang="en-GB" sz="1800" b="0" dirty="0">
                <a:latin typeface="Consolas"/>
                <a:cs typeface="Consolas"/>
              </a:rPr>
              <a:t>column3 = CURRENT_TIMESTAMP;</a:t>
            </a:r>
          </a:p>
        </p:txBody>
      </p:sp>
      <p:sp>
        <p:nvSpPr>
          <p:cNvPr id="4" name="Slide Number Placeholder 3">
            <a:extLst>
              <a:ext uri="{FF2B5EF4-FFF2-40B4-BE49-F238E27FC236}">
                <a16:creationId xmlns:a16="http://schemas.microsoft.com/office/drawing/2014/main" id="{33F3323F-29A6-F74F-A3ED-CD3D3F346589}"/>
              </a:ext>
            </a:extLst>
          </p:cNvPr>
          <p:cNvSpPr>
            <a:spLocks noGrp="1"/>
          </p:cNvSpPr>
          <p:nvPr>
            <p:ph type="sldNum" sz="quarter" idx="12"/>
          </p:nvPr>
        </p:nvSpPr>
        <p:spPr/>
        <p:txBody>
          <a:bodyPr/>
          <a:lstStyle/>
          <a:p>
            <a:fld id="{D12AA694-00EB-4F4B-AABB-6F50FB178914}" type="slidenum">
              <a:rPr lang="en-US" smtClean="0"/>
              <a:t>113</a:t>
            </a:fld>
            <a:endParaRPr lang="en-US"/>
          </a:p>
        </p:txBody>
      </p:sp>
    </p:spTree>
    <p:extLst>
      <p:ext uri="{BB962C8B-B14F-4D97-AF65-F5344CB8AC3E}">
        <p14:creationId xmlns:p14="http://schemas.microsoft.com/office/powerpoint/2010/main" val="66872225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2" dur="500"/>
                                        <p:tgtEl>
                                          <p:spTgt spid="5">
                                            <p:txEl>
                                              <p:pRg st="2" end="2"/>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16" dur="500"/>
                                        <p:tgtEl>
                                          <p:spTgt spid="5">
                                            <p:txEl>
                                              <p:pRg st="3" end="3"/>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4" end="4"/>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24" dur="500"/>
                                        <p:tgtEl>
                                          <p:spTgt spid="5">
                                            <p:txEl>
                                              <p:pRg st="5" end="5"/>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28" dur="500"/>
                                        <p:tgtEl>
                                          <p:spTgt spid="5">
                                            <p:txEl>
                                              <p:pRg st="7" end="7"/>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8" end="8"/>
                                            </p:txEl>
                                          </p:spTgt>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 calcmode="lin" valueType="num">
                                      <p:cBhvr additive="base">
                                        <p:cTn id="35" dur="500"/>
                                        <p:tgtEl>
                                          <p:spTgt spid="5">
                                            <p:txEl>
                                              <p:pRg st="9" end="9"/>
                                            </p:txEl>
                                          </p:spTgt>
                                        </p:tgtEl>
                                        <p:attrNameLst>
                                          <p:attrName>ppt_y</p:attrName>
                                        </p:attrNameLst>
                                      </p:cBhvr>
                                      <p:tavLst>
                                        <p:tav tm="0">
                                          <p:val>
                                            <p:strVal val="#ppt_y+#ppt_h*1.125000"/>
                                          </p:val>
                                        </p:tav>
                                        <p:tav tm="100000">
                                          <p:val>
                                            <p:strVal val="#ppt_y"/>
                                          </p:val>
                                        </p:tav>
                                      </p:tavLst>
                                    </p:anim>
                                    <p:animEffect transition="in" filter="wipe(up)">
                                      <p:cBhvr>
                                        <p:cTn id="36" dur="500"/>
                                        <p:tgtEl>
                                          <p:spTgt spid="5">
                                            <p:txEl>
                                              <p:pRg st="9" end="9"/>
                                            </p:txEl>
                                          </p:spTgt>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 calcmode="lin" valueType="num">
                                      <p:cBhvr additive="base">
                                        <p:cTn id="39" dur="500"/>
                                        <p:tgtEl>
                                          <p:spTgt spid="5">
                                            <p:txEl>
                                              <p:pRg st="10" end="10"/>
                                            </p:txEl>
                                          </p:spTgt>
                                        </p:tgtEl>
                                        <p:attrNameLst>
                                          <p:attrName>ppt_y</p:attrName>
                                        </p:attrNameLst>
                                      </p:cBhvr>
                                      <p:tavLst>
                                        <p:tav tm="0">
                                          <p:val>
                                            <p:strVal val="#ppt_y+#ppt_h*1.125000"/>
                                          </p:val>
                                        </p:tav>
                                        <p:tav tm="100000">
                                          <p:val>
                                            <p:strVal val="#ppt_y"/>
                                          </p:val>
                                        </p:tav>
                                      </p:tavLst>
                                    </p:anim>
                                    <p:animEffect transition="in" filter="wipe(up)">
                                      <p:cBhvr>
                                        <p:cTn id="40" dur="500"/>
                                        <p:tgtEl>
                                          <p:spTgt spid="5">
                                            <p:txEl>
                                              <p:pRg st="10" end="10"/>
                                            </p:txEl>
                                          </p:spTgt>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 calcmode="lin" valueType="num">
                                      <p:cBhvr additive="base">
                                        <p:cTn id="43" dur="500"/>
                                        <p:tgtEl>
                                          <p:spTgt spid="5">
                                            <p:txEl>
                                              <p:pRg st="12" end="12"/>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
                                            <p:txEl>
                                              <p:pRg st="12" end="12"/>
                                            </p:txEl>
                                          </p:spTgt>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5">
                                            <p:txEl>
                                              <p:pRg st="13" end="13"/>
                                            </p:txEl>
                                          </p:spTgt>
                                        </p:tgtEl>
                                        <p:attrNameLst>
                                          <p:attrName>style.visibility</p:attrName>
                                        </p:attrNameLst>
                                      </p:cBhvr>
                                      <p:to>
                                        <p:strVal val="visible"/>
                                      </p:to>
                                    </p:set>
                                    <p:anim calcmode="lin" valueType="num">
                                      <p:cBhvr additive="base">
                                        <p:cTn id="47" dur="500"/>
                                        <p:tgtEl>
                                          <p:spTgt spid="5">
                                            <p:txEl>
                                              <p:pRg st="13" end="13"/>
                                            </p:txEl>
                                          </p:spTgt>
                                        </p:tgtEl>
                                        <p:attrNameLst>
                                          <p:attrName>ppt_y</p:attrName>
                                        </p:attrNameLst>
                                      </p:cBhvr>
                                      <p:tavLst>
                                        <p:tav tm="0">
                                          <p:val>
                                            <p:strVal val="#ppt_y+#ppt_h*1.125000"/>
                                          </p:val>
                                        </p:tav>
                                        <p:tav tm="100000">
                                          <p:val>
                                            <p:strVal val="#ppt_y"/>
                                          </p:val>
                                        </p:tav>
                                      </p:tavLst>
                                    </p:anim>
                                    <p:animEffect transition="in" filter="wipe(up)">
                                      <p:cBhvr>
                                        <p:cTn id="48" dur="500"/>
                                        <p:tgtEl>
                                          <p:spTgt spid="5">
                                            <p:txEl>
                                              <p:pRg st="13" end="13"/>
                                            </p:txEl>
                                          </p:spTgt>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anim calcmode="lin" valueType="num">
                                      <p:cBhvr additive="base">
                                        <p:cTn id="51" dur="500"/>
                                        <p:tgtEl>
                                          <p:spTgt spid="5">
                                            <p:txEl>
                                              <p:pRg st="14" end="14"/>
                                            </p:txEl>
                                          </p:spTgt>
                                        </p:tgtEl>
                                        <p:attrNameLst>
                                          <p:attrName>ppt_y</p:attrName>
                                        </p:attrNameLst>
                                      </p:cBhvr>
                                      <p:tavLst>
                                        <p:tav tm="0">
                                          <p:val>
                                            <p:strVal val="#ppt_y+#ppt_h*1.125000"/>
                                          </p:val>
                                        </p:tav>
                                        <p:tav tm="100000">
                                          <p:val>
                                            <p:strVal val="#ppt_y"/>
                                          </p:val>
                                        </p:tav>
                                      </p:tavLst>
                                    </p:anim>
                                    <p:animEffect transition="in" filter="wipe(up)">
                                      <p:cBhvr>
                                        <p:cTn id="52" dur="500"/>
                                        <p:tgtEl>
                                          <p:spTgt spid="5">
                                            <p:txEl>
                                              <p:pRg st="14" end="14"/>
                                            </p:txEl>
                                          </p:spTgt>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5">
                                            <p:txEl>
                                              <p:pRg st="15" end="15"/>
                                            </p:txEl>
                                          </p:spTgt>
                                        </p:tgtEl>
                                        <p:attrNameLst>
                                          <p:attrName>style.visibility</p:attrName>
                                        </p:attrNameLst>
                                      </p:cBhvr>
                                      <p:to>
                                        <p:strVal val="visible"/>
                                      </p:to>
                                    </p:set>
                                    <p:anim calcmode="lin" valueType="num">
                                      <p:cBhvr additive="base">
                                        <p:cTn id="55" dur="500"/>
                                        <p:tgtEl>
                                          <p:spTgt spid="5">
                                            <p:txEl>
                                              <p:pRg st="15" end="15"/>
                                            </p:txEl>
                                          </p:spTgt>
                                        </p:tgtEl>
                                        <p:attrNameLst>
                                          <p:attrName>ppt_y</p:attrName>
                                        </p:attrNameLst>
                                      </p:cBhvr>
                                      <p:tavLst>
                                        <p:tav tm="0">
                                          <p:val>
                                            <p:strVal val="#ppt_y+#ppt_h*1.125000"/>
                                          </p:val>
                                        </p:tav>
                                        <p:tav tm="100000">
                                          <p:val>
                                            <p:strVal val="#ppt_y"/>
                                          </p:val>
                                        </p:tav>
                                      </p:tavLst>
                                    </p:anim>
                                    <p:animEffect transition="in" filter="wipe(up)">
                                      <p:cBhvr>
                                        <p:cTn id="56"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0DF2BFF1-D49F-984C-83A2-2B02D573D16B}"/>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dirty="0">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Import/export examples: SQL</a:t>
            </a:r>
          </a:p>
        </p:txBody>
      </p:sp>
      <p:sp>
        <p:nvSpPr>
          <p:cNvPr id="5" name="Content Placeholder 2"/>
          <p:cNvSpPr txBox="1">
            <a:spLocks/>
          </p:cNvSpPr>
          <p:nvPr/>
        </p:nvSpPr>
        <p:spPr>
          <a:xfrm>
            <a:off x="288001" y="927049"/>
            <a:ext cx="8567999" cy="5433603"/>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360363" lvl="2" indent="-342900">
              <a:lnSpc>
                <a:spcPct val="102000"/>
              </a:lnSpc>
              <a:buFont typeface="Wingdings" pitchFamily="2" charset="2"/>
              <a:buChar char="Ø"/>
            </a:pPr>
            <a:r>
              <a:rPr lang="en-GB" b="0" dirty="0">
                <a:cs typeface="Bitstream Vera Sans" charset="0"/>
              </a:rPr>
              <a:t>Direct transfer:</a:t>
            </a:r>
          </a:p>
          <a:p>
            <a:pPr marL="719138" lvl="3" indent="-338138">
              <a:lnSpc>
                <a:spcPct val="102000"/>
              </a:lnSpc>
              <a:buFont typeface="Wingdings" pitchFamily="2" charset="2"/>
              <a:buChar char="Ø"/>
            </a:pPr>
            <a:r>
              <a:rPr lang="en-GB" b="0" dirty="0">
                <a:solidFill>
                  <a:srgbClr val="CCFFCC"/>
                </a:solidFill>
                <a:latin typeface="Consolas"/>
                <a:cs typeface="Consolas"/>
              </a:rPr>
              <a:t>INSERT INTO DB2.tab1 SELECT * FROM DB1.tab1</a:t>
            </a:r>
          </a:p>
          <a:p>
            <a:pPr marL="719138" lvl="3" indent="-338138">
              <a:lnSpc>
                <a:spcPct val="102000"/>
              </a:lnSpc>
              <a:buFont typeface="Wingdings" pitchFamily="2" charset="2"/>
              <a:buChar char="Ø"/>
            </a:pPr>
            <a:r>
              <a:rPr lang="en-GB" b="0" dirty="0">
                <a:solidFill>
                  <a:srgbClr val="CCFFCC"/>
                </a:solidFill>
                <a:latin typeface="Consolas"/>
                <a:cs typeface="Consolas"/>
              </a:rPr>
              <a:t>INSERT INTO DB2.tab1 SELECT * FROM DB1.tab2 WHERE c1 BETWEEN 1 AND 100;</a:t>
            </a:r>
          </a:p>
          <a:p>
            <a:pPr marL="360363" lvl="2" indent="-342900">
              <a:lnSpc>
                <a:spcPct val="102000"/>
              </a:lnSpc>
              <a:buFont typeface="Wingdings" pitchFamily="2" charset="2"/>
              <a:buChar char="Ø"/>
            </a:pPr>
            <a:r>
              <a:rPr lang="en-GB" b="0" dirty="0">
                <a:cs typeface="Bitstream Vera Sans" charset="0"/>
              </a:rPr>
              <a:t>Saving data into an ASCII file:</a:t>
            </a:r>
          </a:p>
          <a:p>
            <a:pPr marL="717550" lvl="3">
              <a:lnSpc>
                <a:spcPct val="102000"/>
              </a:lnSpc>
              <a:buFont typeface="Wingdings" pitchFamily="2" charset="2"/>
              <a:buChar char="Ø"/>
            </a:pPr>
            <a:r>
              <a:rPr lang="en-GB" b="0" dirty="0">
                <a:solidFill>
                  <a:srgbClr val="CCFFCC"/>
                </a:solidFill>
                <a:latin typeface="Consolas"/>
                <a:cs typeface="Consolas"/>
              </a:rPr>
              <a:t>SELECT * FROM Table INTO OUTFILE ‘/path/</a:t>
            </a:r>
            <a:r>
              <a:rPr lang="en-GB" b="0" dirty="0" err="1">
                <a:solidFill>
                  <a:srgbClr val="CCFFCC"/>
                </a:solidFill>
                <a:latin typeface="Consolas"/>
                <a:cs typeface="Consolas"/>
              </a:rPr>
              <a:t>out_file.tsv</a:t>
            </a:r>
            <a:r>
              <a:rPr lang="en-GB" b="0" dirty="0">
                <a:solidFill>
                  <a:srgbClr val="CCFFCC"/>
                </a:solidFill>
                <a:latin typeface="Consolas"/>
                <a:cs typeface="Consolas"/>
              </a:rPr>
              <a:t>’;</a:t>
            </a:r>
          </a:p>
          <a:p>
            <a:pPr marL="717550" lvl="3">
              <a:lnSpc>
                <a:spcPct val="102000"/>
              </a:lnSpc>
              <a:buFont typeface="Wingdings" pitchFamily="2" charset="2"/>
              <a:buChar char="Ø"/>
            </a:pPr>
            <a:r>
              <a:rPr lang="en-GB" b="0" dirty="0">
                <a:solidFill>
                  <a:srgbClr val="CCFFCC"/>
                </a:solidFill>
                <a:latin typeface="Consolas"/>
                <a:cs typeface="Consolas"/>
              </a:rPr>
              <a:t>SELECT c1,c3,c4,c6/10 FROM Table INTO OUTFILE ‘/path/</a:t>
            </a:r>
            <a:r>
              <a:rPr lang="en-GB" b="0" dirty="0" err="1">
                <a:solidFill>
                  <a:srgbClr val="CCFFCC"/>
                </a:solidFill>
                <a:latin typeface="Consolas"/>
                <a:cs typeface="Consolas"/>
              </a:rPr>
              <a:t>out_file.tsv</a:t>
            </a:r>
            <a:r>
              <a:rPr lang="en-GB" b="0" dirty="0">
                <a:solidFill>
                  <a:srgbClr val="CCFFCC"/>
                </a:solidFill>
                <a:latin typeface="Consolas"/>
                <a:cs typeface="Consolas"/>
              </a:rPr>
              <a:t>’;</a:t>
            </a:r>
          </a:p>
          <a:p>
            <a:pPr marL="717550" lvl="3">
              <a:lnSpc>
                <a:spcPct val="102000"/>
              </a:lnSpc>
              <a:buFont typeface="Wingdings" pitchFamily="2" charset="2"/>
              <a:buChar char="Ø"/>
            </a:pPr>
            <a:r>
              <a:rPr lang="en-GB" b="0" dirty="0">
                <a:solidFill>
                  <a:srgbClr val="CCFFCC"/>
                </a:solidFill>
                <a:latin typeface="Consolas"/>
                <a:cs typeface="Consolas"/>
              </a:rPr>
              <a:t>…</a:t>
            </a:r>
          </a:p>
          <a:p>
            <a:pPr marL="368300" lvl="3" indent="0">
              <a:lnSpc>
                <a:spcPct val="102000"/>
              </a:lnSpc>
              <a:buNone/>
            </a:pPr>
            <a:endParaRPr lang="en-GB" dirty="0">
              <a:solidFill>
                <a:srgbClr val="CCFFCC"/>
              </a:solidFill>
              <a:latin typeface="Consolas"/>
              <a:cs typeface="Consolas"/>
            </a:endParaRPr>
          </a:p>
          <a:p>
            <a:pPr marL="368300" lvl="3" indent="0">
              <a:lnSpc>
                <a:spcPct val="102000"/>
              </a:lnSpc>
              <a:buNone/>
            </a:pPr>
            <a:r>
              <a:rPr lang="en-GB" dirty="0">
                <a:solidFill>
                  <a:srgbClr val="FFFF00"/>
                </a:solidFill>
                <a:cs typeface="Bitstream Vera Sans" charset="0"/>
              </a:rPr>
              <a:t>Note 1:</a:t>
            </a:r>
            <a:r>
              <a:rPr lang="en-GB" dirty="0">
                <a:cs typeface="Bitstream Vera Sans" charset="0"/>
              </a:rPr>
              <a:t> </a:t>
            </a:r>
            <a:r>
              <a:rPr lang="en-GB" b="0" dirty="0">
                <a:cs typeface="Bitstream Vera Sans" charset="0"/>
              </a:rPr>
              <a:t>must give full path and the output directory must be writeable to the user </a:t>
            </a:r>
            <a:r>
              <a:rPr lang="en-GB" b="0" dirty="0" err="1">
                <a:solidFill>
                  <a:srgbClr val="CCFFCC"/>
                </a:solidFill>
                <a:cs typeface="Bitstream Vera Sans" charset="0"/>
              </a:rPr>
              <a:t>mysql</a:t>
            </a:r>
            <a:r>
              <a:rPr lang="en-GB" b="0" dirty="0">
                <a:cs typeface="Bitstream Vera Sans" charset="0"/>
              </a:rPr>
              <a:t>. So you either from the shell you do a preliminary “</a:t>
            </a:r>
            <a:r>
              <a:rPr lang="en-GB" b="0" dirty="0" err="1">
                <a:solidFill>
                  <a:srgbClr val="CCFFCC"/>
                </a:solidFill>
                <a:cs typeface="Bitstream Vera Sans" charset="0"/>
              </a:rPr>
              <a:t>chmod</a:t>
            </a:r>
            <a:r>
              <a:rPr lang="en-GB" b="0" dirty="0">
                <a:solidFill>
                  <a:srgbClr val="CCFFCC"/>
                </a:solidFill>
                <a:cs typeface="Bitstream Vera Sans" charset="0"/>
              </a:rPr>
              <a:t> </a:t>
            </a:r>
            <a:r>
              <a:rPr lang="en-GB" b="0" dirty="0" err="1">
                <a:solidFill>
                  <a:srgbClr val="CCFFCC"/>
                </a:solidFill>
                <a:cs typeface="Bitstream Vera Sans" charset="0"/>
              </a:rPr>
              <a:t>o+w</a:t>
            </a:r>
            <a:r>
              <a:rPr lang="en-GB" b="0" dirty="0">
                <a:solidFill>
                  <a:srgbClr val="CCFFCC"/>
                </a:solidFill>
                <a:cs typeface="Bitstream Vera Sans" charset="0"/>
              </a:rPr>
              <a:t> </a:t>
            </a:r>
            <a:r>
              <a:rPr lang="en-GB" b="0" dirty="0" err="1">
                <a:solidFill>
                  <a:srgbClr val="CCFFCC"/>
                </a:solidFill>
                <a:cs typeface="Bitstream Vera Sans" charset="0"/>
              </a:rPr>
              <a:t>out_dir</a:t>
            </a:r>
            <a:r>
              <a:rPr lang="en-GB" b="0" dirty="0">
                <a:cs typeface="Bitstream Vera Sans" charset="0"/>
              </a:rPr>
              <a:t>”, or use a directory writeable to all, like </a:t>
            </a:r>
            <a:r>
              <a:rPr lang="en-GB" b="0" dirty="0">
                <a:solidFill>
                  <a:srgbClr val="CCFFCC"/>
                </a:solidFill>
                <a:cs typeface="Bitstream Vera Sans" charset="0"/>
              </a:rPr>
              <a:t>/</a:t>
            </a:r>
            <a:r>
              <a:rPr lang="en-GB" b="0" dirty="0" err="1">
                <a:solidFill>
                  <a:srgbClr val="CCFFCC"/>
                </a:solidFill>
                <a:cs typeface="Bitstream Vera Sans" charset="0"/>
              </a:rPr>
              <a:t>tmp</a:t>
            </a:r>
            <a:endParaRPr lang="en-GB" b="0" dirty="0">
              <a:solidFill>
                <a:srgbClr val="CCFFCC"/>
              </a:solidFill>
              <a:cs typeface="Bitstream Vera Sans" charset="0"/>
            </a:endParaRPr>
          </a:p>
          <a:p>
            <a:pPr marL="368300" lvl="3" indent="0">
              <a:lnSpc>
                <a:spcPct val="102000"/>
              </a:lnSpc>
              <a:buNone/>
            </a:pPr>
            <a:r>
              <a:rPr lang="en-GB" dirty="0">
                <a:solidFill>
                  <a:srgbClr val="FFFF00"/>
                </a:solidFill>
                <a:cs typeface="Consolas"/>
              </a:rPr>
              <a:t>Note 2:</a:t>
            </a:r>
            <a:r>
              <a:rPr lang="en-GB" b="0" dirty="0">
                <a:cs typeface="Consolas"/>
              </a:rPr>
              <a:t> the output directory could be </a:t>
            </a:r>
            <a:r>
              <a:rPr lang="en-GB" b="0" dirty="0">
                <a:solidFill>
                  <a:srgbClr val="CCFFCC"/>
                </a:solidFill>
                <a:cs typeface="Consolas"/>
              </a:rPr>
              <a:t>predefined</a:t>
            </a:r>
            <a:r>
              <a:rPr lang="en-GB" b="0" dirty="0">
                <a:cs typeface="Consolas"/>
              </a:rPr>
              <a:t> by your MySQL installation. In this case you could be forced to </a:t>
            </a:r>
            <a:r>
              <a:rPr lang="en-GB" b="0" dirty="0">
                <a:solidFill>
                  <a:srgbClr val="CCFFCC"/>
                </a:solidFill>
                <a:cs typeface="Consolas"/>
              </a:rPr>
              <a:t>use just that directory</a:t>
            </a:r>
            <a:r>
              <a:rPr lang="en-GB" b="0" dirty="0">
                <a:cs typeface="Consolas"/>
              </a:rPr>
              <a:t>.</a:t>
            </a:r>
          </a:p>
          <a:p>
            <a:pPr marL="368300" lvl="3" indent="0">
              <a:lnSpc>
                <a:spcPct val="102000"/>
              </a:lnSpc>
              <a:buNone/>
            </a:pPr>
            <a:endParaRPr lang="en-GB" dirty="0">
              <a:solidFill>
                <a:srgbClr val="CCFFCC"/>
              </a:solidFill>
              <a:latin typeface="Consolas"/>
              <a:cs typeface="Consolas"/>
            </a:endParaRPr>
          </a:p>
        </p:txBody>
      </p:sp>
      <p:sp>
        <p:nvSpPr>
          <p:cNvPr id="4" name="Slide Number Placeholder 3">
            <a:extLst>
              <a:ext uri="{FF2B5EF4-FFF2-40B4-BE49-F238E27FC236}">
                <a16:creationId xmlns:a16="http://schemas.microsoft.com/office/drawing/2014/main" id="{AAAED2DC-8F2B-FF42-91E4-FB35F27F520D}"/>
              </a:ext>
            </a:extLst>
          </p:cNvPr>
          <p:cNvSpPr>
            <a:spLocks noGrp="1"/>
          </p:cNvSpPr>
          <p:nvPr>
            <p:ph type="sldNum" sz="quarter" idx="12"/>
          </p:nvPr>
        </p:nvSpPr>
        <p:spPr/>
        <p:txBody>
          <a:bodyPr/>
          <a:lstStyle/>
          <a:p>
            <a:fld id="{D12AA694-00EB-4F4B-AABB-6F50FB178914}" type="slidenum">
              <a:rPr lang="en-US" smtClean="0"/>
              <a:t>114</a:t>
            </a:fld>
            <a:endParaRPr lang="en-US"/>
          </a:p>
        </p:txBody>
      </p:sp>
    </p:spTree>
    <p:extLst>
      <p:ext uri="{BB962C8B-B14F-4D97-AF65-F5344CB8AC3E}">
        <p14:creationId xmlns:p14="http://schemas.microsoft.com/office/powerpoint/2010/main" val="298463160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5">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5">
                                            <p:txEl>
                                              <p:pRg st="2" end="2"/>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3" end="3"/>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5">
                                            <p:txEl>
                                              <p:pRg st="4" end="4"/>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28" dur="500"/>
                                        <p:tgtEl>
                                          <p:spTgt spid="5">
                                            <p:txEl>
                                              <p:pRg st="5" end="5"/>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6" end="6"/>
                                            </p:txEl>
                                          </p:spTgt>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36" dur="500"/>
                                        <p:tgtEl>
                                          <p:spTgt spid="5">
                                            <p:txEl>
                                              <p:pRg st="8" end="8"/>
                                            </p:txEl>
                                          </p:spTgt>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 calcmode="lin" valueType="num">
                                      <p:cBhvr additive="base">
                                        <p:cTn id="39" dur="500"/>
                                        <p:tgtEl>
                                          <p:spTgt spid="5">
                                            <p:txEl>
                                              <p:pRg st="9" end="9"/>
                                            </p:txEl>
                                          </p:spTgt>
                                        </p:tgtEl>
                                        <p:attrNameLst>
                                          <p:attrName>ppt_y</p:attrName>
                                        </p:attrNameLst>
                                      </p:cBhvr>
                                      <p:tavLst>
                                        <p:tav tm="0">
                                          <p:val>
                                            <p:strVal val="#ppt_y+#ppt_h*1.125000"/>
                                          </p:val>
                                        </p:tav>
                                        <p:tav tm="100000">
                                          <p:val>
                                            <p:strVal val="#ppt_y"/>
                                          </p:val>
                                        </p:tav>
                                      </p:tavLst>
                                    </p:anim>
                                    <p:animEffect transition="in" filter="wipe(up)">
                                      <p:cBhvr>
                                        <p:cTn id="40"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F532C6A5-4935-9146-B54F-D5A4A78A1626}"/>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dirty="0">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Import/export examples: shell commands</a:t>
            </a:r>
          </a:p>
        </p:txBody>
      </p:sp>
      <p:sp>
        <p:nvSpPr>
          <p:cNvPr id="5" name="Content Placeholder 2"/>
          <p:cNvSpPr txBox="1">
            <a:spLocks/>
          </p:cNvSpPr>
          <p:nvPr/>
        </p:nvSpPr>
        <p:spPr>
          <a:xfrm>
            <a:off x="288001" y="927049"/>
            <a:ext cx="8567999" cy="4191610"/>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403225" lvl="1">
              <a:lnSpc>
                <a:spcPct val="102000"/>
              </a:lnSpc>
              <a:buFont typeface="Wingdings" pitchFamily="2" charset="2"/>
              <a:buChar char="Ø"/>
            </a:pPr>
            <a:r>
              <a:rPr lang="en-GB" sz="1800" b="0" dirty="0" err="1">
                <a:solidFill>
                  <a:srgbClr val="CCFFCC"/>
                </a:solidFill>
                <a:latin typeface="Consolas"/>
                <a:cs typeface="Consolas"/>
              </a:rPr>
              <a:t>mysql</a:t>
            </a:r>
            <a:r>
              <a:rPr lang="en-GB" sz="1800" b="0" dirty="0">
                <a:solidFill>
                  <a:srgbClr val="CCFFCC"/>
                </a:solidFill>
                <a:latin typeface="Consolas"/>
                <a:cs typeface="Consolas"/>
              </a:rPr>
              <a:t> -u root -p --xml -e “select * from </a:t>
            </a:r>
            <a:r>
              <a:rPr lang="en-GB" sz="1800" b="0" dirty="0" err="1">
                <a:solidFill>
                  <a:srgbClr val="CCFFCC"/>
                </a:solidFill>
                <a:latin typeface="Consolas"/>
                <a:cs typeface="Consolas"/>
              </a:rPr>
              <a:t>mydb.mytable</a:t>
            </a:r>
            <a:r>
              <a:rPr lang="en-GB" sz="1800" b="0" dirty="0">
                <a:solidFill>
                  <a:srgbClr val="CCFFCC"/>
                </a:solidFill>
                <a:latin typeface="Consolas"/>
                <a:cs typeface="Consolas"/>
              </a:rPr>
              <a:t>” &gt; </a:t>
            </a:r>
            <a:r>
              <a:rPr lang="en-GB" sz="1800" b="0" dirty="0" err="1">
                <a:solidFill>
                  <a:srgbClr val="CCFFCC"/>
                </a:solidFill>
                <a:latin typeface="Consolas"/>
                <a:cs typeface="Consolas"/>
              </a:rPr>
              <a:t>file.xml</a:t>
            </a:r>
            <a:endParaRPr lang="en-GB" sz="1800" b="0" dirty="0">
              <a:solidFill>
                <a:srgbClr val="CCFFCC"/>
              </a:solidFill>
              <a:latin typeface="Consolas"/>
              <a:cs typeface="Consolas"/>
            </a:endParaRPr>
          </a:p>
          <a:p>
            <a:pPr marL="403225" lvl="1">
              <a:lnSpc>
                <a:spcPct val="102000"/>
              </a:lnSpc>
              <a:buFont typeface="Wingdings" pitchFamily="2" charset="2"/>
              <a:buChar char="Ø"/>
            </a:pPr>
            <a:r>
              <a:rPr lang="en-GB" sz="1800" b="0" dirty="0" err="1">
                <a:solidFill>
                  <a:srgbClr val="CCFFCC"/>
                </a:solidFill>
                <a:latin typeface="Consolas"/>
                <a:cs typeface="Consolas"/>
              </a:rPr>
              <a:t>mysqldump</a:t>
            </a:r>
            <a:r>
              <a:rPr lang="en-GB" sz="1800" b="0" dirty="0">
                <a:solidFill>
                  <a:srgbClr val="CCFFCC"/>
                </a:solidFill>
                <a:latin typeface="Consolas"/>
                <a:cs typeface="Consolas"/>
              </a:rPr>
              <a:t> –u root -p </a:t>
            </a:r>
            <a:r>
              <a:rPr lang="en-GB" sz="1800" b="0" dirty="0" err="1">
                <a:solidFill>
                  <a:srgbClr val="CCFFCC"/>
                </a:solidFill>
                <a:latin typeface="Consolas"/>
                <a:cs typeface="Consolas"/>
              </a:rPr>
              <a:t>DBName</a:t>
            </a:r>
            <a:r>
              <a:rPr lang="en-GB" sz="1800" b="0" dirty="0">
                <a:solidFill>
                  <a:srgbClr val="CCFFCC"/>
                </a:solidFill>
                <a:latin typeface="Consolas"/>
                <a:cs typeface="Consolas"/>
              </a:rPr>
              <a:t> </a:t>
            </a:r>
            <a:r>
              <a:rPr lang="en-GB" sz="1800" b="0" dirty="0" err="1">
                <a:solidFill>
                  <a:srgbClr val="CCFFCC"/>
                </a:solidFill>
                <a:latin typeface="Consolas"/>
                <a:cs typeface="Consolas"/>
              </a:rPr>
              <a:t>TableName</a:t>
            </a:r>
            <a:endParaRPr lang="en-GB" sz="1800" b="0" dirty="0">
              <a:solidFill>
                <a:srgbClr val="CCFFCC"/>
              </a:solidFill>
              <a:latin typeface="Consolas"/>
              <a:cs typeface="Consolas"/>
            </a:endParaRPr>
          </a:p>
          <a:p>
            <a:pPr marL="403225" lvl="1">
              <a:lnSpc>
                <a:spcPct val="102000"/>
              </a:lnSpc>
              <a:buFont typeface="Wingdings" pitchFamily="2" charset="2"/>
              <a:buChar char="Ø"/>
            </a:pPr>
            <a:r>
              <a:rPr lang="en-GB" sz="1800" b="0" dirty="0" err="1">
                <a:solidFill>
                  <a:srgbClr val="CCFFCC"/>
                </a:solidFill>
                <a:latin typeface="Consolas"/>
                <a:cs typeface="Consolas"/>
              </a:rPr>
              <a:t>mysql</a:t>
            </a:r>
            <a:r>
              <a:rPr lang="en-GB" sz="1800" b="0" dirty="0">
                <a:solidFill>
                  <a:srgbClr val="CCFFCC"/>
                </a:solidFill>
                <a:latin typeface="Consolas"/>
                <a:cs typeface="Consolas"/>
              </a:rPr>
              <a:t> -u root -p --html -e “select * from </a:t>
            </a:r>
            <a:r>
              <a:rPr lang="en-GB" sz="1800" b="0" dirty="0" err="1">
                <a:solidFill>
                  <a:srgbClr val="CCFFCC"/>
                </a:solidFill>
                <a:latin typeface="Consolas"/>
                <a:cs typeface="Consolas"/>
              </a:rPr>
              <a:t>mydb.mytable</a:t>
            </a:r>
            <a:r>
              <a:rPr lang="en-GB" sz="1800" b="0" dirty="0">
                <a:solidFill>
                  <a:srgbClr val="CCFFCC"/>
                </a:solidFill>
                <a:latin typeface="Consolas"/>
                <a:cs typeface="Consolas"/>
              </a:rPr>
              <a:t>” &gt; </a:t>
            </a:r>
            <a:r>
              <a:rPr lang="en-GB" sz="1800" b="0" dirty="0" err="1">
                <a:solidFill>
                  <a:srgbClr val="CCFFCC"/>
                </a:solidFill>
                <a:latin typeface="Consolas"/>
                <a:cs typeface="Consolas"/>
              </a:rPr>
              <a:t>file.html</a:t>
            </a:r>
            <a:endParaRPr lang="en-GB" sz="1800" b="0" dirty="0">
              <a:solidFill>
                <a:srgbClr val="CCFFCC"/>
              </a:solidFill>
              <a:latin typeface="Consolas"/>
              <a:cs typeface="Consolas"/>
            </a:endParaRPr>
          </a:p>
          <a:p>
            <a:pPr marL="403225" lvl="1">
              <a:lnSpc>
                <a:spcPct val="102000"/>
              </a:lnSpc>
              <a:buFont typeface="Wingdings" pitchFamily="2" charset="2"/>
              <a:buChar char="Ø"/>
            </a:pPr>
            <a:r>
              <a:rPr lang="en-GB" sz="1800" b="0" dirty="0">
                <a:solidFill>
                  <a:srgbClr val="CCFFCC"/>
                </a:solidFill>
                <a:latin typeface="Consolas"/>
                <a:cs typeface="Consolas"/>
              </a:rPr>
              <a:t>…</a:t>
            </a:r>
          </a:p>
          <a:p>
            <a:pPr marL="342900" lvl="2" indent="-342900">
              <a:lnSpc>
                <a:spcPct val="102000"/>
              </a:lnSpc>
              <a:buFont typeface="Wingdings" pitchFamily="2" charset="2"/>
              <a:buChar char="Ø"/>
            </a:pPr>
            <a:r>
              <a:rPr lang="en-GB" b="0" dirty="0">
                <a:cs typeface="Bitstream Vera Sans" charset="0"/>
              </a:rPr>
              <a:t>For </a:t>
            </a:r>
            <a:r>
              <a:rPr lang="en-GB" b="0" dirty="0" err="1">
                <a:cs typeface="Bitstream Vera Sans" charset="0"/>
              </a:rPr>
              <a:t>MyISAM</a:t>
            </a:r>
            <a:r>
              <a:rPr lang="en-GB" b="0" dirty="0">
                <a:cs typeface="Bitstream Vera Sans" charset="0"/>
              </a:rPr>
              <a:t> tables, simply copy the DB disk files from server A into the DB disk on server B (a DB = directory, a table = one or more files):</a:t>
            </a:r>
          </a:p>
          <a:p>
            <a:pPr marL="746125" lvl="2" indent="-342900">
              <a:lnSpc>
                <a:spcPct val="102000"/>
              </a:lnSpc>
              <a:buFont typeface="Wingdings" pitchFamily="2" charset="2"/>
              <a:buChar char="Ø"/>
            </a:pPr>
            <a:endParaRPr lang="en-GB" b="0" dirty="0">
              <a:cs typeface="Bitstream Vera Sans" charset="0"/>
            </a:endParaRPr>
          </a:p>
          <a:p>
            <a:pPr marL="717550" lvl="3">
              <a:lnSpc>
                <a:spcPct val="102000"/>
              </a:lnSpc>
              <a:buFont typeface="Wingdings" pitchFamily="2" charset="2"/>
              <a:buChar char="Ø"/>
            </a:pPr>
            <a:r>
              <a:rPr lang="en-GB" b="0" dirty="0" err="1">
                <a:solidFill>
                  <a:srgbClr val="CCFFCC"/>
                </a:solidFill>
                <a:latin typeface="Consolas"/>
                <a:cs typeface="Consolas"/>
              </a:rPr>
              <a:t>scp</a:t>
            </a:r>
            <a:r>
              <a:rPr lang="en-GB" b="0" dirty="0">
                <a:solidFill>
                  <a:srgbClr val="CCFFCC"/>
                </a:solidFill>
                <a:latin typeface="Consolas"/>
                <a:cs typeface="Consolas"/>
              </a:rPr>
              <a:t> /</a:t>
            </a:r>
            <a:r>
              <a:rPr lang="en-GB" b="0" dirty="0" err="1">
                <a:solidFill>
                  <a:srgbClr val="CCFFCC"/>
                </a:solidFill>
                <a:latin typeface="Consolas"/>
                <a:cs typeface="Consolas"/>
              </a:rPr>
              <a:t>usr</a:t>
            </a:r>
            <a:r>
              <a:rPr lang="en-GB" b="0" dirty="0">
                <a:solidFill>
                  <a:srgbClr val="CCFFCC"/>
                </a:solidFill>
                <a:latin typeface="Consolas"/>
                <a:cs typeface="Consolas"/>
              </a:rPr>
              <a:t>/local/</a:t>
            </a:r>
            <a:r>
              <a:rPr lang="en-GB" b="0" dirty="0" err="1">
                <a:solidFill>
                  <a:srgbClr val="CCFFCC"/>
                </a:solidFill>
                <a:latin typeface="Consolas"/>
                <a:cs typeface="Consolas"/>
              </a:rPr>
              <a:t>mysql</a:t>
            </a:r>
            <a:r>
              <a:rPr lang="en-GB" b="0" dirty="0">
                <a:solidFill>
                  <a:srgbClr val="CCFFCC"/>
                </a:solidFill>
                <a:latin typeface="Consolas"/>
                <a:cs typeface="Consolas"/>
              </a:rPr>
              <a:t>/data/test/</a:t>
            </a:r>
            <a:r>
              <a:rPr lang="en-GB" b="0" dirty="0" err="1">
                <a:solidFill>
                  <a:srgbClr val="CCFFCC"/>
                </a:solidFill>
                <a:latin typeface="Consolas"/>
                <a:cs typeface="Consolas"/>
              </a:rPr>
              <a:t>simpleBSC</a:t>
            </a:r>
            <a:r>
              <a:rPr lang="en-GB" b="0" dirty="0">
                <a:solidFill>
                  <a:srgbClr val="CCFFCC"/>
                </a:solidFill>
                <a:latin typeface="Consolas"/>
                <a:cs typeface="Consolas"/>
              </a:rPr>
              <a:t>* </a:t>
            </a:r>
            <a:r>
              <a:rPr lang="en-GB" b="0" dirty="0" err="1">
                <a:solidFill>
                  <a:srgbClr val="CCFFCC"/>
                </a:solidFill>
                <a:latin typeface="Consolas"/>
                <a:cs typeface="Consolas"/>
              </a:rPr>
              <a:t>usr@host</a:t>
            </a:r>
            <a:r>
              <a:rPr lang="en-GB" b="0" dirty="0">
                <a:solidFill>
                  <a:srgbClr val="CCFFCC"/>
                </a:solidFill>
                <a:latin typeface="Consolas"/>
                <a:cs typeface="Consolas"/>
              </a:rPr>
              <a:t>:/</a:t>
            </a:r>
            <a:r>
              <a:rPr lang="en-GB" b="0" dirty="0" err="1">
                <a:solidFill>
                  <a:srgbClr val="CCFFCC"/>
                </a:solidFill>
                <a:latin typeface="Consolas"/>
                <a:cs typeface="Consolas"/>
              </a:rPr>
              <a:t>dest</a:t>
            </a:r>
            <a:r>
              <a:rPr lang="en-GB" b="0" dirty="0">
                <a:solidFill>
                  <a:srgbClr val="CCFFCC"/>
                </a:solidFill>
                <a:latin typeface="Consolas"/>
                <a:cs typeface="Consolas"/>
              </a:rPr>
              <a:t>/</a:t>
            </a:r>
            <a:r>
              <a:rPr lang="en-GB" b="0" dirty="0" err="1">
                <a:solidFill>
                  <a:srgbClr val="CCFFCC"/>
                </a:solidFill>
                <a:latin typeface="Consolas"/>
                <a:cs typeface="Consolas"/>
              </a:rPr>
              <a:t>db</a:t>
            </a:r>
            <a:endParaRPr lang="en-GB" b="0" dirty="0">
              <a:solidFill>
                <a:srgbClr val="CCFFCC"/>
              </a:solidFill>
              <a:latin typeface="Consolas"/>
              <a:cs typeface="Consolas"/>
            </a:endParaRPr>
          </a:p>
          <a:p>
            <a:pPr marL="0" lvl="1" indent="0">
              <a:lnSpc>
                <a:spcPct val="102000"/>
              </a:lnSpc>
              <a:buNone/>
            </a:pPr>
            <a:endParaRPr lang="en-GB" sz="1800" b="0" dirty="0">
              <a:cs typeface="Bitstream Vera Sans" charset="0"/>
            </a:endParaRPr>
          </a:p>
          <a:p>
            <a:pPr marL="0" lvl="1" indent="0">
              <a:lnSpc>
                <a:spcPct val="102000"/>
              </a:lnSpc>
              <a:buNone/>
            </a:pPr>
            <a:r>
              <a:rPr lang="en-GB" sz="1800" dirty="0">
                <a:solidFill>
                  <a:srgbClr val="FFFF00"/>
                </a:solidFill>
                <a:cs typeface="Bitstream Vera Sans" charset="0"/>
              </a:rPr>
              <a:t>Note:</a:t>
            </a:r>
            <a:r>
              <a:rPr lang="en-GB" sz="1800" b="0" dirty="0">
                <a:cs typeface="Bitstream Vera Sans" charset="0"/>
              </a:rPr>
              <a:t> any user with SELECT permission can issue these commands, not just root.</a:t>
            </a:r>
          </a:p>
        </p:txBody>
      </p:sp>
      <p:sp>
        <p:nvSpPr>
          <p:cNvPr id="4" name="Slide Number Placeholder 3">
            <a:extLst>
              <a:ext uri="{FF2B5EF4-FFF2-40B4-BE49-F238E27FC236}">
                <a16:creationId xmlns:a16="http://schemas.microsoft.com/office/drawing/2014/main" id="{BAEF24B6-09BE-254D-968B-C6B049D09CE1}"/>
              </a:ext>
            </a:extLst>
          </p:cNvPr>
          <p:cNvSpPr>
            <a:spLocks noGrp="1"/>
          </p:cNvSpPr>
          <p:nvPr>
            <p:ph type="sldNum" sz="quarter" idx="12"/>
          </p:nvPr>
        </p:nvSpPr>
        <p:spPr/>
        <p:txBody>
          <a:bodyPr/>
          <a:lstStyle/>
          <a:p>
            <a:fld id="{D12AA694-00EB-4F4B-AABB-6F50FB178914}" type="slidenum">
              <a:rPr lang="en-US" smtClean="0"/>
              <a:t>115</a:t>
            </a:fld>
            <a:endParaRPr lang="en-US"/>
          </a:p>
        </p:txBody>
      </p:sp>
    </p:spTree>
    <p:extLst>
      <p:ext uri="{BB962C8B-B14F-4D97-AF65-F5344CB8AC3E}">
        <p14:creationId xmlns:p14="http://schemas.microsoft.com/office/powerpoint/2010/main" val="254150700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3" end="3"/>
                                            </p:tx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30" dur="500"/>
                                        <p:tgtEl>
                                          <p:spTgt spid="5">
                                            <p:txEl>
                                              <p:pRg st="4" end="4"/>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4" dur="500"/>
                                        <p:tgtEl>
                                          <p:spTgt spid="5">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4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E7AB9B4D-5675-FC42-9012-13A939C6431B}"/>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dirty="0">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Import/export examples: custom programs</a:t>
            </a:r>
          </a:p>
        </p:txBody>
      </p:sp>
      <p:sp>
        <p:nvSpPr>
          <p:cNvPr id="5" name="Content Placeholder 2"/>
          <p:cNvSpPr txBox="1">
            <a:spLocks/>
          </p:cNvSpPr>
          <p:nvPr/>
        </p:nvSpPr>
        <p:spPr>
          <a:xfrm>
            <a:off x="288001" y="927049"/>
            <a:ext cx="8567999" cy="456151"/>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360363" lvl="2" indent="-342900">
              <a:lnSpc>
                <a:spcPct val="102000"/>
              </a:lnSpc>
              <a:buFont typeface="Wingdings" pitchFamily="2" charset="2"/>
              <a:buChar char="Ø"/>
            </a:pPr>
            <a:r>
              <a:rPr lang="en-GB" sz="2400" b="0" dirty="0">
                <a:cs typeface="Bitstream Vera Sans" charset="0"/>
              </a:rPr>
              <a:t>See example client programs in the various languages</a:t>
            </a:r>
          </a:p>
        </p:txBody>
      </p:sp>
      <p:sp>
        <p:nvSpPr>
          <p:cNvPr id="4" name="Slide Number Placeholder 3">
            <a:extLst>
              <a:ext uri="{FF2B5EF4-FFF2-40B4-BE49-F238E27FC236}">
                <a16:creationId xmlns:a16="http://schemas.microsoft.com/office/drawing/2014/main" id="{1A0A3C70-24D8-514F-A03F-C632F1C9F24E}"/>
              </a:ext>
            </a:extLst>
          </p:cNvPr>
          <p:cNvSpPr>
            <a:spLocks noGrp="1"/>
          </p:cNvSpPr>
          <p:nvPr>
            <p:ph type="sldNum" sz="quarter" idx="12"/>
          </p:nvPr>
        </p:nvSpPr>
        <p:spPr/>
        <p:txBody>
          <a:bodyPr/>
          <a:lstStyle/>
          <a:p>
            <a:fld id="{D12AA694-00EB-4F4B-AABB-6F50FB178914}" type="slidenum">
              <a:rPr lang="en-US" smtClean="0"/>
              <a:t>116</a:t>
            </a:fld>
            <a:endParaRPr lang="en-US" dirty="0"/>
          </a:p>
        </p:txBody>
      </p:sp>
    </p:spTree>
    <p:extLst>
      <p:ext uri="{BB962C8B-B14F-4D97-AF65-F5344CB8AC3E}">
        <p14:creationId xmlns:p14="http://schemas.microsoft.com/office/powerpoint/2010/main" val="114412609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3">
            <a:extLst>
              <a:ext uri="{FF2B5EF4-FFF2-40B4-BE49-F238E27FC236}">
                <a16:creationId xmlns:a16="http://schemas.microsoft.com/office/drawing/2014/main" id="{FB5DA666-A900-9E48-BA87-2B4B425392AD}"/>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extBox 1"/>
          <p:cNvSpPr txBox="1"/>
          <p:nvPr/>
        </p:nvSpPr>
        <p:spPr>
          <a:xfrm>
            <a:off x="487508" y="795316"/>
            <a:ext cx="8351798" cy="4985980"/>
          </a:xfrm>
          <a:prstGeom prst="rect">
            <a:avLst/>
          </a:prstGeom>
          <a:noFill/>
        </p:spPr>
        <p:txBody>
          <a:bodyPr wrap="square" rtlCol="0">
            <a:spAutoFit/>
          </a:bodyPr>
          <a:lstStyle/>
          <a:p>
            <a:r>
              <a:rPr lang="en-US" dirty="0"/>
              <a:t>INFORMATION_SCHEMA tables:</a:t>
            </a:r>
          </a:p>
          <a:p>
            <a:endParaRPr lang="en-US" dirty="0"/>
          </a:p>
          <a:p>
            <a:r>
              <a:rPr lang="en-US" dirty="0">
                <a:hlinkClick r:id="rId2"/>
              </a:rPr>
              <a:t>http://dev.mysql.com/doc/refman/5.7/en/information-schema.html</a:t>
            </a:r>
            <a:endParaRPr lang="en-US" dirty="0"/>
          </a:p>
          <a:p>
            <a:endParaRPr lang="en-US" dirty="0"/>
          </a:p>
          <a:p>
            <a:r>
              <a:rPr lang="en-US" dirty="0"/>
              <a:t>INFORMATION_SCHEMA index:</a:t>
            </a:r>
          </a:p>
          <a:p>
            <a:r>
              <a:rPr lang="en-US" dirty="0">
                <a:hlinkClick r:id="rId3"/>
              </a:rPr>
              <a:t>http://dev.mysql.com/doc/refman/5.7/en/dynindex-is.html</a:t>
            </a:r>
            <a:endParaRPr lang="en-US" dirty="0"/>
          </a:p>
          <a:p>
            <a:endParaRPr lang="en-US" dirty="0"/>
          </a:p>
          <a:p>
            <a:r>
              <a:rPr lang="en-US" sz="1600" dirty="0" err="1">
                <a:solidFill>
                  <a:schemeClr val="tx1">
                    <a:lumMod val="85000"/>
                  </a:schemeClr>
                </a:solidFill>
                <a:latin typeface="Consolas"/>
                <a:cs typeface="Consolas"/>
              </a:rPr>
              <a:t>mysql</a:t>
            </a:r>
            <a:r>
              <a:rPr lang="en-US" sz="1600" dirty="0">
                <a:solidFill>
                  <a:schemeClr val="tx1">
                    <a:lumMod val="85000"/>
                  </a:schemeClr>
                </a:solidFill>
                <a:latin typeface="Consolas"/>
                <a:cs typeface="Consolas"/>
              </a:rPr>
              <a:t>&gt;</a:t>
            </a:r>
            <a:r>
              <a:rPr lang="en-US" sz="1600" dirty="0">
                <a:latin typeface="Consolas"/>
                <a:cs typeface="Consolas"/>
              </a:rPr>
              <a:t> select * from </a:t>
            </a:r>
            <a:r>
              <a:rPr lang="en-US" sz="1600" dirty="0" err="1">
                <a:latin typeface="Consolas"/>
                <a:cs typeface="Consolas"/>
              </a:rPr>
              <a:t>information_schema.tables</a:t>
            </a:r>
            <a:r>
              <a:rPr lang="en-US" sz="1600" dirty="0">
                <a:latin typeface="Consolas"/>
                <a:cs typeface="Consolas"/>
              </a:rPr>
              <a:t> where </a:t>
            </a:r>
            <a:r>
              <a:rPr lang="en-US" sz="1600" dirty="0" err="1">
                <a:latin typeface="Consolas"/>
                <a:cs typeface="Consolas"/>
              </a:rPr>
              <a:t>table_name</a:t>
            </a:r>
            <a:r>
              <a:rPr lang="en-US" sz="1600" dirty="0">
                <a:latin typeface="Consolas"/>
                <a:cs typeface="Consolas"/>
              </a:rPr>
              <a:t>=‘ucac2_initial';</a:t>
            </a:r>
          </a:p>
          <a:p>
            <a:endParaRPr lang="en-US" sz="1600" dirty="0">
              <a:latin typeface="Consolas"/>
              <a:cs typeface="Consolas"/>
            </a:endParaRPr>
          </a:p>
          <a:p>
            <a:r>
              <a:rPr lang="en-US" sz="1600" dirty="0" err="1">
                <a:solidFill>
                  <a:srgbClr val="D9D9D9"/>
                </a:solidFill>
                <a:latin typeface="Consolas"/>
                <a:cs typeface="Consolas"/>
              </a:rPr>
              <a:t>mysql</a:t>
            </a:r>
            <a:r>
              <a:rPr lang="en-US" sz="1600" dirty="0">
                <a:solidFill>
                  <a:srgbClr val="D9D9D9"/>
                </a:solidFill>
                <a:latin typeface="Consolas"/>
                <a:cs typeface="Consolas"/>
              </a:rPr>
              <a:t>&gt;</a:t>
            </a:r>
            <a:r>
              <a:rPr lang="en-US" sz="1600" dirty="0">
                <a:latin typeface="Consolas"/>
                <a:cs typeface="Consolas"/>
              </a:rPr>
              <a:t> select * from </a:t>
            </a:r>
            <a:r>
              <a:rPr lang="en-US" sz="1600" dirty="0" err="1">
                <a:latin typeface="Consolas"/>
                <a:cs typeface="Consolas"/>
              </a:rPr>
              <a:t>information_schema.columns</a:t>
            </a:r>
            <a:r>
              <a:rPr lang="en-US" sz="1600" dirty="0">
                <a:latin typeface="Consolas"/>
                <a:cs typeface="Consolas"/>
              </a:rPr>
              <a:t> where </a:t>
            </a:r>
            <a:r>
              <a:rPr lang="en-US" sz="1600" dirty="0" err="1">
                <a:latin typeface="Consolas"/>
                <a:cs typeface="Consolas"/>
              </a:rPr>
              <a:t>table_name</a:t>
            </a:r>
            <a:r>
              <a:rPr lang="en-US" sz="1600" dirty="0">
                <a:latin typeface="Consolas"/>
                <a:cs typeface="Consolas"/>
              </a:rPr>
              <a:t>=‘ucac2_initial';</a:t>
            </a:r>
          </a:p>
          <a:p>
            <a:endParaRPr lang="en-US" sz="1600" dirty="0">
              <a:latin typeface="Consolas"/>
              <a:cs typeface="Consolas"/>
            </a:endParaRPr>
          </a:p>
          <a:p>
            <a:r>
              <a:rPr lang="en-US" sz="1600" dirty="0" err="1">
                <a:solidFill>
                  <a:srgbClr val="D9D9D9"/>
                </a:solidFill>
                <a:latin typeface="Consolas"/>
                <a:cs typeface="Consolas"/>
              </a:rPr>
              <a:t>mysql</a:t>
            </a:r>
            <a:r>
              <a:rPr lang="en-US" sz="1600" dirty="0">
                <a:solidFill>
                  <a:srgbClr val="D9D9D9"/>
                </a:solidFill>
                <a:latin typeface="Consolas"/>
                <a:cs typeface="Consolas"/>
              </a:rPr>
              <a:t>&gt;</a:t>
            </a:r>
            <a:r>
              <a:rPr lang="en-US" sz="1600" dirty="0">
                <a:latin typeface="Consolas"/>
                <a:cs typeface="Consolas"/>
              </a:rPr>
              <a:t> SELECT </a:t>
            </a:r>
            <a:r>
              <a:rPr lang="en-US" sz="1600" dirty="0" err="1">
                <a:latin typeface="Consolas"/>
                <a:cs typeface="Consolas"/>
              </a:rPr>
              <a:t>table_name</a:t>
            </a:r>
            <a:r>
              <a:rPr lang="en-US" sz="1600" dirty="0">
                <a:latin typeface="Consolas"/>
                <a:cs typeface="Consolas"/>
              </a:rPr>
              <a:t> FROM INFORMATION_SCHEMA.TABLES where </a:t>
            </a:r>
            <a:r>
              <a:rPr lang="en-US" sz="1600" dirty="0" err="1">
                <a:latin typeface="Consolas"/>
                <a:cs typeface="Consolas"/>
              </a:rPr>
              <a:t>table_schema</a:t>
            </a:r>
            <a:r>
              <a:rPr lang="en-US" sz="1600" dirty="0">
                <a:latin typeface="Consolas"/>
                <a:cs typeface="Consolas"/>
              </a:rPr>
              <a:t>='mpe2018db' AND </a:t>
            </a:r>
            <a:r>
              <a:rPr lang="en-US" sz="1600" dirty="0" err="1">
                <a:latin typeface="Consolas"/>
                <a:cs typeface="Consolas"/>
              </a:rPr>
              <a:t>table_type</a:t>
            </a:r>
            <a:r>
              <a:rPr lang="en-US" sz="1600" dirty="0">
                <a:latin typeface="Consolas"/>
                <a:cs typeface="Consolas"/>
              </a:rPr>
              <a:t> != 'View';</a:t>
            </a:r>
          </a:p>
          <a:p>
            <a:endParaRPr lang="en-US" sz="1600" dirty="0">
              <a:latin typeface="Consolas"/>
              <a:cs typeface="Consolas"/>
            </a:endParaRPr>
          </a:p>
          <a:p>
            <a:r>
              <a:rPr lang="en-US" sz="1600" dirty="0" err="1">
                <a:solidFill>
                  <a:srgbClr val="D9D9D9"/>
                </a:solidFill>
                <a:latin typeface="Consolas"/>
                <a:cs typeface="Consolas"/>
              </a:rPr>
              <a:t>mysql</a:t>
            </a:r>
            <a:r>
              <a:rPr lang="en-US" sz="1600" dirty="0">
                <a:solidFill>
                  <a:srgbClr val="D9D9D9"/>
                </a:solidFill>
                <a:latin typeface="Consolas"/>
                <a:cs typeface="Consolas"/>
              </a:rPr>
              <a:t>&gt;</a:t>
            </a:r>
            <a:r>
              <a:rPr lang="en-US" sz="1600" dirty="0">
                <a:latin typeface="Consolas"/>
                <a:cs typeface="Consolas"/>
              </a:rPr>
              <a:t> SELECT * FROM INFORMATION_SCHEMA.ROUTINES WHERE </a:t>
            </a:r>
            <a:r>
              <a:rPr lang="en-US" sz="1600" dirty="0" err="1">
                <a:latin typeface="Consolas"/>
                <a:cs typeface="Consolas"/>
              </a:rPr>
              <a:t>routine_name</a:t>
            </a:r>
            <a:r>
              <a:rPr lang="en-US" sz="1600" dirty="0">
                <a:latin typeface="Consolas"/>
                <a:cs typeface="Consolas"/>
              </a:rPr>
              <a:t> like 'sky%';</a:t>
            </a:r>
            <a:endParaRPr lang="hu-HU" sz="1600" dirty="0">
              <a:latin typeface="Consolas"/>
              <a:cs typeface="Consolas"/>
            </a:endParaRPr>
          </a:p>
          <a:p>
            <a:endParaRPr lang="en-US" sz="1600" dirty="0">
              <a:latin typeface="Consolas"/>
              <a:cs typeface="Consolas"/>
            </a:endParaRPr>
          </a:p>
        </p:txBody>
      </p:sp>
      <p:sp>
        <p:nvSpPr>
          <p:cNvPr id="3" name="Title 1"/>
          <p:cNvSpPr txBox="1">
            <a:spLocks/>
          </p:cNvSpPr>
          <p:nvPr/>
        </p:nvSpPr>
        <p:spPr>
          <a:xfrm>
            <a:off x="235216" y="135713"/>
            <a:ext cx="8685503" cy="687958"/>
          </a:xfrm>
          <a:prstGeom prst="rect">
            <a:avLst/>
          </a:prstGeom>
        </p:spPr>
        <p:txBody>
          <a:bodyPr lIns="36000" rIns="36000"/>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3200" dirty="0">
                <a:solidFill>
                  <a:srgbClr val="D7E4BD"/>
                </a:solidFill>
              </a:rPr>
              <a:t>INFORMATION_SCHEMA database</a:t>
            </a:r>
          </a:p>
        </p:txBody>
      </p:sp>
      <p:sp>
        <p:nvSpPr>
          <p:cNvPr id="6" name="Slide Number Placeholder 3">
            <a:extLst>
              <a:ext uri="{FF2B5EF4-FFF2-40B4-BE49-F238E27FC236}">
                <a16:creationId xmlns:a16="http://schemas.microsoft.com/office/drawing/2014/main" id="{163CAF8B-0A4F-D84F-9EF8-1B1280CD9C3B}"/>
              </a:ext>
            </a:extLst>
          </p:cNvPr>
          <p:cNvSpPr>
            <a:spLocks noGrp="1"/>
          </p:cNvSpPr>
          <p:nvPr>
            <p:ph type="sldNum" sz="quarter" idx="12"/>
          </p:nvPr>
        </p:nvSpPr>
        <p:spPr>
          <a:xfrm>
            <a:off x="8361363" y="6551266"/>
            <a:ext cx="526143" cy="284388"/>
          </a:xfrm>
        </p:spPr>
        <p:txBody>
          <a:bodyPr/>
          <a:lstStyle/>
          <a:p>
            <a:fld id="{D12AA694-00EB-4F4B-AABB-6F50FB178914}" type="slidenum">
              <a:rPr lang="en-US" sz="1400" smtClean="0"/>
              <a:t>117</a:t>
            </a:fld>
            <a:endParaRPr lang="en-US" sz="1400" dirty="0"/>
          </a:p>
        </p:txBody>
      </p:sp>
    </p:spTree>
    <p:extLst>
      <p:ext uri="{BB962C8B-B14F-4D97-AF65-F5344CB8AC3E}">
        <p14:creationId xmlns:p14="http://schemas.microsoft.com/office/powerpoint/2010/main" val="1142498688"/>
      </p:ext>
    </p:extLst>
  </p:cSld>
  <p:clrMapOvr>
    <a:masterClrMapping/>
  </p:clrMapOvr>
  <p:transition spd="slow">
    <p:wipe dir="d"/>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3">
            <a:extLst>
              <a:ext uri="{FF2B5EF4-FFF2-40B4-BE49-F238E27FC236}">
                <a16:creationId xmlns:a16="http://schemas.microsoft.com/office/drawing/2014/main" id="{8ADA522F-4F95-934D-9216-A30523A64A10}"/>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extBox 1"/>
          <p:cNvSpPr txBox="1"/>
          <p:nvPr/>
        </p:nvSpPr>
        <p:spPr>
          <a:xfrm>
            <a:off x="436192" y="795316"/>
            <a:ext cx="8351798" cy="5355313"/>
          </a:xfrm>
          <a:prstGeom prst="rect">
            <a:avLst/>
          </a:prstGeom>
          <a:noFill/>
        </p:spPr>
        <p:txBody>
          <a:bodyPr wrap="square" rtlCol="0">
            <a:spAutoFit/>
          </a:bodyPr>
          <a:lstStyle/>
          <a:p>
            <a:r>
              <a:rPr lang="en-US" dirty="0"/>
              <a:t>See:</a:t>
            </a:r>
          </a:p>
          <a:p>
            <a:r>
              <a:rPr lang="en-US" dirty="0">
                <a:hlinkClick r:id="rId2"/>
              </a:rPr>
              <a:t>http://dev.mysql.com/doc/refman/5.7/en/adding-functions.html</a:t>
            </a:r>
            <a:endParaRPr lang="en-US" dirty="0"/>
          </a:p>
          <a:p>
            <a:r>
              <a:rPr lang="en-US" dirty="0">
                <a:hlinkClick r:id="rId3"/>
              </a:rPr>
              <a:t>http://dev.mysql.com/doc/refman/5.7/en/create-function-udf.html</a:t>
            </a:r>
            <a:endParaRPr lang="en-US" dirty="0"/>
          </a:p>
          <a:p>
            <a:endParaRPr lang="en-US" dirty="0">
              <a:solidFill>
                <a:schemeClr val="bg2">
                  <a:lumMod val="40000"/>
                  <a:lumOff val="60000"/>
                </a:schemeClr>
              </a:solidFill>
              <a:latin typeface="Consolas"/>
              <a:cs typeface="Consolas"/>
            </a:endParaRPr>
          </a:p>
          <a:p>
            <a:r>
              <a:rPr lang="en-US" dirty="0">
                <a:latin typeface="Consolas"/>
                <a:cs typeface="Consolas"/>
              </a:rPr>
              <a:t>CREATE [AGGREGATE] FUNCTION </a:t>
            </a:r>
            <a:r>
              <a:rPr lang="en-US" dirty="0" err="1">
                <a:latin typeface="Consolas"/>
                <a:cs typeface="Consolas"/>
              </a:rPr>
              <a:t>function_name</a:t>
            </a:r>
            <a:r>
              <a:rPr lang="en-US" dirty="0">
                <a:latin typeface="Consolas"/>
                <a:cs typeface="Consolas"/>
              </a:rPr>
              <a:t> RETURNS {STRING|INTEGER|REAL|DECIMAL}</a:t>
            </a:r>
          </a:p>
          <a:p>
            <a:r>
              <a:rPr lang="en-US" dirty="0">
                <a:latin typeface="Consolas"/>
                <a:cs typeface="Consolas"/>
              </a:rPr>
              <a:t>    SONAME </a:t>
            </a:r>
            <a:r>
              <a:rPr lang="en-US" dirty="0" err="1">
                <a:latin typeface="Consolas"/>
                <a:cs typeface="Consolas"/>
              </a:rPr>
              <a:t>shared_library_name</a:t>
            </a:r>
            <a:r>
              <a:rPr lang="en-US" dirty="0">
                <a:latin typeface="Consolas"/>
                <a:cs typeface="Consolas"/>
              </a:rPr>
              <a:t>;</a:t>
            </a:r>
          </a:p>
          <a:p>
            <a:endParaRPr lang="en-US" dirty="0">
              <a:latin typeface="Consolas"/>
              <a:cs typeface="Consolas"/>
            </a:endParaRPr>
          </a:p>
          <a:p>
            <a:r>
              <a:rPr lang="en-US" dirty="0">
                <a:latin typeface="Consolas"/>
                <a:cs typeface="Consolas"/>
              </a:rPr>
              <a:t>DROP {PROCEDURE | FUNCTION} [IF EXISTS] </a:t>
            </a:r>
            <a:r>
              <a:rPr lang="en-US" dirty="0" err="1">
                <a:latin typeface="Consolas"/>
                <a:cs typeface="Consolas"/>
              </a:rPr>
              <a:t>sp_name</a:t>
            </a:r>
            <a:endParaRPr lang="en-US" dirty="0">
              <a:latin typeface="Consolas"/>
              <a:cs typeface="Consolas"/>
            </a:endParaRPr>
          </a:p>
          <a:p>
            <a:r>
              <a:rPr lang="en-US" dirty="0">
                <a:latin typeface="Consolas"/>
                <a:cs typeface="Consolas"/>
              </a:rPr>
              <a:t>DROP FUNCTION </a:t>
            </a:r>
            <a:r>
              <a:rPr lang="en-US" dirty="0" err="1">
                <a:latin typeface="Consolas"/>
                <a:cs typeface="Consolas"/>
              </a:rPr>
              <a:t>function_name</a:t>
            </a:r>
            <a:r>
              <a:rPr lang="en-US" dirty="0">
                <a:latin typeface="Consolas"/>
                <a:cs typeface="Consolas"/>
              </a:rPr>
              <a:t>;</a:t>
            </a:r>
          </a:p>
          <a:p>
            <a:endParaRPr lang="en-US" dirty="0"/>
          </a:p>
          <a:p>
            <a:r>
              <a:rPr lang="en-US" dirty="0" err="1">
                <a:solidFill>
                  <a:schemeClr val="tx1">
                    <a:lumMod val="75000"/>
                  </a:schemeClr>
                </a:solidFill>
                <a:latin typeface="Consolas"/>
                <a:cs typeface="Consolas"/>
              </a:rPr>
              <a:t>mysql</a:t>
            </a:r>
            <a:r>
              <a:rPr lang="en-US" dirty="0">
                <a:solidFill>
                  <a:schemeClr val="tx1">
                    <a:lumMod val="75000"/>
                  </a:schemeClr>
                </a:solidFill>
                <a:latin typeface="Consolas"/>
                <a:cs typeface="Consolas"/>
              </a:rPr>
              <a:t>&gt;</a:t>
            </a:r>
            <a:r>
              <a:rPr lang="en-US" dirty="0">
                <a:solidFill>
                  <a:schemeClr val="bg2">
                    <a:lumMod val="40000"/>
                    <a:lumOff val="60000"/>
                  </a:schemeClr>
                </a:solidFill>
                <a:latin typeface="Consolas"/>
                <a:cs typeface="Consolas"/>
              </a:rPr>
              <a:t> select * from </a:t>
            </a:r>
            <a:r>
              <a:rPr lang="en-US" dirty="0" err="1">
                <a:solidFill>
                  <a:schemeClr val="bg2">
                    <a:lumMod val="40000"/>
                    <a:lumOff val="60000"/>
                  </a:schemeClr>
                </a:solidFill>
                <a:latin typeface="Consolas"/>
                <a:cs typeface="Consolas"/>
              </a:rPr>
              <a:t>mysql.func</a:t>
            </a:r>
            <a:r>
              <a:rPr lang="en-US" dirty="0">
                <a:solidFill>
                  <a:schemeClr val="bg2">
                    <a:lumMod val="40000"/>
                    <a:lumOff val="60000"/>
                  </a:schemeClr>
                </a:solidFill>
                <a:latin typeface="Consolas"/>
                <a:cs typeface="Consolas"/>
              </a:rPr>
              <a:t>;</a:t>
            </a:r>
          </a:p>
          <a:p>
            <a:endParaRPr lang="en-US" dirty="0">
              <a:latin typeface="Consolas"/>
              <a:cs typeface="Consolas"/>
            </a:endParaRPr>
          </a:p>
          <a:p>
            <a:r>
              <a:rPr lang="en-US" dirty="0">
                <a:solidFill>
                  <a:srgbClr val="BFBFBF"/>
                </a:solidFill>
                <a:latin typeface="Consolas"/>
                <a:cs typeface="Consolas"/>
              </a:rPr>
              <a:t>Demo functions (in </a:t>
            </a:r>
            <a:r>
              <a:rPr lang="en-US" dirty="0" err="1">
                <a:solidFill>
                  <a:srgbClr val="BFBFBF"/>
                </a:solidFill>
                <a:latin typeface="Consolas"/>
                <a:cs typeface="Consolas"/>
              </a:rPr>
              <a:t>udf_astro</a:t>
            </a:r>
            <a:r>
              <a:rPr lang="en-US" dirty="0">
                <a:solidFill>
                  <a:srgbClr val="BFBFBF"/>
                </a:solidFill>
                <a:latin typeface="Consolas"/>
                <a:cs typeface="Consolas"/>
              </a:rPr>
              <a:t>):</a:t>
            </a:r>
          </a:p>
          <a:p>
            <a:r>
              <a:rPr lang="en-US" dirty="0">
                <a:latin typeface="Consolas"/>
                <a:cs typeface="Consolas"/>
              </a:rPr>
              <a:t>  CREATE FUNCTION </a:t>
            </a:r>
            <a:r>
              <a:rPr lang="en-US" dirty="0" err="1">
                <a:latin typeface="Consolas"/>
                <a:cs typeface="Consolas"/>
              </a:rPr>
              <a:t>skysepc</a:t>
            </a:r>
            <a:r>
              <a:rPr lang="en-US" dirty="0">
                <a:latin typeface="Consolas"/>
                <a:cs typeface="Consolas"/>
              </a:rPr>
              <a:t> RETURNS REAL SONAME '</a:t>
            </a:r>
            <a:r>
              <a:rPr lang="en-US" dirty="0" err="1">
                <a:latin typeface="Consolas"/>
                <a:cs typeface="Consolas"/>
              </a:rPr>
              <a:t>udf_astro.so</a:t>
            </a:r>
            <a:r>
              <a:rPr lang="en-US" dirty="0">
                <a:latin typeface="Consolas"/>
                <a:cs typeface="Consolas"/>
              </a:rPr>
              <a:t>';</a:t>
            </a:r>
          </a:p>
          <a:p>
            <a:r>
              <a:rPr lang="en-US" dirty="0">
                <a:latin typeface="Consolas"/>
                <a:cs typeface="Consolas"/>
              </a:rPr>
              <a:t>  CREATE FUNCTION radec2gl RETURNS REAL SONAME '</a:t>
            </a:r>
            <a:r>
              <a:rPr lang="en-US" dirty="0" err="1">
                <a:latin typeface="Consolas"/>
                <a:cs typeface="Consolas"/>
              </a:rPr>
              <a:t>udf_astro.so</a:t>
            </a:r>
            <a:r>
              <a:rPr lang="en-US" dirty="0">
                <a:latin typeface="Consolas"/>
                <a:cs typeface="Consolas"/>
              </a:rPr>
              <a:t>';</a:t>
            </a:r>
          </a:p>
          <a:p>
            <a:r>
              <a:rPr lang="en-US" dirty="0">
                <a:latin typeface="Consolas"/>
                <a:cs typeface="Consolas"/>
              </a:rPr>
              <a:t>  CREATE FUNCTION radec2gb RETURNS REAL SONAME '</a:t>
            </a:r>
            <a:r>
              <a:rPr lang="en-US" dirty="0" err="1">
                <a:latin typeface="Consolas"/>
                <a:cs typeface="Consolas"/>
              </a:rPr>
              <a:t>udf_astro.so</a:t>
            </a:r>
            <a:r>
              <a:rPr lang="en-US" dirty="0">
                <a:latin typeface="Consolas"/>
                <a:cs typeface="Consolas"/>
              </a:rPr>
              <a:t>';</a:t>
            </a:r>
          </a:p>
          <a:p>
            <a:r>
              <a:rPr lang="en-US" dirty="0">
                <a:latin typeface="Consolas"/>
                <a:cs typeface="Consolas"/>
              </a:rPr>
              <a:t>  CREATE FUNCTION radec2el RETURNS REAL SONAME '</a:t>
            </a:r>
            <a:r>
              <a:rPr lang="en-US" dirty="0" err="1">
                <a:latin typeface="Consolas"/>
                <a:cs typeface="Consolas"/>
              </a:rPr>
              <a:t>udf_astro.so</a:t>
            </a:r>
            <a:r>
              <a:rPr lang="en-US" dirty="0">
                <a:latin typeface="Consolas"/>
                <a:cs typeface="Consolas"/>
              </a:rPr>
              <a:t>';</a:t>
            </a:r>
          </a:p>
          <a:p>
            <a:r>
              <a:rPr lang="en-US" dirty="0">
                <a:latin typeface="Consolas"/>
                <a:cs typeface="Consolas"/>
              </a:rPr>
              <a:t>  CREATE FUNCTION radec2eb RETURNS REAL SONAME '</a:t>
            </a:r>
            <a:r>
              <a:rPr lang="en-US" dirty="0" err="1">
                <a:latin typeface="Consolas"/>
                <a:cs typeface="Consolas"/>
              </a:rPr>
              <a:t>udf_astro.so</a:t>
            </a:r>
            <a:r>
              <a:rPr lang="en-US" dirty="0">
                <a:latin typeface="Consolas"/>
                <a:cs typeface="Consolas"/>
              </a:rPr>
              <a:t>’;</a:t>
            </a:r>
          </a:p>
        </p:txBody>
      </p:sp>
      <p:sp>
        <p:nvSpPr>
          <p:cNvPr id="3" name="Title 1"/>
          <p:cNvSpPr txBox="1">
            <a:spLocks/>
          </p:cNvSpPr>
          <p:nvPr/>
        </p:nvSpPr>
        <p:spPr>
          <a:xfrm>
            <a:off x="235216" y="107577"/>
            <a:ext cx="8685503" cy="687958"/>
          </a:xfrm>
          <a:prstGeom prst="rect">
            <a:avLst/>
          </a:prstGeom>
        </p:spPr>
        <p:txBody>
          <a:bodyPr lIns="36000" rIns="36000"/>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3200" dirty="0">
                <a:solidFill>
                  <a:srgbClr val="D7E4BD"/>
                </a:solidFill>
              </a:rPr>
              <a:t>User Defined Functions (UDFs)</a:t>
            </a:r>
          </a:p>
        </p:txBody>
      </p:sp>
      <p:sp>
        <p:nvSpPr>
          <p:cNvPr id="6" name="Slide Number Placeholder 3">
            <a:extLst>
              <a:ext uri="{FF2B5EF4-FFF2-40B4-BE49-F238E27FC236}">
                <a16:creationId xmlns:a16="http://schemas.microsoft.com/office/drawing/2014/main" id="{17FF504E-5FD3-6143-B1D0-60663C594998}"/>
              </a:ext>
            </a:extLst>
          </p:cNvPr>
          <p:cNvSpPr>
            <a:spLocks noGrp="1"/>
          </p:cNvSpPr>
          <p:nvPr>
            <p:ph type="sldNum" sz="quarter" idx="12"/>
          </p:nvPr>
        </p:nvSpPr>
        <p:spPr>
          <a:xfrm>
            <a:off x="8361363" y="6551266"/>
            <a:ext cx="526143" cy="284388"/>
          </a:xfrm>
        </p:spPr>
        <p:txBody>
          <a:bodyPr/>
          <a:lstStyle/>
          <a:p>
            <a:fld id="{D12AA694-00EB-4F4B-AABB-6F50FB178914}" type="slidenum">
              <a:rPr lang="en-US" sz="1400" smtClean="0"/>
              <a:t>118</a:t>
            </a:fld>
            <a:endParaRPr lang="en-US" sz="1400" dirty="0"/>
          </a:p>
        </p:txBody>
      </p:sp>
    </p:spTree>
    <p:extLst>
      <p:ext uri="{BB962C8B-B14F-4D97-AF65-F5344CB8AC3E}">
        <p14:creationId xmlns:p14="http://schemas.microsoft.com/office/powerpoint/2010/main" val="956414693"/>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3">
            <a:extLst>
              <a:ext uri="{FF2B5EF4-FFF2-40B4-BE49-F238E27FC236}">
                <a16:creationId xmlns:a16="http://schemas.microsoft.com/office/drawing/2014/main" id="{EF72495F-D3D0-1E4D-9C49-601E4810687B}"/>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6" name="Rectangle 5"/>
          <p:cNvSpPr/>
          <p:nvPr/>
        </p:nvSpPr>
        <p:spPr>
          <a:xfrm>
            <a:off x="342000" y="1152000"/>
            <a:ext cx="8452884" cy="4909036"/>
          </a:xfrm>
          <a:prstGeom prst="rect">
            <a:avLst/>
          </a:prstGeom>
        </p:spPr>
        <p:txBody>
          <a:bodyPr wrap="square">
            <a:spAutoFit/>
          </a:bodyPr>
          <a:lstStyle/>
          <a:p>
            <a:pPr marL="324000" indent="-349200">
              <a:spcBef>
                <a:spcPts val="400"/>
              </a:spcBef>
              <a:spcAft>
                <a:spcPts val="200"/>
              </a:spcAft>
              <a:buFont typeface="Wingdings" charset="2"/>
              <a:buChar char="Ø"/>
            </a:pPr>
            <a:r>
              <a:rPr lang="en-GB" sz="2400" dirty="0"/>
              <a:t>It’s not an imperative/procedural language, but rather a declarative language: it lacks the concept of variable and algorithm control structure typical of the imperative languages and structured programming.</a:t>
            </a:r>
          </a:p>
          <a:p>
            <a:pPr marL="324000" indent="-349200">
              <a:spcBef>
                <a:spcPts val="400"/>
              </a:spcBef>
              <a:spcAft>
                <a:spcPts val="200"/>
              </a:spcAft>
              <a:buFont typeface="Wingdings" charset="2"/>
              <a:buChar char="Ø"/>
            </a:pPr>
            <a:r>
              <a:rPr lang="en-GB" sz="2400" dirty="0"/>
              <a:t>It’s made of 3 (4) instruction sets:</a:t>
            </a:r>
          </a:p>
          <a:p>
            <a:pPr marL="781200" lvl="1" indent="-349200">
              <a:spcBef>
                <a:spcPts val="400"/>
              </a:spcBef>
              <a:spcAft>
                <a:spcPts val="200"/>
              </a:spcAft>
              <a:buFont typeface="Wingdings" charset="2"/>
              <a:buChar char="§"/>
            </a:pPr>
            <a:r>
              <a:rPr lang="en-GB" sz="2400" b="1" dirty="0">
                <a:solidFill>
                  <a:srgbClr val="FFC000"/>
                </a:solidFill>
              </a:rPr>
              <a:t>DDL</a:t>
            </a:r>
            <a:r>
              <a:rPr lang="en-GB" sz="2400" dirty="0"/>
              <a:t> (</a:t>
            </a:r>
            <a:r>
              <a:rPr lang="en-GB" sz="2400" i="1" dirty="0"/>
              <a:t>Data Definition Language</a:t>
            </a:r>
            <a:r>
              <a:rPr lang="en-GB" sz="2400" dirty="0"/>
              <a:t>): to define the structure of the database</a:t>
            </a:r>
          </a:p>
          <a:p>
            <a:pPr marL="781200" lvl="1" indent="-349200">
              <a:spcBef>
                <a:spcPts val="400"/>
              </a:spcBef>
              <a:spcAft>
                <a:spcPts val="200"/>
              </a:spcAft>
              <a:buFont typeface="Wingdings" charset="2"/>
              <a:buChar char="§"/>
            </a:pPr>
            <a:r>
              <a:rPr lang="en-GB" sz="2400" b="1" dirty="0">
                <a:solidFill>
                  <a:srgbClr val="FFC000"/>
                </a:solidFill>
              </a:rPr>
              <a:t>DCL</a:t>
            </a:r>
            <a:r>
              <a:rPr lang="en-GB" sz="2400" dirty="0"/>
              <a:t> (</a:t>
            </a:r>
            <a:r>
              <a:rPr lang="en-GB" sz="2400" i="1" dirty="0"/>
              <a:t>Data Control Language</a:t>
            </a:r>
            <a:r>
              <a:rPr lang="en-GB" sz="2400" dirty="0"/>
              <a:t>): to manage the criteria of data access and protection</a:t>
            </a:r>
          </a:p>
          <a:p>
            <a:pPr marL="781200" lvl="1" indent="-349200">
              <a:spcBef>
                <a:spcPts val="400"/>
              </a:spcBef>
              <a:spcAft>
                <a:spcPts val="200"/>
              </a:spcAft>
              <a:buFont typeface="Wingdings" charset="2"/>
              <a:buChar char="§"/>
            </a:pPr>
            <a:r>
              <a:rPr lang="en-GB" sz="2400" b="1" dirty="0">
                <a:solidFill>
                  <a:srgbClr val="FFC000"/>
                </a:solidFill>
              </a:rPr>
              <a:t>DML</a:t>
            </a:r>
            <a:r>
              <a:rPr lang="en-GB" sz="2400" dirty="0"/>
              <a:t> (</a:t>
            </a:r>
            <a:r>
              <a:rPr lang="en-GB" sz="2400" i="1" dirty="0"/>
              <a:t>Data Manipulation Language</a:t>
            </a:r>
            <a:r>
              <a:rPr lang="en-GB" sz="2400" dirty="0"/>
              <a:t>): to operate on the data</a:t>
            </a:r>
          </a:p>
          <a:p>
            <a:pPr marL="781200" lvl="1" indent="-349200">
              <a:spcBef>
                <a:spcPts val="400"/>
              </a:spcBef>
              <a:spcAft>
                <a:spcPts val="200"/>
              </a:spcAft>
              <a:buFont typeface="Wingdings" charset="2"/>
              <a:buChar char="§"/>
            </a:pPr>
            <a:r>
              <a:rPr lang="en-GB" sz="2400" b="1" dirty="0">
                <a:solidFill>
                  <a:srgbClr val="FFC000"/>
                </a:solidFill>
              </a:rPr>
              <a:t>TCL</a:t>
            </a:r>
            <a:r>
              <a:rPr lang="en-GB" sz="2400" dirty="0"/>
              <a:t> (</a:t>
            </a:r>
            <a:r>
              <a:rPr lang="en-GB" sz="2400" i="1" dirty="0"/>
              <a:t>Transactional Control Language</a:t>
            </a:r>
            <a:r>
              <a:rPr lang="en-GB" sz="2400" dirty="0"/>
              <a:t>): to manage the various transactions in the DB. E.g. </a:t>
            </a:r>
            <a:r>
              <a:rPr lang="en-GB" sz="2400" dirty="0">
                <a:solidFill>
                  <a:srgbClr val="FFFF00"/>
                </a:solidFill>
                <a:latin typeface="Consolas" charset="0"/>
                <a:ea typeface="Consolas" charset="0"/>
                <a:cs typeface="Consolas" charset="0"/>
              </a:rPr>
              <a:t>COMMIT</a:t>
            </a:r>
            <a:r>
              <a:rPr lang="en-GB" sz="2400" dirty="0"/>
              <a:t>, </a:t>
            </a:r>
            <a:r>
              <a:rPr lang="en-GB" sz="2400" dirty="0">
                <a:solidFill>
                  <a:srgbClr val="FFFF00"/>
                </a:solidFill>
                <a:latin typeface="Consolas" charset="0"/>
                <a:ea typeface="Consolas" charset="0"/>
                <a:cs typeface="Consolas" charset="0"/>
              </a:rPr>
              <a:t>ROLLBACK</a:t>
            </a:r>
            <a:r>
              <a:rPr lang="en-GB" sz="2400" dirty="0"/>
              <a:t>.</a:t>
            </a:r>
          </a:p>
        </p:txBody>
      </p:sp>
      <p:sp>
        <p:nvSpPr>
          <p:cNvPr id="3" name="Slide Number Placeholder 2"/>
          <p:cNvSpPr>
            <a:spLocks noGrp="1"/>
          </p:cNvSpPr>
          <p:nvPr>
            <p:ph type="sldNum" sz="quarter" idx="12"/>
          </p:nvPr>
        </p:nvSpPr>
        <p:spPr/>
        <p:txBody>
          <a:bodyPr/>
          <a:lstStyle/>
          <a:p>
            <a:fld id="{FB16AC60-4618-014F-ABF8-BFC9F6D13946}" type="slidenum">
              <a:rPr lang="it-IT" smtClean="0"/>
              <a:t>11</a:t>
            </a:fld>
            <a:endParaRPr lang="it-IT"/>
          </a:p>
        </p:txBody>
      </p:sp>
      <p:sp>
        <p:nvSpPr>
          <p:cNvPr id="8" name="Title 1">
            <a:extLst>
              <a:ext uri="{FF2B5EF4-FFF2-40B4-BE49-F238E27FC236}">
                <a16:creationId xmlns:a16="http://schemas.microsoft.com/office/drawing/2014/main" id="{7C2399D7-91F2-6847-B60E-9651ADE33D65}"/>
              </a:ext>
            </a:extLst>
          </p:cNvPr>
          <p:cNvSpPr>
            <a:spLocks noGrp="1"/>
          </p:cNvSpPr>
          <p:nvPr>
            <p:ph type="title"/>
          </p:nvPr>
        </p:nvSpPr>
        <p:spPr>
          <a:xfrm>
            <a:off x="720000" y="102420"/>
            <a:ext cx="7920000" cy="718246"/>
          </a:xfrm>
        </p:spPr>
        <p:txBody>
          <a:bodyPr>
            <a:normAutofit/>
          </a:bodyPr>
          <a:lstStyle/>
          <a:p>
            <a:pPr algn="l"/>
            <a:r>
              <a:rPr lang="en-GB" sz="3600" dirty="0">
                <a:solidFill>
                  <a:schemeClr val="tx2"/>
                </a:solidFill>
              </a:rPr>
              <a:t>Database terms: SQL – 2</a:t>
            </a:r>
          </a:p>
        </p:txBody>
      </p:sp>
    </p:spTree>
    <p:extLst>
      <p:ext uri="{BB962C8B-B14F-4D97-AF65-F5344CB8AC3E}">
        <p14:creationId xmlns:p14="http://schemas.microsoft.com/office/powerpoint/2010/main" val="64020169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p:tgtEl>
                                          <p:spTgt spid="6">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p:tgtEl>
                                          <p:spTgt spid="6">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ttangolo 3">
            <a:extLst>
              <a:ext uri="{FF2B5EF4-FFF2-40B4-BE49-F238E27FC236}">
                <a16:creationId xmlns:a16="http://schemas.microsoft.com/office/drawing/2014/main" id="{5DE5385A-E3D1-E64A-9794-8E7230200950}"/>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3" name="Isosceles Triangle 3"/>
          <p:cNvSpPr>
            <a:spLocks noChangeAspect="1"/>
          </p:cNvSpPr>
          <p:nvPr/>
        </p:nvSpPr>
        <p:spPr bwMode="auto">
          <a:xfrm>
            <a:off x="3817938" y="3173413"/>
            <a:ext cx="1633537" cy="1412875"/>
          </a:xfrm>
          <a:prstGeom prst="triangle">
            <a:avLst>
              <a:gd name="adj" fmla="val 50000"/>
            </a:avLst>
          </a:prstGeom>
          <a:solidFill>
            <a:srgbClr val="FFC000"/>
          </a:solidFill>
          <a:ln w="9525">
            <a:solidFill>
              <a:schemeClr val="tx1"/>
            </a:solidFill>
            <a:round/>
            <a:headEnd/>
            <a:tailEnd/>
          </a:ln>
        </p:spPr>
        <p:txBody>
          <a:bodyPr lIns="82945" tIns="41473" rIns="82945" bIns="41473">
            <a:prstTxWarp prst="textNoShape">
              <a:avLst/>
            </a:prstTxWarp>
          </a:bodyPr>
          <a:lstStyle/>
          <a:p>
            <a:endParaRPr lang="en-US"/>
          </a:p>
        </p:txBody>
      </p:sp>
      <p:sp>
        <p:nvSpPr>
          <p:cNvPr id="4" name="Isosceles Triangle 5"/>
          <p:cNvSpPr>
            <a:spLocks noChangeAspect="1"/>
          </p:cNvSpPr>
          <p:nvPr/>
        </p:nvSpPr>
        <p:spPr bwMode="auto">
          <a:xfrm>
            <a:off x="3022600" y="2468563"/>
            <a:ext cx="815975" cy="706437"/>
          </a:xfrm>
          <a:prstGeom prst="triangle">
            <a:avLst>
              <a:gd name="adj" fmla="val 50000"/>
            </a:avLst>
          </a:prstGeom>
          <a:solidFill>
            <a:srgbClr val="FFFF00"/>
          </a:solidFill>
          <a:ln w="9525">
            <a:solidFill>
              <a:schemeClr val="tx1"/>
            </a:solidFill>
            <a:round/>
            <a:headEnd/>
            <a:tailEnd/>
          </a:ln>
        </p:spPr>
        <p:txBody>
          <a:bodyPr lIns="82945" tIns="41473" rIns="82945" bIns="41473">
            <a:prstTxWarp prst="textNoShape">
              <a:avLst/>
            </a:prstTxWarp>
          </a:bodyPr>
          <a:lstStyle/>
          <a:p>
            <a:endParaRPr lang="en-US"/>
          </a:p>
        </p:txBody>
      </p:sp>
      <p:sp>
        <p:nvSpPr>
          <p:cNvPr id="5" name="Isosceles Triangle 6"/>
          <p:cNvSpPr>
            <a:spLocks noChangeAspect="1"/>
          </p:cNvSpPr>
          <p:nvPr/>
        </p:nvSpPr>
        <p:spPr bwMode="auto">
          <a:xfrm rot="10800000">
            <a:off x="5062538" y="2473325"/>
            <a:ext cx="814387" cy="704850"/>
          </a:xfrm>
          <a:prstGeom prst="triangle">
            <a:avLst>
              <a:gd name="adj" fmla="val 50000"/>
            </a:avLst>
          </a:prstGeom>
          <a:solidFill>
            <a:srgbClr val="FFFF00"/>
          </a:solidFill>
          <a:ln w="9525">
            <a:solidFill>
              <a:schemeClr val="tx1"/>
            </a:solidFill>
            <a:round/>
            <a:headEnd/>
            <a:tailEnd/>
          </a:ln>
        </p:spPr>
        <p:txBody>
          <a:bodyPr lIns="82945" tIns="41473" rIns="82945" bIns="41473">
            <a:prstTxWarp prst="textNoShape">
              <a:avLst/>
            </a:prstTxWarp>
          </a:bodyPr>
          <a:lstStyle/>
          <a:p>
            <a:endParaRPr lang="en-US"/>
          </a:p>
        </p:txBody>
      </p:sp>
      <p:sp>
        <p:nvSpPr>
          <p:cNvPr id="6" name="Isosceles Triangle 7"/>
          <p:cNvSpPr>
            <a:spLocks noChangeAspect="1"/>
          </p:cNvSpPr>
          <p:nvPr/>
        </p:nvSpPr>
        <p:spPr bwMode="auto">
          <a:xfrm>
            <a:off x="6127750" y="5638800"/>
            <a:ext cx="815975" cy="704850"/>
          </a:xfrm>
          <a:prstGeom prst="triangle">
            <a:avLst>
              <a:gd name="adj" fmla="val 50000"/>
            </a:avLst>
          </a:prstGeom>
          <a:solidFill>
            <a:srgbClr val="FFFF00"/>
          </a:solidFill>
          <a:ln w="9525">
            <a:solidFill>
              <a:schemeClr val="tx1"/>
            </a:solidFill>
            <a:round/>
            <a:headEnd/>
            <a:tailEnd/>
          </a:ln>
        </p:spPr>
        <p:txBody>
          <a:bodyPr lIns="82945" tIns="41473" rIns="82945" bIns="41473">
            <a:prstTxWarp prst="textNoShape">
              <a:avLst/>
            </a:prstTxWarp>
          </a:bodyPr>
          <a:lstStyle/>
          <a:p>
            <a:endParaRPr lang="en-US"/>
          </a:p>
        </p:txBody>
      </p:sp>
      <p:sp>
        <p:nvSpPr>
          <p:cNvPr id="8" name="Isosceles Triangle 9"/>
          <p:cNvSpPr>
            <a:spLocks noChangeAspect="1"/>
          </p:cNvSpPr>
          <p:nvPr/>
        </p:nvSpPr>
        <p:spPr bwMode="auto">
          <a:xfrm>
            <a:off x="7021513" y="4930775"/>
            <a:ext cx="1633537" cy="1412875"/>
          </a:xfrm>
          <a:prstGeom prst="triangle">
            <a:avLst>
              <a:gd name="adj" fmla="val 50000"/>
            </a:avLst>
          </a:prstGeom>
          <a:solidFill>
            <a:srgbClr val="FFC000"/>
          </a:solidFill>
          <a:ln w="9525">
            <a:solidFill>
              <a:schemeClr val="tx1"/>
            </a:solidFill>
            <a:round/>
            <a:headEnd/>
            <a:tailEnd/>
          </a:ln>
        </p:spPr>
        <p:txBody>
          <a:bodyPr lIns="82945" tIns="41473" rIns="82945" bIns="41473">
            <a:prstTxWarp prst="textNoShape">
              <a:avLst/>
            </a:prstTxWarp>
          </a:bodyPr>
          <a:lstStyle/>
          <a:p>
            <a:endParaRPr lang="en-US"/>
          </a:p>
        </p:txBody>
      </p:sp>
      <p:sp>
        <p:nvSpPr>
          <p:cNvPr id="9" name="Isosceles Triangle 10"/>
          <p:cNvSpPr>
            <a:spLocks noChangeAspect="1"/>
          </p:cNvSpPr>
          <p:nvPr/>
        </p:nvSpPr>
        <p:spPr bwMode="auto">
          <a:xfrm rot="10800000">
            <a:off x="4037013" y="2116138"/>
            <a:ext cx="407987" cy="352425"/>
          </a:xfrm>
          <a:prstGeom prst="triangle">
            <a:avLst>
              <a:gd name="adj" fmla="val 50000"/>
            </a:avLst>
          </a:prstGeom>
          <a:solidFill>
            <a:srgbClr val="FF66FF"/>
          </a:solidFill>
          <a:ln w="9525">
            <a:solidFill>
              <a:schemeClr val="tx1"/>
            </a:solidFill>
            <a:round/>
            <a:headEnd/>
            <a:tailEnd/>
          </a:ln>
        </p:spPr>
        <p:txBody>
          <a:bodyPr lIns="82945" tIns="41473" rIns="82945" bIns="41473">
            <a:prstTxWarp prst="textNoShape">
              <a:avLst/>
            </a:prstTxWarp>
          </a:bodyPr>
          <a:lstStyle/>
          <a:p>
            <a:endParaRPr lang="en-US"/>
          </a:p>
        </p:txBody>
      </p:sp>
      <p:sp>
        <p:nvSpPr>
          <p:cNvPr id="10" name="Isosceles Triangle 13"/>
          <p:cNvSpPr>
            <a:spLocks noChangeAspect="1"/>
          </p:cNvSpPr>
          <p:nvPr/>
        </p:nvSpPr>
        <p:spPr bwMode="auto">
          <a:xfrm rot="10800000">
            <a:off x="4638675" y="3173413"/>
            <a:ext cx="1633538" cy="1412875"/>
          </a:xfrm>
          <a:prstGeom prst="triangle">
            <a:avLst>
              <a:gd name="adj" fmla="val 50000"/>
            </a:avLst>
          </a:prstGeom>
          <a:solidFill>
            <a:srgbClr val="FFC000"/>
          </a:solidFill>
          <a:ln w="9525">
            <a:solidFill>
              <a:schemeClr val="tx1"/>
            </a:solidFill>
            <a:round/>
            <a:headEnd/>
            <a:tailEnd/>
          </a:ln>
        </p:spPr>
        <p:txBody>
          <a:bodyPr lIns="82945" tIns="41473" rIns="82945" bIns="41473">
            <a:prstTxWarp prst="textNoShape">
              <a:avLst/>
            </a:prstTxWarp>
          </a:bodyPr>
          <a:lstStyle/>
          <a:p>
            <a:endParaRPr lang="en-US"/>
          </a:p>
        </p:txBody>
      </p:sp>
      <p:sp>
        <p:nvSpPr>
          <p:cNvPr id="11" name="Isosceles Triangle 14"/>
          <p:cNvSpPr>
            <a:spLocks noChangeAspect="1"/>
          </p:cNvSpPr>
          <p:nvPr/>
        </p:nvSpPr>
        <p:spPr bwMode="auto">
          <a:xfrm rot="10800000">
            <a:off x="3009900" y="3173413"/>
            <a:ext cx="1631950" cy="1412875"/>
          </a:xfrm>
          <a:prstGeom prst="triangle">
            <a:avLst>
              <a:gd name="adj" fmla="val 50000"/>
            </a:avLst>
          </a:prstGeom>
          <a:solidFill>
            <a:srgbClr val="FFC000"/>
          </a:solidFill>
          <a:ln w="9525">
            <a:solidFill>
              <a:schemeClr val="tx1"/>
            </a:solidFill>
            <a:round/>
            <a:headEnd/>
            <a:tailEnd/>
          </a:ln>
        </p:spPr>
        <p:txBody>
          <a:bodyPr lIns="82945" tIns="41473" rIns="82945" bIns="41473">
            <a:prstTxWarp prst="textNoShape">
              <a:avLst/>
            </a:prstTxWarp>
          </a:bodyPr>
          <a:lstStyle/>
          <a:p>
            <a:endParaRPr lang="en-US"/>
          </a:p>
        </p:txBody>
      </p:sp>
      <p:sp>
        <p:nvSpPr>
          <p:cNvPr id="12" name="Oval 15"/>
          <p:cNvSpPr>
            <a:spLocks noChangeArrowheads="1"/>
          </p:cNvSpPr>
          <p:nvPr/>
        </p:nvSpPr>
        <p:spPr bwMode="auto">
          <a:xfrm>
            <a:off x="3027363" y="1657350"/>
            <a:ext cx="3267075" cy="3262313"/>
          </a:xfrm>
          <a:prstGeom prst="ellipse">
            <a:avLst/>
          </a:prstGeom>
          <a:noFill/>
          <a:ln w="25400">
            <a:solidFill>
              <a:schemeClr val="bg1"/>
            </a:solidFill>
            <a:round/>
            <a:headEnd/>
            <a:tailEnd/>
          </a:ln>
        </p:spPr>
        <p:txBody>
          <a:bodyPr lIns="82945" tIns="41473" rIns="82945" bIns="41473">
            <a:prstTxWarp prst="textNoShape">
              <a:avLst/>
            </a:prstTxWarp>
          </a:bodyPr>
          <a:lstStyle/>
          <a:p>
            <a:endParaRPr lang="en-US"/>
          </a:p>
        </p:txBody>
      </p:sp>
      <p:sp>
        <p:nvSpPr>
          <p:cNvPr id="13" name="Isosceles Triangle 16"/>
          <p:cNvSpPr>
            <a:spLocks noChangeAspect="1"/>
          </p:cNvSpPr>
          <p:nvPr/>
        </p:nvSpPr>
        <p:spPr bwMode="auto">
          <a:xfrm rot="10800000">
            <a:off x="4237038" y="2473325"/>
            <a:ext cx="815975" cy="704850"/>
          </a:xfrm>
          <a:prstGeom prst="triangle">
            <a:avLst>
              <a:gd name="adj" fmla="val 50000"/>
            </a:avLst>
          </a:prstGeom>
          <a:solidFill>
            <a:srgbClr val="FFFF00"/>
          </a:solidFill>
          <a:ln w="9525">
            <a:solidFill>
              <a:schemeClr val="tx1"/>
            </a:solidFill>
            <a:round/>
            <a:headEnd/>
            <a:tailEnd/>
          </a:ln>
        </p:spPr>
        <p:txBody>
          <a:bodyPr lIns="82945" tIns="41473" rIns="82945" bIns="41473">
            <a:prstTxWarp prst="textNoShape">
              <a:avLst/>
            </a:prstTxWarp>
          </a:bodyPr>
          <a:lstStyle/>
          <a:p>
            <a:endParaRPr lang="en-US"/>
          </a:p>
        </p:txBody>
      </p:sp>
      <p:sp>
        <p:nvSpPr>
          <p:cNvPr id="14" name="Isosceles Triangle 19"/>
          <p:cNvSpPr>
            <a:spLocks noChangeAspect="1"/>
          </p:cNvSpPr>
          <p:nvPr/>
        </p:nvSpPr>
        <p:spPr bwMode="auto">
          <a:xfrm rot="10800000">
            <a:off x="3429000" y="2466975"/>
            <a:ext cx="817563" cy="708025"/>
          </a:xfrm>
          <a:prstGeom prst="triangle">
            <a:avLst>
              <a:gd name="adj" fmla="val 50000"/>
            </a:avLst>
          </a:prstGeom>
          <a:solidFill>
            <a:srgbClr val="FFFF00"/>
          </a:solidFill>
          <a:ln w="9525">
            <a:solidFill>
              <a:schemeClr val="tx1"/>
            </a:solidFill>
            <a:round/>
            <a:headEnd/>
            <a:tailEnd/>
          </a:ln>
        </p:spPr>
        <p:txBody>
          <a:bodyPr lIns="82945" tIns="41473" rIns="82945" bIns="41473">
            <a:prstTxWarp prst="textNoShape">
              <a:avLst/>
            </a:prstTxWarp>
          </a:bodyPr>
          <a:lstStyle/>
          <a:p>
            <a:endParaRPr lang="en-US"/>
          </a:p>
        </p:txBody>
      </p:sp>
      <p:sp>
        <p:nvSpPr>
          <p:cNvPr id="15" name="Isosceles Triangle 20"/>
          <p:cNvSpPr>
            <a:spLocks noChangeAspect="1"/>
          </p:cNvSpPr>
          <p:nvPr/>
        </p:nvSpPr>
        <p:spPr bwMode="auto">
          <a:xfrm>
            <a:off x="3827463" y="2470150"/>
            <a:ext cx="814387" cy="706438"/>
          </a:xfrm>
          <a:prstGeom prst="triangle">
            <a:avLst>
              <a:gd name="adj" fmla="val 50000"/>
            </a:avLst>
          </a:prstGeom>
          <a:solidFill>
            <a:srgbClr val="FFFF00"/>
          </a:solidFill>
          <a:ln w="9525">
            <a:solidFill>
              <a:schemeClr val="tx1"/>
            </a:solidFill>
            <a:round/>
            <a:headEnd/>
            <a:tailEnd/>
          </a:ln>
        </p:spPr>
        <p:txBody>
          <a:bodyPr lIns="82945" tIns="41473" rIns="82945" bIns="41473">
            <a:prstTxWarp prst="textNoShape">
              <a:avLst/>
            </a:prstTxWarp>
          </a:bodyPr>
          <a:lstStyle/>
          <a:p>
            <a:endParaRPr lang="en-US"/>
          </a:p>
        </p:txBody>
      </p:sp>
      <p:sp>
        <p:nvSpPr>
          <p:cNvPr id="16" name="Isosceles Triangle 22"/>
          <p:cNvSpPr>
            <a:spLocks noChangeAspect="1"/>
          </p:cNvSpPr>
          <p:nvPr/>
        </p:nvSpPr>
        <p:spPr bwMode="auto">
          <a:xfrm>
            <a:off x="4648200" y="2470150"/>
            <a:ext cx="815975" cy="706438"/>
          </a:xfrm>
          <a:prstGeom prst="triangle">
            <a:avLst>
              <a:gd name="adj" fmla="val 50000"/>
            </a:avLst>
          </a:prstGeom>
          <a:solidFill>
            <a:srgbClr val="FFFF00"/>
          </a:solidFill>
          <a:ln w="9525">
            <a:solidFill>
              <a:schemeClr val="tx1"/>
            </a:solidFill>
            <a:round/>
            <a:headEnd/>
            <a:tailEnd/>
          </a:ln>
        </p:spPr>
        <p:txBody>
          <a:bodyPr lIns="82945" tIns="41473" rIns="82945" bIns="41473">
            <a:prstTxWarp prst="textNoShape">
              <a:avLst/>
            </a:prstTxWarp>
          </a:bodyPr>
          <a:lstStyle/>
          <a:p>
            <a:endParaRPr lang="en-US"/>
          </a:p>
        </p:txBody>
      </p:sp>
      <p:sp>
        <p:nvSpPr>
          <p:cNvPr id="17" name="Isosceles Triangle 23"/>
          <p:cNvSpPr>
            <a:spLocks noChangeAspect="1"/>
          </p:cNvSpPr>
          <p:nvPr/>
        </p:nvSpPr>
        <p:spPr bwMode="auto">
          <a:xfrm>
            <a:off x="4243388" y="1768475"/>
            <a:ext cx="815975" cy="708025"/>
          </a:xfrm>
          <a:prstGeom prst="triangle">
            <a:avLst>
              <a:gd name="adj" fmla="val 50000"/>
            </a:avLst>
          </a:prstGeom>
          <a:solidFill>
            <a:srgbClr val="FFFF00"/>
          </a:solidFill>
          <a:ln w="9525">
            <a:solidFill>
              <a:schemeClr val="tx1"/>
            </a:solidFill>
            <a:round/>
            <a:headEnd/>
            <a:tailEnd/>
          </a:ln>
        </p:spPr>
        <p:txBody>
          <a:bodyPr lIns="82945" tIns="41473" rIns="82945" bIns="41473">
            <a:prstTxWarp prst="textNoShape">
              <a:avLst/>
            </a:prstTxWarp>
          </a:bodyPr>
          <a:lstStyle/>
          <a:p>
            <a:endParaRPr lang="en-US"/>
          </a:p>
        </p:txBody>
      </p:sp>
      <p:sp>
        <p:nvSpPr>
          <p:cNvPr id="18" name="Isosceles Triangle 24"/>
          <p:cNvSpPr>
            <a:spLocks noChangeAspect="1"/>
          </p:cNvSpPr>
          <p:nvPr/>
        </p:nvSpPr>
        <p:spPr bwMode="auto">
          <a:xfrm>
            <a:off x="5462588" y="2471738"/>
            <a:ext cx="814387" cy="704850"/>
          </a:xfrm>
          <a:prstGeom prst="triangle">
            <a:avLst>
              <a:gd name="adj" fmla="val 50000"/>
            </a:avLst>
          </a:prstGeom>
          <a:solidFill>
            <a:srgbClr val="FFFF00"/>
          </a:solidFill>
          <a:ln w="9525">
            <a:solidFill>
              <a:schemeClr val="tx1"/>
            </a:solidFill>
            <a:round/>
            <a:headEnd/>
            <a:tailEnd/>
          </a:ln>
        </p:spPr>
        <p:txBody>
          <a:bodyPr lIns="82945" tIns="41473" rIns="82945" bIns="41473">
            <a:prstTxWarp prst="textNoShape">
              <a:avLst/>
            </a:prstTxWarp>
          </a:bodyPr>
          <a:lstStyle/>
          <a:p>
            <a:endParaRPr lang="en-US"/>
          </a:p>
        </p:txBody>
      </p:sp>
      <p:sp>
        <p:nvSpPr>
          <p:cNvPr id="19" name="Isosceles Triangle 25"/>
          <p:cNvSpPr>
            <a:spLocks noChangeAspect="1"/>
          </p:cNvSpPr>
          <p:nvPr/>
        </p:nvSpPr>
        <p:spPr bwMode="auto">
          <a:xfrm rot="10800000">
            <a:off x="4859338" y="2127250"/>
            <a:ext cx="406400" cy="352425"/>
          </a:xfrm>
          <a:prstGeom prst="triangle">
            <a:avLst>
              <a:gd name="adj" fmla="val 50000"/>
            </a:avLst>
          </a:prstGeom>
          <a:solidFill>
            <a:srgbClr val="FF66FF"/>
          </a:solidFill>
          <a:ln w="9525">
            <a:solidFill>
              <a:schemeClr val="tx1"/>
            </a:solidFill>
            <a:round/>
            <a:headEnd/>
            <a:tailEnd/>
          </a:ln>
        </p:spPr>
        <p:txBody>
          <a:bodyPr lIns="82945" tIns="41473" rIns="82945" bIns="41473">
            <a:prstTxWarp prst="textNoShape">
              <a:avLst/>
            </a:prstTxWarp>
          </a:bodyPr>
          <a:lstStyle/>
          <a:p>
            <a:endParaRPr lang="en-US"/>
          </a:p>
        </p:txBody>
      </p:sp>
      <p:sp>
        <p:nvSpPr>
          <p:cNvPr id="20" name="Isosceles Triangle 10"/>
          <p:cNvSpPr>
            <a:spLocks noChangeAspect="1"/>
          </p:cNvSpPr>
          <p:nvPr/>
        </p:nvSpPr>
        <p:spPr bwMode="auto">
          <a:xfrm rot="10800000">
            <a:off x="3636963" y="2114550"/>
            <a:ext cx="407987" cy="352425"/>
          </a:xfrm>
          <a:prstGeom prst="triangle">
            <a:avLst>
              <a:gd name="adj" fmla="val 50000"/>
            </a:avLst>
          </a:prstGeom>
          <a:solidFill>
            <a:srgbClr val="FF66FF"/>
          </a:solidFill>
          <a:ln w="9525">
            <a:solidFill>
              <a:schemeClr val="tx1"/>
            </a:solidFill>
            <a:round/>
            <a:headEnd/>
            <a:tailEnd/>
          </a:ln>
        </p:spPr>
        <p:txBody>
          <a:bodyPr lIns="82945" tIns="41473" rIns="82945" bIns="41473">
            <a:prstTxWarp prst="textNoShape">
              <a:avLst/>
            </a:prstTxWarp>
          </a:bodyPr>
          <a:lstStyle/>
          <a:p>
            <a:endParaRPr lang="en-US"/>
          </a:p>
        </p:txBody>
      </p:sp>
      <p:sp>
        <p:nvSpPr>
          <p:cNvPr id="21" name="Isosceles Triangle 10"/>
          <p:cNvSpPr>
            <a:spLocks noChangeAspect="1"/>
          </p:cNvSpPr>
          <p:nvPr/>
        </p:nvSpPr>
        <p:spPr bwMode="auto">
          <a:xfrm rot="10800000">
            <a:off x="3232150" y="2116138"/>
            <a:ext cx="407988"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22" name="Isosceles Triangle 8"/>
          <p:cNvSpPr>
            <a:spLocks noChangeAspect="1"/>
          </p:cNvSpPr>
          <p:nvPr/>
        </p:nvSpPr>
        <p:spPr bwMode="auto">
          <a:xfrm>
            <a:off x="5059363" y="2120900"/>
            <a:ext cx="406400" cy="352425"/>
          </a:xfrm>
          <a:prstGeom prst="triangle">
            <a:avLst>
              <a:gd name="adj" fmla="val 50000"/>
            </a:avLst>
          </a:prstGeom>
          <a:solidFill>
            <a:srgbClr val="FF66FF"/>
          </a:solidFill>
          <a:ln w="9525">
            <a:solidFill>
              <a:schemeClr val="tx1"/>
            </a:solidFill>
            <a:round/>
            <a:headEnd/>
            <a:tailEnd/>
          </a:ln>
        </p:spPr>
        <p:txBody>
          <a:bodyPr lIns="82945" tIns="41473" rIns="82945" bIns="41473">
            <a:prstTxWarp prst="textNoShape">
              <a:avLst/>
            </a:prstTxWarp>
          </a:bodyPr>
          <a:lstStyle/>
          <a:p>
            <a:endParaRPr lang="en-US"/>
          </a:p>
        </p:txBody>
      </p:sp>
      <p:sp>
        <p:nvSpPr>
          <p:cNvPr id="23" name="Isosceles Triangle 8"/>
          <p:cNvSpPr>
            <a:spLocks noChangeAspect="1"/>
          </p:cNvSpPr>
          <p:nvPr/>
        </p:nvSpPr>
        <p:spPr bwMode="auto">
          <a:xfrm>
            <a:off x="5459413" y="2120900"/>
            <a:ext cx="407987" cy="352425"/>
          </a:xfrm>
          <a:prstGeom prst="triangle">
            <a:avLst>
              <a:gd name="adj" fmla="val 50000"/>
            </a:avLst>
          </a:prstGeom>
          <a:solidFill>
            <a:srgbClr val="FF66FF"/>
          </a:solidFill>
          <a:ln w="9525">
            <a:solidFill>
              <a:schemeClr val="tx1"/>
            </a:solidFill>
            <a:round/>
            <a:headEnd/>
            <a:tailEnd/>
          </a:ln>
        </p:spPr>
        <p:txBody>
          <a:bodyPr lIns="82945" tIns="41473" rIns="82945" bIns="41473">
            <a:prstTxWarp prst="textNoShape">
              <a:avLst/>
            </a:prstTxWarp>
          </a:bodyPr>
          <a:lstStyle/>
          <a:p>
            <a:endParaRPr lang="en-US"/>
          </a:p>
        </p:txBody>
      </p:sp>
      <p:sp>
        <p:nvSpPr>
          <p:cNvPr id="24" name="Isosceles Triangle 25"/>
          <p:cNvSpPr>
            <a:spLocks noChangeAspect="1"/>
          </p:cNvSpPr>
          <p:nvPr/>
        </p:nvSpPr>
        <p:spPr bwMode="auto">
          <a:xfrm rot="10800000">
            <a:off x="5249863" y="2125663"/>
            <a:ext cx="407987" cy="354012"/>
          </a:xfrm>
          <a:prstGeom prst="triangle">
            <a:avLst>
              <a:gd name="adj" fmla="val 50000"/>
            </a:avLst>
          </a:prstGeom>
          <a:solidFill>
            <a:srgbClr val="FF66FF"/>
          </a:solidFill>
          <a:ln w="9525">
            <a:solidFill>
              <a:schemeClr val="tx1"/>
            </a:solidFill>
            <a:round/>
            <a:headEnd/>
            <a:tailEnd/>
          </a:ln>
        </p:spPr>
        <p:txBody>
          <a:bodyPr lIns="82945" tIns="41473" rIns="82945" bIns="41473">
            <a:prstTxWarp prst="textNoShape">
              <a:avLst/>
            </a:prstTxWarp>
          </a:bodyPr>
          <a:lstStyle/>
          <a:p>
            <a:endParaRPr lang="en-US"/>
          </a:p>
        </p:txBody>
      </p:sp>
      <p:sp>
        <p:nvSpPr>
          <p:cNvPr id="25" name="Isosceles Triangle 8"/>
          <p:cNvSpPr>
            <a:spLocks noChangeAspect="1"/>
          </p:cNvSpPr>
          <p:nvPr/>
        </p:nvSpPr>
        <p:spPr bwMode="auto">
          <a:xfrm>
            <a:off x="3832225" y="2116138"/>
            <a:ext cx="406400" cy="352425"/>
          </a:xfrm>
          <a:prstGeom prst="triangle">
            <a:avLst>
              <a:gd name="adj" fmla="val 50000"/>
            </a:avLst>
          </a:prstGeom>
          <a:solidFill>
            <a:srgbClr val="FF66FF"/>
          </a:solidFill>
          <a:ln w="9525">
            <a:solidFill>
              <a:schemeClr val="tx1"/>
            </a:solidFill>
            <a:round/>
            <a:headEnd/>
            <a:tailEnd/>
          </a:ln>
        </p:spPr>
        <p:txBody>
          <a:bodyPr lIns="82945" tIns="41473" rIns="82945" bIns="41473">
            <a:prstTxWarp prst="textNoShape">
              <a:avLst/>
            </a:prstTxWarp>
          </a:bodyPr>
          <a:lstStyle/>
          <a:p>
            <a:endParaRPr lang="en-US"/>
          </a:p>
        </p:txBody>
      </p:sp>
      <p:sp>
        <p:nvSpPr>
          <p:cNvPr id="26" name="Isosceles Triangle 8"/>
          <p:cNvSpPr>
            <a:spLocks noChangeAspect="1"/>
          </p:cNvSpPr>
          <p:nvPr/>
        </p:nvSpPr>
        <p:spPr bwMode="auto">
          <a:xfrm>
            <a:off x="3435350" y="2116138"/>
            <a:ext cx="407988" cy="352425"/>
          </a:xfrm>
          <a:prstGeom prst="triangle">
            <a:avLst>
              <a:gd name="adj" fmla="val 50000"/>
            </a:avLst>
          </a:prstGeom>
          <a:solidFill>
            <a:srgbClr val="FF66FF"/>
          </a:solidFill>
          <a:ln w="9525">
            <a:solidFill>
              <a:schemeClr val="tx1"/>
            </a:solidFill>
            <a:round/>
            <a:headEnd/>
            <a:tailEnd/>
          </a:ln>
        </p:spPr>
        <p:txBody>
          <a:bodyPr lIns="82945" tIns="41473" rIns="82945" bIns="41473">
            <a:prstTxWarp prst="textNoShape">
              <a:avLst/>
            </a:prstTxWarp>
          </a:bodyPr>
          <a:lstStyle/>
          <a:p>
            <a:endParaRPr lang="en-US"/>
          </a:p>
        </p:txBody>
      </p:sp>
      <p:sp>
        <p:nvSpPr>
          <p:cNvPr id="27" name="Isosceles Triangle 25"/>
          <p:cNvSpPr>
            <a:spLocks noChangeAspect="1"/>
          </p:cNvSpPr>
          <p:nvPr/>
        </p:nvSpPr>
        <p:spPr bwMode="auto">
          <a:xfrm rot="10800000">
            <a:off x="4660900" y="1778000"/>
            <a:ext cx="407988" cy="352425"/>
          </a:xfrm>
          <a:prstGeom prst="triangle">
            <a:avLst>
              <a:gd name="adj" fmla="val 50000"/>
            </a:avLst>
          </a:prstGeom>
          <a:solidFill>
            <a:srgbClr val="FF66FF"/>
          </a:solidFill>
          <a:ln w="9525">
            <a:solidFill>
              <a:schemeClr val="tx1"/>
            </a:solidFill>
            <a:round/>
            <a:headEnd/>
            <a:tailEnd/>
          </a:ln>
        </p:spPr>
        <p:txBody>
          <a:bodyPr lIns="82945" tIns="41473" rIns="82945" bIns="41473">
            <a:prstTxWarp prst="textNoShape">
              <a:avLst/>
            </a:prstTxWarp>
          </a:bodyPr>
          <a:lstStyle/>
          <a:p>
            <a:endParaRPr lang="en-US"/>
          </a:p>
        </p:txBody>
      </p:sp>
      <p:sp>
        <p:nvSpPr>
          <p:cNvPr id="28" name="Isosceles Triangle 8"/>
          <p:cNvSpPr>
            <a:spLocks noChangeAspect="1"/>
          </p:cNvSpPr>
          <p:nvPr/>
        </p:nvSpPr>
        <p:spPr bwMode="auto">
          <a:xfrm>
            <a:off x="4860925" y="1779588"/>
            <a:ext cx="407988" cy="352425"/>
          </a:xfrm>
          <a:prstGeom prst="triangle">
            <a:avLst>
              <a:gd name="adj" fmla="val 50000"/>
            </a:avLst>
          </a:prstGeom>
          <a:solidFill>
            <a:srgbClr val="FF66FF"/>
          </a:solidFill>
          <a:ln w="9525">
            <a:solidFill>
              <a:schemeClr val="tx1"/>
            </a:solidFill>
            <a:round/>
            <a:headEnd/>
            <a:tailEnd/>
          </a:ln>
        </p:spPr>
        <p:txBody>
          <a:bodyPr lIns="82945" tIns="41473" rIns="82945" bIns="41473">
            <a:prstTxWarp prst="textNoShape">
              <a:avLst/>
            </a:prstTxWarp>
          </a:bodyPr>
          <a:lstStyle/>
          <a:p>
            <a:endParaRPr lang="en-US"/>
          </a:p>
        </p:txBody>
      </p:sp>
      <p:sp>
        <p:nvSpPr>
          <p:cNvPr id="29" name="Isosceles Triangle 8"/>
          <p:cNvSpPr>
            <a:spLocks noChangeAspect="1"/>
          </p:cNvSpPr>
          <p:nvPr/>
        </p:nvSpPr>
        <p:spPr bwMode="auto">
          <a:xfrm>
            <a:off x="5262563" y="1779588"/>
            <a:ext cx="406400"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30" name="Isosceles Triangle 25"/>
          <p:cNvSpPr>
            <a:spLocks noChangeAspect="1"/>
          </p:cNvSpPr>
          <p:nvPr/>
        </p:nvSpPr>
        <p:spPr bwMode="auto">
          <a:xfrm rot="10800000">
            <a:off x="5057775" y="1778000"/>
            <a:ext cx="407988"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31" name="Isosceles Triangle 10"/>
          <p:cNvSpPr>
            <a:spLocks noChangeAspect="1"/>
          </p:cNvSpPr>
          <p:nvPr/>
        </p:nvSpPr>
        <p:spPr bwMode="auto">
          <a:xfrm rot="10800000">
            <a:off x="4235450" y="1774825"/>
            <a:ext cx="406400" cy="352425"/>
          </a:xfrm>
          <a:prstGeom prst="triangle">
            <a:avLst>
              <a:gd name="adj" fmla="val 50000"/>
            </a:avLst>
          </a:prstGeom>
          <a:solidFill>
            <a:srgbClr val="FF66FF"/>
          </a:solidFill>
          <a:ln w="9525">
            <a:solidFill>
              <a:schemeClr val="tx1"/>
            </a:solidFill>
            <a:round/>
            <a:headEnd/>
            <a:tailEnd/>
          </a:ln>
        </p:spPr>
        <p:txBody>
          <a:bodyPr lIns="82945" tIns="41473" rIns="82945" bIns="41473">
            <a:prstTxWarp prst="textNoShape">
              <a:avLst/>
            </a:prstTxWarp>
          </a:bodyPr>
          <a:lstStyle/>
          <a:p>
            <a:endParaRPr lang="en-US"/>
          </a:p>
        </p:txBody>
      </p:sp>
      <p:sp>
        <p:nvSpPr>
          <p:cNvPr id="32" name="Isosceles Triangle 10"/>
          <p:cNvSpPr>
            <a:spLocks noChangeAspect="1"/>
          </p:cNvSpPr>
          <p:nvPr/>
        </p:nvSpPr>
        <p:spPr bwMode="auto">
          <a:xfrm rot="10800000">
            <a:off x="3838575" y="1762125"/>
            <a:ext cx="407988"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33" name="Isosceles Triangle 10"/>
          <p:cNvSpPr>
            <a:spLocks noChangeAspect="1"/>
          </p:cNvSpPr>
          <p:nvPr/>
        </p:nvSpPr>
        <p:spPr bwMode="auto">
          <a:xfrm rot="10800000">
            <a:off x="3433763" y="1770063"/>
            <a:ext cx="407987" cy="354012"/>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34" name="Isosceles Triangle 8"/>
          <p:cNvSpPr>
            <a:spLocks noChangeAspect="1"/>
          </p:cNvSpPr>
          <p:nvPr/>
        </p:nvSpPr>
        <p:spPr bwMode="auto">
          <a:xfrm>
            <a:off x="4040188" y="1763713"/>
            <a:ext cx="407987" cy="352425"/>
          </a:xfrm>
          <a:prstGeom prst="triangle">
            <a:avLst>
              <a:gd name="adj" fmla="val 50000"/>
            </a:avLst>
          </a:prstGeom>
          <a:solidFill>
            <a:srgbClr val="FF66FF"/>
          </a:solidFill>
          <a:ln w="9525">
            <a:solidFill>
              <a:schemeClr val="tx1"/>
            </a:solidFill>
            <a:round/>
            <a:headEnd/>
            <a:tailEnd/>
          </a:ln>
        </p:spPr>
        <p:txBody>
          <a:bodyPr lIns="82945" tIns="41473" rIns="82945" bIns="41473">
            <a:prstTxWarp prst="textNoShape">
              <a:avLst/>
            </a:prstTxWarp>
          </a:bodyPr>
          <a:lstStyle/>
          <a:p>
            <a:endParaRPr lang="en-US"/>
          </a:p>
        </p:txBody>
      </p:sp>
      <p:sp>
        <p:nvSpPr>
          <p:cNvPr id="35" name="Isosceles Triangle 8"/>
          <p:cNvSpPr>
            <a:spLocks noChangeAspect="1"/>
          </p:cNvSpPr>
          <p:nvPr/>
        </p:nvSpPr>
        <p:spPr bwMode="auto">
          <a:xfrm>
            <a:off x="3638550" y="1763713"/>
            <a:ext cx="407988"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36" name="Isosceles Triangle 25"/>
          <p:cNvSpPr>
            <a:spLocks noChangeAspect="1"/>
          </p:cNvSpPr>
          <p:nvPr/>
        </p:nvSpPr>
        <p:spPr bwMode="auto">
          <a:xfrm rot="10800000">
            <a:off x="5665788" y="2124075"/>
            <a:ext cx="406400" cy="354013"/>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37" name="Isosceles Triangle 8"/>
          <p:cNvSpPr>
            <a:spLocks noChangeAspect="1"/>
          </p:cNvSpPr>
          <p:nvPr/>
        </p:nvSpPr>
        <p:spPr bwMode="auto">
          <a:xfrm>
            <a:off x="5861050" y="2139950"/>
            <a:ext cx="407988" cy="354013"/>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38" name="Isosceles Triangle 37"/>
          <p:cNvSpPr>
            <a:spLocks noChangeAspect="1"/>
          </p:cNvSpPr>
          <p:nvPr/>
        </p:nvSpPr>
        <p:spPr bwMode="auto">
          <a:xfrm rot="10800000">
            <a:off x="5454650" y="1782763"/>
            <a:ext cx="407988"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39" name="Isosceles Triangle 8"/>
          <p:cNvSpPr>
            <a:spLocks noChangeAspect="1"/>
          </p:cNvSpPr>
          <p:nvPr/>
        </p:nvSpPr>
        <p:spPr bwMode="auto">
          <a:xfrm>
            <a:off x="5668963" y="1776413"/>
            <a:ext cx="406400"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40" name="Isosceles Triangle 25"/>
          <p:cNvSpPr>
            <a:spLocks noChangeAspect="1"/>
          </p:cNvSpPr>
          <p:nvPr/>
        </p:nvSpPr>
        <p:spPr bwMode="auto">
          <a:xfrm rot="10800000">
            <a:off x="6078538" y="2832100"/>
            <a:ext cx="407987"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41" name="Isosceles Triangle 8"/>
          <p:cNvSpPr>
            <a:spLocks noChangeAspect="1"/>
          </p:cNvSpPr>
          <p:nvPr/>
        </p:nvSpPr>
        <p:spPr bwMode="auto">
          <a:xfrm>
            <a:off x="3833813" y="1406525"/>
            <a:ext cx="406400"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42" name="Isosceles Triangle 42"/>
          <p:cNvSpPr>
            <a:spLocks noChangeAspect="1"/>
          </p:cNvSpPr>
          <p:nvPr/>
        </p:nvSpPr>
        <p:spPr bwMode="auto">
          <a:xfrm rot="10800000">
            <a:off x="5870575" y="2476500"/>
            <a:ext cx="407988"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43" name="Isosceles Triangle 8"/>
          <p:cNvSpPr>
            <a:spLocks noChangeAspect="1"/>
          </p:cNvSpPr>
          <p:nvPr/>
        </p:nvSpPr>
        <p:spPr bwMode="auto">
          <a:xfrm>
            <a:off x="6072188" y="2482850"/>
            <a:ext cx="406400"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44" name="Isosceles Triangle 25"/>
          <p:cNvSpPr>
            <a:spLocks noChangeAspect="1"/>
          </p:cNvSpPr>
          <p:nvPr/>
        </p:nvSpPr>
        <p:spPr bwMode="auto">
          <a:xfrm rot="10800000">
            <a:off x="4443413" y="1428750"/>
            <a:ext cx="407987"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45" name="Isosceles Triangle 8"/>
          <p:cNvSpPr>
            <a:spLocks noChangeAspect="1"/>
          </p:cNvSpPr>
          <p:nvPr/>
        </p:nvSpPr>
        <p:spPr bwMode="auto">
          <a:xfrm>
            <a:off x="4649788" y="1419225"/>
            <a:ext cx="407987"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46" name="Isosceles Triangle 25"/>
          <p:cNvSpPr>
            <a:spLocks noChangeAspect="1"/>
          </p:cNvSpPr>
          <p:nvPr/>
        </p:nvSpPr>
        <p:spPr bwMode="auto">
          <a:xfrm rot="10800000">
            <a:off x="4862513" y="1433513"/>
            <a:ext cx="407987"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47" name="Isosceles Triangle 49"/>
          <p:cNvSpPr>
            <a:spLocks noChangeAspect="1"/>
          </p:cNvSpPr>
          <p:nvPr/>
        </p:nvSpPr>
        <p:spPr bwMode="auto">
          <a:xfrm rot="10800000">
            <a:off x="3832225" y="4600575"/>
            <a:ext cx="406400"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48" name="Isosceles Triangle 8"/>
          <p:cNvSpPr>
            <a:spLocks noChangeAspect="1"/>
          </p:cNvSpPr>
          <p:nvPr/>
        </p:nvSpPr>
        <p:spPr bwMode="auto">
          <a:xfrm>
            <a:off x="4048125" y="4595813"/>
            <a:ext cx="407988"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49" name="Isosceles Triangle 8"/>
          <p:cNvSpPr>
            <a:spLocks noChangeAspect="1"/>
          </p:cNvSpPr>
          <p:nvPr/>
        </p:nvSpPr>
        <p:spPr bwMode="auto">
          <a:xfrm>
            <a:off x="4440238" y="4595813"/>
            <a:ext cx="406400"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50" name="Isosceles Triangle 25"/>
          <p:cNvSpPr>
            <a:spLocks noChangeAspect="1"/>
          </p:cNvSpPr>
          <p:nvPr/>
        </p:nvSpPr>
        <p:spPr bwMode="auto">
          <a:xfrm rot="10800000">
            <a:off x="4225925" y="4597400"/>
            <a:ext cx="407988" cy="354013"/>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51" name="Isosceles Triangle 53"/>
          <p:cNvSpPr>
            <a:spLocks noChangeAspect="1"/>
          </p:cNvSpPr>
          <p:nvPr/>
        </p:nvSpPr>
        <p:spPr bwMode="auto">
          <a:xfrm rot="10800000">
            <a:off x="4637088" y="4600575"/>
            <a:ext cx="407987"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52" name="Isosceles Triangle 8"/>
          <p:cNvSpPr>
            <a:spLocks noChangeAspect="1"/>
          </p:cNvSpPr>
          <p:nvPr/>
        </p:nvSpPr>
        <p:spPr bwMode="auto">
          <a:xfrm>
            <a:off x="4849813" y="4595813"/>
            <a:ext cx="407987"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53" name="Isosceles Triangle 25"/>
          <p:cNvSpPr>
            <a:spLocks noChangeAspect="1"/>
          </p:cNvSpPr>
          <p:nvPr/>
        </p:nvSpPr>
        <p:spPr bwMode="auto">
          <a:xfrm rot="10800000">
            <a:off x="3021013" y="3889375"/>
            <a:ext cx="407987"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54" name="Isosceles Triangle 8"/>
          <p:cNvSpPr>
            <a:spLocks noChangeAspect="1"/>
          </p:cNvSpPr>
          <p:nvPr/>
        </p:nvSpPr>
        <p:spPr bwMode="auto">
          <a:xfrm>
            <a:off x="3038475" y="2101850"/>
            <a:ext cx="406400"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55" name="Isosceles Triangle 25"/>
          <p:cNvSpPr>
            <a:spLocks noChangeAspect="1"/>
          </p:cNvSpPr>
          <p:nvPr/>
        </p:nvSpPr>
        <p:spPr bwMode="auto">
          <a:xfrm rot="10800000">
            <a:off x="2838450" y="2786063"/>
            <a:ext cx="406400"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56" name="Isosceles Triangle 58"/>
          <p:cNvSpPr>
            <a:spLocks noChangeAspect="1"/>
          </p:cNvSpPr>
          <p:nvPr/>
        </p:nvSpPr>
        <p:spPr bwMode="auto">
          <a:xfrm rot="10800000">
            <a:off x="2825750" y="3533775"/>
            <a:ext cx="407988"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57" name="Isosceles Triangle 8"/>
          <p:cNvSpPr>
            <a:spLocks noChangeAspect="1"/>
          </p:cNvSpPr>
          <p:nvPr/>
        </p:nvSpPr>
        <p:spPr bwMode="auto">
          <a:xfrm>
            <a:off x="3032125" y="3541713"/>
            <a:ext cx="407988"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58" name="Isosceles Triangle 25"/>
          <p:cNvSpPr>
            <a:spLocks noChangeAspect="1"/>
          </p:cNvSpPr>
          <p:nvPr/>
        </p:nvSpPr>
        <p:spPr bwMode="auto">
          <a:xfrm rot="10800000">
            <a:off x="4041775" y="1419225"/>
            <a:ext cx="407988"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59" name="Isosceles Triangle 61"/>
          <p:cNvSpPr>
            <a:spLocks noChangeAspect="1"/>
          </p:cNvSpPr>
          <p:nvPr/>
        </p:nvSpPr>
        <p:spPr bwMode="auto">
          <a:xfrm rot="10800000">
            <a:off x="3025775" y="2455863"/>
            <a:ext cx="407988"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60" name="Isosceles Triangle 8"/>
          <p:cNvSpPr>
            <a:spLocks noChangeAspect="1"/>
          </p:cNvSpPr>
          <p:nvPr/>
        </p:nvSpPr>
        <p:spPr bwMode="auto">
          <a:xfrm>
            <a:off x="2840038" y="2435225"/>
            <a:ext cx="407987"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61" name="Isosceles Triangle 10"/>
          <p:cNvSpPr>
            <a:spLocks noChangeAspect="1"/>
          </p:cNvSpPr>
          <p:nvPr/>
        </p:nvSpPr>
        <p:spPr bwMode="auto">
          <a:xfrm rot="10800000">
            <a:off x="5661025" y="4240213"/>
            <a:ext cx="407988" cy="354012"/>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62" name="Isosceles Triangle 10"/>
          <p:cNvSpPr>
            <a:spLocks noChangeAspect="1"/>
          </p:cNvSpPr>
          <p:nvPr/>
        </p:nvSpPr>
        <p:spPr bwMode="auto">
          <a:xfrm rot="10800000">
            <a:off x="6062663" y="3538538"/>
            <a:ext cx="407987"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63" name="Isosceles Triangle 8"/>
          <p:cNvSpPr>
            <a:spLocks noChangeAspect="1"/>
          </p:cNvSpPr>
          <p:nvPr/>
        </p:nvSpPr>
        <p:spPr bwMode="auto">
          <a:xfrm>
            <a:off x="2822575" y="3190875"/>
            <a:ext cx="406400" cy="354013"/>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64" name="Isosceles Triangle 8"/>
          <p:cNvSpPr>
            <a:spLocks noChangeAspect="1"/>
          </p:cNvSpPr>
          <p:nvPr/>
        </p:nvSpPr>
        <p:spPr bwMode="auto">
          <a:xfrm>
            <a:off x="3232150" y="1763713"/>
            <a:ext cx="407988"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65" name="Isosceles Triangle 8"/>
          <p:cNvSpPr>
            <a:spLocks noChangeAspect="1"/>
          </p:cNvSpPr>
          <p:nvPr/>
        </p:nvSpPr>
        <p:spPr bwMode="auto">
          <a:xfrm>
            <a:off x="6061075" y="3182938"/>
            <a:ext cx="407988"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66" name="Isosceles Triangle 8"/>
          <p:cNvSpPr>
            <a:spLocks noChangeAspect="1"/>
          </p:cNvSpPr>
          <p:nvPr/>
        </p:nvSpPr>
        <p:spPr bwMode="auto">
          <a:xfrm>
            <a:off x="5857875" y="3541713"/>
            <a:ext cx="407988"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67" name="Isosceles Triangle 10"/>
          <p:cNvSpPr>
            <a:spLocks noChangeAspect="1"/>
          </p:cNvSpPr>
          <p:nvPr/>
        </p:nvSpPr>
        <p:spPr bwMode="auto">
          <a:xfrm rot="10800000">
            <a:off x="5857875" y="3900488"/>
            <a:ext cx="407988"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68" name="Isosceles Triangle 8"/>
          <p:cNvSpPr>
            <a:spLocks noChangeAspect="1"/>
          </p:cNvSpPr>
          <p:nvPr/>
        </p:nvSpPr>
        <p:spPr bwMode="auto">
          <a:xfrm>
            <a:off x="5657850" y="3897313"/>
            <a:ext cx="407988"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69" name="Isosceles Triangle 8"/>
          <p:cNvSpPr>
            <a:spLocks noChangeAspect="1"/>
          </p:cNvSpPr>
          <p:nvPr/>
        </p:nvSpPr>
        <p:spPr bwMode="auto">
          <a:xfrm>
            <a:off x="5459413" y="4238625"/>
            <a:ext cx="407987"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70" name="Isosceles Triangle 76"/>
          <p:cNvSpPr>
            <a:spLocks noChangeAspect="1"/>
          </p:cNvSpPr>
          <p:nvPr/>
        </p:nvSpPr>
        <p:spPr bwMode="auto">
          <a:xfrm rot="10800000">
            <a:off x="5065713" y="4600575"/>
            <a:ext cx="407987"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71" name="Isosceles Triangle 8"/>
          <p:cNvSpPr>
            <a:spLocks noChangeAspect="1"/>
          </p:cNvSpPr>
          <p:nvPr/>
        </p:nvSpPr>
        <p:spPr bwMode="auto">
          <a:xfrm>
            <a:off x="5265738" y="4589463"/>
            <a:ext cx="407987"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72" name="Isosceles Triangle 10"/>
          <p:cNvSpPr>
            <a:spLocks noChangeAspect="1"/>
          </p:cNvSpPr>
          <p:nvPr/>
        </p:nvSpPr>
        <p:spPr bwMode="auto">
          <a:xfrm rot="10800000">
            <a:off x="5472113" y="4589463"/>
            <a:ext cx="407987"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73" name="Isosceles Triangle 25"/>
          <p:cNvSpPr>
            <a:spLocks noChangeAspect="1"/>
          </p:cNvSpPr>
          <p:nvPr/>
        </p:nvSpPr>
        <p:spPr bwMode="auto">
          <a:xfrm rot="10800000">
            <a:off x="3417888" y="4598988"/>
            <a:ext cx="407987"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74" name="Isosceles Triangle 80"/>
          <p:cNvSpPr>
            <a:spLocks noChangeAspect="1"/>
          </p:cNvSpPr>
          <p:nvPr/>
        </p:nvSpPr>
        <p:spPr bwMode="auto">
          <a:xfrm rot="10800000">
            <a:off x="3230563" y="4243388"/>
            <a:ext cx="407987"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75" name="Isosceles Triangle 8"/>
          <p:cNvSpPr>
            <a:spLocks noChangeAspect="1"/>
          </p:cNvSpPr>
          <p:nvPr/>
        </p:nvSpPr>
        <p:spPr bwMode="auto">
          <a:xfrm>
            <a:off x="3435350" y="4251325"/>
            <a:ext cx="407988"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76" name="Isosceles Triangle 8"/>
          <p:cNvSpPr>
            <a:spLocks noChangeAspect="1"/>
          </p:cNvSpPr>
          <p:nvPr/>
        </p:nvSpPr>
        <p:spPr bwMode="auto">
          <a:xfrm>
            <a:off x="4249738" y="1423988"/>
            <a:ext cx="407987"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77" name="Isosceles Triangle 8"/>
          <p:cNvSpPr>
            <a:spLocks noChangeAspect="1"/>
          </p:cNvSpPr>
          <p:nvPr/>
        </p:nvSpPr>
        <p:spPr bwMode="auto">
          <a:xfrm>
            <a:off x="3630613" y="4592638"/>
            <a:ext cx="406400"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78" name="Isosceles Triangle 8"/>
          <p:cNvSpPr>
            <a:spLocks noChangeAspect="1"/>
          </p:cNvSpPr>
          <p:nvPr/>
        </p:nvSpPr>
        <p:spPr bwMode="auto">
          <a:xfrm>
            <a:off x="3228975" y="3889375"/>
            <a:ext cx="407988"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79" name="Isosceles Triangle 8"/>
          <p:cNvSpPr>
            <a:spLocks noChangeAspect="1"/>
          </p:cNvSpPr>
          <p:nvPr/>
        </p:nvSpPr>
        <p:spPr bwMode="auto">
          <a:xfrm>
            <a:off x="5070475" y="1428750"/>
            <a:ext cx="407988"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80" name="Oval 15"/>
          <p:cNvSpPr>
            <a:spLocks noChangeArrowheads="1"/>
          </p:cNvSpPr>
          <p:nvPr/>
        </p:nvSpPr>
        <p:spPr bwMode="auto">
          <a:xfrm>
            <a:off x="3024188" y="1662113"/>
            <a:ext cx="3267075" cy="3263900"/>
          </a:xfrm>
          <a:prstGeom prst="ellipse">
            <a:avLst/>
          </a:prstGeom>
          <a:noFill/>
          <a:ln w="31750">
            <a:solidFill>
              <a:schemeClr val="bg1"/>
            </a:solidFill>
            <a:prstDash val="sysDash"/>
            <a:round/>
            <a:headEnd/>
            <a:tailEnd/>
          </a:ln>
        </p:spPr>
        <p:txBody>
          <a:bodyPr lIns="82945" tIns="41473" rIns="82945" bIns="41473">
            <a:prstTxWarp prst="textNoShape">
              <a:avLst/>
            </a:prstTxWarp>
          </a:bodyPr>
          <a:lstStyle/>
          <a:p>
            <a:endParaRPr lang="en-US"/>
          </a:p>
        </p:txBody>
      </p:sp>
      <p:grpSp>
        <p:nvGrpSpPr>
          <p:cNvPr id="86" name="Group 85"/>
          <p:cNvGrpSpPr/>
          <p:nvPr/>
        </p:nvGrpSpPr>
        <p:grpSpPr>
          <a:xfrm>
            <a:off x="4362449" y="5638800"/>
            <a:ext cx="887413" cy="704850"/>
            <a:chOff x="4362449" y="5638800"/>
            <a:chExt cx="887413" cy="704850"/>
          </a:xfrm>
        </p:grpSpPr>
        <p:sp>
          <p:nvSpPr>
            <p:cNvPr id="7" name="Isosceles Triangle 8"/>
            <p:cNvSpPr>
              <a:spLocks noChangeAspect="1"/>
            </p:cNvSpPr>
            <p:nvPr/>
          </p:nvSpPr>
          <p:spPr bwMode="auto">
            <a:xfrm>
              <a:off x="4572000" y="5991225"/>
              <a:ext cx="407988" cy="352425"/>
            </a:xfrm>
            <a:prstGeom prst="triangle">
              <a:avLst>
                <a:gd name="adj" fmla="val 50000"/>
              </a:avLst>
            </a:prstGeom>
            <a:solidFill>
              <a:srgbClr val="FF3399"/>
            </a:solidFill>
            <a:ln w="9525">
              <a:solidFill>
                <a:schemeClr val="tx1"/>
              </a:solidFill>
              <a:round/>
              <a:headEnd/>
              <a:tailEnd/>
            </a:ln>
          </p:spPr>
          <p:txBody>
            <a:bodyPr lIns="82945" tIns="41473" rIns="82945" bIns="41473">
              <a:prstTxWarp prst="textNoShape">
                <a:avLst/>
              </a:prstTxWarp>
            </a:bodyPr>
            <a:lstStyle/>
            <a:p>
              <a:endParaRPr lang="en-US"/>
            </a:p>
          </p:txBody>
        </p:sp>
        <p:sp>
          <p:nvSpPr>
            <p:cNvPr id="82" name="TextBox 83"/>
            <p:cNvSpPr txBox="1">
              <a:spLocks noChangeArrowheads="1"/>
            </p:cNvSpPr>
            <p:nvPr/>
          </p:nvSpPr>
          <p:spPr bwMode="auto">
            <a:xfrm>
              <a:off x="4362449" y="5638800"/>
              <a:ext cx="887413" cy="400110"/>
            </a:xfrm>
            <a:prstGeom prst="rect">
              <a:avLst/>
            </a:prstGeom>
            <a:noFill/>
            <a:ln w="9525">
              <a:noFill/>
              <a:miter lim="800000"/>
              <a:headEnd/>
              <a:tailEnd/>
            </a:ln>
          </p:spPr>
          <p:txBody>
            <a:bodyPr wrap="square">
              <a:prstTxWarp prst="textNoShape">
                <a:avLst/>
              </a:prstTxWarp>
              <a:spAutoFit/>
            </a:bodyPr>
            <a:lstStyle/>
            <a:p>
              <a:pPr algn="ctr"/>
              <a:r>
                <a:rPr lang="en-US" sz="2000" dirty="0">
                  <a:solidFill>
                    <a:srgbClr val="FFFFFF"/>
                  </a:solidFill>
                  <a:effectLst>
                    <a:outerShdw blurRad="101600" dist="63500" dir="2700000" algn="tl" rotWithShape="0">
                      <a:srgbClr val="000000">
                        <a:alpha val="75000"/>
                      </a:srgbClr>
                    </a:outerShdw>
                  </a:effectLst>
                </a:rPr>
                <a:t>Partial</a:t>
              </a:r>
            </a:p>
          </p:txBody>
        </p:sp>
      </p:grpSp>
      <p:grpSp>
        <p:nvGrpSpPr>
          <p:cNvPr id="85" name="Group 84"/>
          <p:cNvGrpSpPr/>
          <p:nvPr/>
        </p:nvGrpSpPr>
        <p:grpSpPr>
          <a:xfrm>
            <a:off x="5124450" y="5638800"/>
            <a:ext cx="838200" cy="704850"/>
            <a:chOff x="5124450" y="5638800"/>
            <a:chExt cx="838200" cy="704850"/>
          </a:xfrm>
        </p:grpSpPr>
        <p:sp>
          <p:nvSpPr>
            <p:cNvPr id="81" name="Isosceles Triangle 10"/>
            <p:cNvSpPr>
              <a:spLocks noChangeAspect="1"/>
            </p:cNvSpPr>
            <p:nvPr/>
          </p:nvSpPr>
          <p:spPr bwMode="auto">
            <a:xfrm>
              <a:off x="5334000" y="5991225"/>
              <a:ext cx="407988" cy="352425"/>
            </a:xfrm>
            <a:prstGeom prst="triangle">
              <a:avLst>
                <a:gd name="adj" fmla="val 50000"/>
              </a:avLst>
            </a:prstGeom>
            <a:solidFill>
              <a:srgbClr val="FF66FF"/>
            </a:solidFill>
            <a:ln w="9525">
              <a:solidFill>
                <a:schemeClr val="tx1"/>
              </a:solidFill>
              <a:round/>
              <a:headEnd/>
              <a:tailEnd/>
            </a:ln>
          </p:spPr>
          <p:txBody>
            <a:bodyPr lIns="82945" tIns="41473" rIns="82945" bIns="41473">
              <a:prstTxWarp prst="textNoShape">
                <a:avLst/>
              </a:prstTxWarp>
            </a:bodyPr>
            <a:lstStyle/>
            <a:p>
              <a:endParaRPr lang="en-US"/>
            </a:p>
          </p:txBody>
        </p:sp>
        <p:sp>
          <p:nvSpPr>
            <p:cNvPr id="83" name="TextBox 84"/>
            <p:cNvSpPr txBox="1">
              <a:spLocks noChangeArrowheads="1"/>
            </p:cNvSpPr>
            <p:nvPr/>
          </p:nvSpPr>
          <p:spPr bwMode="auto">
            <a:xfrm>
              <a:off x="5124450" y="5638800"/>
              <a:ext cx="838200" cy="400110"/>
            </a:xfrm>
            <a:prstGeom prst="rect">
              <a:avLst/>
            </a:prstGeom>
            <a:noFill/>
            <a:ln w="9525">
              <a:noFill/>
              <a:miter lim="800000"/>
              <a:headEnd/>
              <a:tailEnd/>
            </a:ln>
          </p:spPr>
          <p:txBody>
            <a:bodyPr>
              <a:prstTxWarp prst="textNoShape">
                <a:avLst/>
              </a:prstTxWarp>
              <a:spAutoFit/>
            </a:bodyPr>
            <a:lstStyle/>
            <a:p>
              <a:pPr algn="ctr"/>
              <a:r>
                <a:rPr lang="it-IT" sz="2000" dirty="0">
                  <a:solidFill>
                    <a:srgbClr val="FFFFFF"/>
                  </a:solidFill>
                  <a:effectLst>
                    <a:outerShdw blurRad="101600" dist="63500" dir="2700000" algn="tl" rotWithShape="0">
                      <a:srgbClr val="000000">
                        <a:alpha val="75000"/>
                      </a:srgbClr>
                    </a:outerShdw>
                  </a:effectLst>
                </a:rPr>
                <a:t>Full</a:t>
              </a:r>
            </a:p>
          </p:txBody>
        </p:sp>
      </p:grpSp>
      <p:sp>
        <p:nvSpPr>
          <p:cNvPr id="87" name="Title 86"/>
          <p:cNvSpPr>
            <a:spLocks noGrp="1"/>
          </p:cNvSpPr>
          <p:nvPr>
            <p:ph type="title" idx="4294967295"/>
          </p:nvPr>
        </p:nvSpPr>
        <p:spPr>
          <a:xfrm>
            <a:off x="144000" y="72000"/>
            <a:ext cx="8820000" cy="612000"/>
          </a:xfrm>
        </p:spPr>
        <p:txBody>
          <a:bodyPr>
            <a:normAutofit/>
          </a:bodyPr>
          <a:lstStyle/>
          <a:p>
            <a:pPr rtl="0" eaLnBrk="1" fontAlgn="base" latinLnBrk="0" hangingPunct="1"/>
            <a:r>
              <a:rPr lang="en-US" sz="3200" i="0" kern="1200" spc="0" baseline="0" dirty="0">
                <a:solidFill>
                  <a:srgbClr val="FFC000"/>
                </a:solidFill>
                <a:effectLst>
                  <a:outerShdw blurRad="50800" dist="38100" algn="tr" rotWithShape="0">
                    <a:prstClr val="black">
                      <a:alpha val="40000"/>
                    </a:prstClr>
                  </a:outerShdw>
                </a:effectLst>
                <a:latin typeface="Calibri"/>
                <a:ea typeface="+mn-ea"/>
                <a:cs typeface="+mn-cs"/>
              </a:rPr>
              <a:t>DIF</a:t>
            </a:r>
            <a:r>
              <a:rPr lang="en-US" sz="3200" kern="1200" dirty="0">
                <a:solidFill>
                  <a:schemeClr val="tx2"/>
                </a:solidFill>
                <a:effectLst>
                  <a:outerShdw blurRad="50800" dist="38100" algn="tr" rotWithShape="0">
                    <a:prstClr val="black">
                      <a:alpha val="40000"/>
                    </a:prstClr>
                  </a:outerShdw>
                </a:effectLst>
                <a:latin typeface="Calibri"/>
                <a:ea typeface="+mn-ea"/>
                <a:cs typeface="+mn-cs"/>
              </a:rPr>
              <a:t>:</a:t>
            </a:r>
            <a:r>
              <a:rPr lang="en-US" sz="3200" i="0" kern="1200" spc="0" baseline="0" dirty="0">
                <a:solidFill>
                  <a:schemeClr val="tx2"/>
                </a:solidFill>
                <a:effectLst>
                  <a:outerShdw blurRad="50800" dist="38100" algn="tr" rotWithShape="0">
                    <a:prstClr val="black">
                      <a:alpha val="40000"/>
                    </a:prstClr>
                  </a:outerShdw>
                </a:effectLst>
                <a:latin typeface="Calibri"/>
                <a:ea typeface="+mn-ea"/>
                <a:cs typeface="+mn-cs"/>
              </a:rPr>
              <a:t> HTM multi-depth progressive erosion</a:t>
            </a:r>
          </a:p>
        </p:txBody>
      </p:sp>
      <p:sp>
        <p:nvSpPr>
          <p:cNvPr id="88" name="TextBox 87"/>
          <p:cNvSpPr txBox="1"/>
          <p:nvPr/>
        </p:nvSpPr>
        <p:spPr>
          <a:xfrm>
            <a:off x="495300" y="838200"/>
            <a:ext cx="3322638" cy="707886"/>
          </a:xfrm>
          <a:prstGeom prst="rect">
            <a:avLst/>
          </a:prstGeom>
          <a:noFill/>
        </p:spPr>
        <p:txBody>
          <a:bodyPr wrap="square" rtlCol="0">
            <a:spAutoFit/>
          </a:bodyPr>
          <a:lstStyle/>
          <a:p>
            <a:pPr algn="ctr"/>
            <a:r>
              <a:rPr lang="en-US" sz="2000" dirty="0">
                <a:solidFill>
                  <a:srgbClr val="FFFF00"/>
                </a:solidFill>
                <a:effectLst>
                  <a:outerShdw blurRad="101600" dist="63500" dir="2700000" algn="tl" rotWithShape="0">
                    <a:srgbClr val="000000">
                      <a:alpha val="75000"/>
                    </a:srgbClr>
                  </a:outerShdw>
                </a:effectLst>
              </a:rPr>
              <a:t>Example with 3 depths</a:t>
            </a:r>
          </a:p>
          <a:p>
            <a:pPr algn="ctr"/>
            <a:r>
              <a:rPr lang="en-US" sz="2000" dirty="0">
                <a:solidFill>
                  <a:srgbClr val="FFFFFF"/>
                </a:solidFill>
                <a:effectLst>
                  <a:outerShdw blurRad="101600" dist="63500" dir="2700000" algn="tl" rotWithShape="0">
                    <a:srgbClr val="000000">
                      <a:alpha val="75000"/>
                    </a:srgbClr>
                  </a:outerShdw>
                </a:effectLst>
              </a:rPr>
              <a:t>(don’t need to be contiguous)</a:t>
            </a:r>
            <a:endParaRPr lang="en-US" sz="2000" b="1" dirty="0">
              <a:solidFill>
                <a:srgbClr val="FFFFFF"/>
              </a:solidFill>
              <a:effectLst>
                <a:outerShdw blurRad="101600" dist="63500" dir="2700000" algn="tl" rotWithShape="0">
                  <a:srgbClr val="000000">
                    <a:alpha val="75000"/>
                  </a:srgbClr>
                </a:outerShdw>
              </a:effectLst>
              <a:latin typeface="Courier"/>
              <a:cs typeface="Courier"/>
            </a:endParaRPr>
          </a:p>
        </p:txBody>
      </p:sp>
      <p:sp>
        <p:nvSpPr>
          <p:cNvPr id="89" name="Slide Number Placeholder 3">
            <a:extLst>
              <a:ext uri="{FF2B5EF4-FFF2-40B4-BE49-F238E27FC236}">
                <a16:creationId xmlns:a16="http://schemas.microsoft.com/office/drawing/2014/main" id="{A22109EA-AB7B-5C48-B8A7-ADA3E22E87D1}"/>
              </a:ext>
            </a:extLst>
          </p:cNvPr>
          <p:cNvSpPr>
            <a:spLocks noGrp="1"/>
          </p:cNvSpPr>
          <p:nvPr>
            <p:ph type="sldNum" sz="quarter" idx="12"/>
          </p:nvPr>
        </p:nvSpPr>
        <p:spPr>
          <a:xfrm>
            <a:off x="8361363" y="6551266"/>
            <a:ext cx="526143" cy="284388"/>
          </a:xfrm>
        </p:spPr>
        <p:txBody>
          <a:bodyPr/>
          <a:lstStyle/>
          <a:p>
            <a:fld id="{D12AA694-00EB-4F4B-AABB-6F50FB178914}" type="slidenum">
              <a:rPr lang="en-US" sz="1400" smtClean="0"/>
              <a:t>119</a:t>
            </a:fld>
            <a:endParaRPr lang="en-US" sz="1400" dirty="0"/>
          </a:p>
        </p:txBody>
      </p:sp>
    </p:spTree>
    <p:extLst>
      <p:ext uri="{BB962C8B-B14F-4D97-AF65-F5344CB8AC3E}">
        <p14:creationId xmlns:p14="http://schemas.microsoft.com/office/powerpoint/2010/main" val="132074208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slide(fromBottom)">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p:cTn id="24" dur="500" fill="hold"/>
                                        <p:tgtEl>
                                          <p:spTgt spid="85"/>
                                        </p:tgtEl>
                                        <p:attrNameLst>
                                          <p:attrName>ppt_w</p:attrName>
                                        </p:attrNameLst>
                                      </p:cBhvr>
                                      <p:tavLst>
                                        <p:tav tm="0">
                                          <p:val>
                                            <p:fltVal val="0"/>
                                          </p:val>
                                        </p:tav>
                                        <p:tav tm="100000">
                                          <p:val>
                                            <p:strVal val="#ppt_w"/>
                                          </p:val>
                                        </p:tav>
                                      </p:tavLst>
                                    </p:anim>
                                    <p:anim calcmode="lin" valueType="num">
                                      <p:cBhvr>
                                        <p:cTn id="25" dur="500" fill="hold"/>
                                        <p:tgtEl>
                                          <p:spTgt spid="8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86"/>
                                        </p:tgtEl>
                                        <p:attrNameLst>
                                          <p:attrName>style.visibility</p:attrName>
                                        </p:attrNameLst>
                                      </p:cBhvr>
                                      <p:to>
                                        <p:strVal val="visible"/>
                                      </p:to>
                                    </p:set>
                                    <p:anim calcmode="lin" valueType="num">
                                      <p:cBhvr>
                                        <p:cTn id="30" dur="500" fill="hold"/>
                                        <p:tgtEl>
                                          <p:spTgt spid="86"/>
                                        </p:tgtEl>
                                        <p:attrNameLst>
                                          <p:attrName>ppt_w</p:attrName>
                                        </p:attrNameLst>
                                      </p:cBhvr>
                                      <p:tavLst>
                                        <p:tav tm="0">
                                          <p:val>
                                            <p:fltVal val="0"/>
                                          </p:val>
                                        </p:tav>
                                        <p:tav tm="100000">
                                          <p:val>
                                            <p:strVal val="#ppt_w"/>
                                          </p:val>
                                        </p:tav>
                                      </p:tavLst>
                                    </p:anim>
                                    <p:anim calcmode="lin" valueType="num">
                                      <p:cBhvr>
                                        <p:cTn id="31" dur="500" fill="hold"/>
                                        <p:tgtEl>
                                          <p:spTgt spid="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8"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3">
            <a:extLst>
              <a:ext uri="{FF2B5EF4-FFF2-40B4-BE49-F238E27FC236}">
                <a16:creationId xmlns:a16="http://schemas.microsoft.com/office/drawing/2014/main" id="{F7D57498-8B97-CC4A-87D9-A01E3C4BFC16}"/>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23169"/>
            <a:ext cx="8685503" cy="687958"/>
          </a:xfrm>
        </p:spPr>
        <p:txBody>
          <a:bodyPr lIns="36000" rIns="36000"/>
          <a:lstStyle/>
          <a:p>
            <a:r>
              <a:rPr lang="en-US" sz="3200" dirty="0">
                <a:solidFill>
                  <a:srgbClr val="D7E4BD"/>
                </a:solidFill>
              </a:rPr>
              <a:t>Some client access examples</a:t>
            </a:r>
          </a:p>
        </p:txBody>
      </p:sp>
      <p:sp>
        <p:nvSpPr>
          <p:cNvPr id="4" name="TextBox 3">
            <a:extLst>
              <a:ext uri="{FF2B5EF4-FFF2-40B4-BE49-F238E27FC236}">
                <a16:creationId xmlns:a16="http://schemas.microsoft.com/office/drawing/2014/main" id="{3A14F5F6-3B54-ED49-B6AC-1FFC9EF32CB7}"/>
              </a:ext>
            </a:extLst>
          </p:cNvPr>
          <p:cNvSpPr txBox="1"/>
          <p:nvPr/>
        </p:nvSpPr>
        <p:spPr>
          <a:xfrm>
            <a:off x="540000" y="3486359"/>
            <a:ext cx="8280000" cy="1692771"/>
          </a:xfrm>
          <a:prstGeom prst="rect">
            <a:avLst/>
          </a:prstGeom>
          <a:noFill/>
        </p:spPr>
        <p:txBody>
          <a:bodyPr wrap="square" rtlCol="0">
            <a:spAutoFit/>
          </a:bodyPr>
          <a:lstStyle/>
          <a:p>
            <a:pPr marL="357750" indent="-357750">
              <a:spcBef>
                <a:spcPts val="1000"/>
              </a:spcBef>
              <a:spcAft>
                <a:spcPts val="200"/>
              </a:spcAft>
              <a:buFont typeface="Wingdings" charset="2"/>
              <a:buChar char="Ø"/>
            </a:pPr>
            <a:r>
              <a:rPr lang="en-GB" sz="2800"/>
              <a:t>C language</a:t>
            </a:r>
          </a:p>
          <a:p>
            <a:pPr marL="357750" indent="-357750">
              <a:spcBef>
                <a:spcPts val="1000"/>
              </a:spcBef>
              <a:spcAft>
                <a:spcPts val="200"/>
              </a:spcAft>
              <a:buFont typeface="Wingdings" charset="2"/>
              <a:buChar char="Ø"/>
            </a:pPr>
            <a:r>
              <a:rPr lang="en-GB" sz="2800"/>
              <a:t>Python</a:t>
            </a:r>
          </a:p>
          <a:p>
            <a:pPr marL="357750" indent="-357750">
              <a:spcBef>
                <a:spcPts val="1000"/>
              </a:spcBef>
              <a:spcAft>
                <a:spcPts val="200"/>
              </a:spcAft>
              <a:buFont typeface="Wingdings" charset="2"/>
              <a:buChar char="Ø"/>
            </a:pPr>
            <a:r>
              <a:rPr lang="en-GB" sz="2800"/>
              <a:t>PHP</a:t>
            </a:r>
          </a:p>
        </p:txBody>
      </p:sp>
      <p:sp>
        <p:nvSpPr>
          <p:cNvPr id="6" name="TextBox 5">
            <a:extLst>
              <a:ext uri="{FF2B5EF4-FFF2-40B4-BE49-F238E27FC236}">
                <a16:creationId xmlns:a16="http://schemas.microsoft.com/office/drawing/2014/main" id="{D995971B-CB75-5240-A16C-40885A324793}"/>
              </a:ext>
            </a:extLst>
          </p:cNvPr>
          <p:cNvSpPr txBox="1"/>
          <p:nvPr/>
        </p:nvSpPr>
        <p:spPr>
          <a:xfrm>
            <a:off x="539812" y="1008994"/>
            <a:ext cx="8146988" cy="646331"/>
          </a:xfrm>
          <a:prstGeom prst="rect">
            <a:avLst/>
          </a:prstGeom>
          <a:noFill/>
        </p:spPr>
        <p:txBody>
          <a:bodyPr wrap="square" rtlCol="0">
            <a:spAutoFit/>
          </a:bodyPr>
          <a:lstStyle/>
          <a:p>
            <a:r>
              <a:rPr lang="en-GB" dirty="0"/>
              <a:t>Let’s see how to interact with the MySQL server from some programming languages. </a:t>
            </a:r>
            <a:r>
              <a:rPr lang="en-GB" i="1" dirty="0">
                <a:solidFill>
                  <a:srgbClr val="FFFF00"/>
                </a:solidFill>
              </a:rPr>
              <a:t>Basically it is possible from any language</a:t>
            </a:r>
            <a:r>
              <a:rPr lang="en-GB" dirty="0"/>
              <a:t>.</a:t>
            </a:r>
          </a:p>
        </p:txBody>
      </p:sp>
      <p:sp>
        <p:nvSpPr>
          <p:cNvPr id="5" name="Slide Number Placeholder 4">
            <a:extLst>
              <a:ext uri="{FF2B5EF4-FFF2-40B4-BE49-F238E27FC236}">
                <a16:creationId xmlns:a16="http://schemas.microsoft.com/office/drawing/2014/main" id="{4CF127DA-04A6-9C41-8B0B-9AEBED0C2CB3}"/>
              </a:ext>
            </a:extLst>
          </p:cNvPr>
          <p:cNvSpPr>
            <a:spLocks noGrp="1"/>
          </p:cNvSpPr>
          <p:nvPr>
            <p:ph type="sldNum" sz="quarter" idx="12"/>
          </p:nvPr>
        </p:nvSpPr>
        <p:spPr/>
        <p:txBody>
          <a:bodyPr/>
          <a:lstStyle/>
          <a:p>
            <a:fld id="{D12AA694-00EB-4F4B-AABB-6F50FB178914}" type="slidenum">
              <a:rPr lang="en-US" smtClean="0"/>
              <a:t>120</a:t>
            </a:fld>
            <a:endParaRPr lang="en-US" dirty="0"/>
          </a:p>
        </p:txBody>
      </p:sp>
    </p:spTree>
    <p:extLst>
      <p:ext uri="{BB962C8B-B14F-4D97-AF65-F5344CB8AC3E}">
        <p14:creationId xmlns:p14="http://schemas.microsoft.com/office/powerpoint/2010/main" val="3994807439"/>
      </p:ext>
    </p:extLst>
  </p:cSld>
  <p:clrMapOvr>
    <a:masterClrMapping/>
  </p:clrMapOvr>
  <p:transition spd="slow">
    <p:wipe dir="d"/>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3">
            <a:extLst>
              <a:ext uri="{FF2B5EF4-FFF2-40B4-BE49-F238E27FC236}">
                <a16:creationId xmlns:a16="http://schemas.microsoft.com/office/drawing/2014/main" id="{362B82CC-F83E-1C4E-BFEC-48D0CB385A73}"/>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6" name="Title 1"/>
          <p:cNvSpPr txBox="1">
            <a:spLocks/>
          </p:cNvSpPr>
          <p:nvPr/>
        </p:nvSpPr>
        <p:spPr>
          <a:xfrm>
            <a:off x="142844" y="71415"/>
            <a:ext cx="8820000" cy="584776"/>
          </a:xfrm>
          <a:prstGeom prst="rect">
            <a:avLst/>
          </a:prstGeom>
        </p:spPr>
        <p:txBody>
          <a:bodyPr vert="horz" lIns="91440" tIns="45720" rIns="91440" bIns="45720" rtlCol="0" anchor="ctr">
            <a:normAutofit/>
          </a:bodyPr>
          <a:lstStyle/>
          <a:p>
            <a:pPr algn="ctr">
              <a:spcBef>
                <a:spcPct val="0"/>
              </a:spcBef>
              <a:tabLst>
                <a:tab pos="7983538" algn="l"/>
              </a:tabLst>
            </a:pPr>
            <a:r>
              <a:rPr lang="en-GB" sz="3200" b="1" dirty="0">
                <a:solidFill>
                  <a:schemeClr val="tx2"/>
                </a:solidFill>
                <a:effectLst>
                  <a:outerShdw blurRad="38100" dist="38100" dir="2700000" algn="tl">
                    <a:srgbClr val="000000">
                      <a:alpha val="43137"/>
                    </a:srgbClr>
                  </a:outerShdw>
                </a:effectLst>
                <a:cs typeface="Courier New" pitchFamily="49" charset="0"/>
              </a:rPr>
              <a:t>Client example: Python</a:t>
            </a:r>
            <a:endParaRPr kumimoji="0" lang="en-GB" sz="3200" b="1" i="0" u="none" strike="noStrike" kern="1200" cap="none" spc="0" normalizeH="0" baseline="0" dirty="0">
              <a:ln>
                <a:noFill/>
              </a:ln>
              <a:solidFill>
                <a:schemeClr val="tx2"/>
              </a:solidFill>
              <a:effectLst>
                <a:outerShdw blurRad="50800" dist="38100" dir="2700000">
                  <a:srgbClr val="000000">
                    <a:alpha val="43000"/>
                  </a:srgbClr>
                </a:outerShdw>
              </a:effectLst>
              <a:uLnTx/>
              <a:uFillTx/>
              <a:latin typeface="+mj-lt"/>
              <a:ea typeface="+mj-ea"/>
              <a:cs typeface="+mj-cs"/>
            </a:endParaRPr>
          </a:p>
        </p:txBody>
      </p:sp>
      <p:sp>
        <p:nvSpPr>
          <p:cNvPr id="3" name="TextBox 2">
            <a:extLst>
              <a:ext uri="{FF2B5EF4-FFF2-40B4-BE49-F238E27FC236}">
                <a16:creationId xmlns:a16="http://schemas.microsoft.com/office/drawing/2014/main" id="{703A3353-3A95-644E-A643-28240E843495}"/>
              </a:ext>
            </a:extLst>
          </p:cNvPr>
          <p:cNvSpPr txBox="1"/>
          <p:nvPr/>
        </p:nvSpPr>
        <p:spPr>
          <a:xfrm>
            <a:off x="539812" y="1529123"/>
            <a:ext cx="8280375" cy="3293209"/>
          </a:xfrm>
          <a:prstGeom prst="rect">
            <a:avLst/>
          </a:prstGeom>
          <a:solidFill>
            <a:schemeClr val="bg1"/>
          </a:solidFill>
          <a:ln w="12700">
            <a:solidFill>
              <a:schemeClr val="accent3"/>
            </a:solidFill>
          </a:ln>
        </p:spPr>
        <p:txBody>
          <a:bodyPr wrap="square" rtlCol="0">
            <a:spAutoFit/>
          </a:bodyPr>
          <a:lstStyle/>
          <a:p>
            <a:r>
              <a:rPr lang="en-GB" sz="1600">
                <a:solidFill>
                  <a:srgbClr val="0070C0"/>
                </a:solidFill>
                <a:latin typeface="Consolas" charset="0"/>
                <a:ea typeface="Consolas" charset="0"/>
                <a:cs typeface="Consolas" charset="0"/>
              </a:rPr>
              <a:t>#!/usr/bin/python</a:t>
            </a:r>
          </a:p>
          <a:p>
            <a:r>
              <a:rPr lang="en-GB" sz="1600">
                <a:latin typeface="Consolas" charset="0"/>
                <a:ea typeface="Consolas" charset="0"/>
                <a:cs typeface="Consolas" charset="0"/>
              </a:rPr>
              <a:t># -*- coding: utf-8 -*-</a:t>
            </a:r>
          </a:p>
          <a:p>
            <a:r>
              <a:rPr lang="en-GB" sz="1600">
                <a:solidFill>
                  <a:srgbClr val="00B050"/>
                </a:solidFill>
                <a:latin typeface="Consolas" charset="0"/>
                <a:ea typeface="Consolas" charset="0"/>
                <a:cs typeface="Consolas" charset="0"/>
              </a:rPr>
              <a:t>import MySQLdb as mdb</a:t>
            </a:r>
          </a:p>
          <a:p>
            <a:endParaRPr lang="en-GB" sz="1600">
              <a:latin typeface="Consolas" charset="0"/>
              <a:ea typeface="Consolas" charset="0"/>
              <a:cs typeface="Consolas" charset="0"/>
            </a:endParaRPr>
          </a:p>
          <a:p>
            <a:r>
              <a:rPr lang="en-GB" sz="1600">
                <a:latin typeface="Consolas" charset="0"/>
                <a:ea typeface="Consolas" charset="0"/>
                <a:cs typeface="Consolas" charset="0"/>
              </a:rPr>
              <a:t>con = mdb.connect('</a:t>
            </a:r>
            <a:r>
              <a:rPr lang="en-GB" sz="1600">
                <a:solidFill>
                  <a:srgbClr val="00B050"/>
                </a:solidFill>
                <a:latin typeface="Consolas" charset="0"/>
                <a:ea typeface="Consolas" charset="0"/>
                <a:cs typeface="Consolas" charset="0"/>
              </a:rPr>
              <a:t>localhost</a:t>
            </a:r>
            <a:r>
              <a:rPr lang="en-GB" sz="1600">
                <a:latin typeface="Consolas" charset="0"/>
                <a:ea typeface="Consolas" charset="0"/>
                <a:cs typeface="Consolas" charset="0"/>
              </a:rPr>
              <a:t>', '</a:t>
            </a:r>
            <a:r>
              <a:rPr lang="en-GB" sz="1600">
                <a:solidFill>
                  <a:srgbClr val="00B050"/>
                </a:solidFill>
                <a:latin typeface="Consolas" charset="0"/>
                <a:ea typeface="Consolas" charset="0"/>
                <a:cs typeface="Consolas" charset="0"/>
              </a:rPr>
              <a:t>mpe18usr</a:t>
            </a:r>
            <a:r>
              <a:rPr lang="en-GB" sz="1600">
                <a:latin typeface="Consolas" charset="0"/>
                <a:ea typeface="Consolas" charset="0"/>
                <a:cs typeface="Consolas" charset="0"/>
              </a:rPr>
              <a:t>', '</a:t>
            </a:r>
            <a:r>
              <a:rPr lang="en-GB" sz="1600">
                <a:solidFill>
                  <a:srgbClr val="00B050"/>
                </a:solidFill>
                <a:latin typeface="Consolas" charset="0"/>
                <a:ea typeface="Consolas" charset="0"/>
                <a:cs typeface="Consolas" charset="0"/>
              </a:rPr>
              <a:t>mpe18pass</a:t>
            </a:r>
            <a:r>
              <a:rPr lang="en-GB" sz="1600">
                <a:latin typeface="Consolas" charset="0"/>
                <a:ea typeface="Consolas" charset="0"/>
                <a:cs typeface="Consolas" charset="0"/>
              </a:rPr>
              <a:t>', '</a:t>
            </a:r>
            <a:r>
              <a:rPr lang="en-GB" sz="1600">
                <a:solidFill>
                  <a:srgbClr val="00B050"/>
                </a:solidFill>
                <a:latin typeface="Consolas" charset="0"/>
                <a:ea typeface="Consolas" charset="0"/>
                <a:cs typeface="Consolas" charset="0"/>
              </a:rPr>
              <a:t>mpe18db</a:t>
            </a:r>
            <a:r>
              <a:rPr lang="en-GB" sz="1600">
                <a:latin typeface="Consolas" charset="0"/>
                <a:ea typeface="Consolas" charset="0"/>
                <a:cs typeface="Consolas" charset="0"/>
              </a:rPr>
              <a:t>')</a:t>
            </a:r>
          </a:p>
          <a:p>
            <a:endParaRPr lang="en-GB" sz="1600">
              <a:latin typeface="Consolas" charset="0"/>
              <a:ea typeface="Consolas" charset="0"/>
              <a:cs typeface="Consolas" charset="0"/>
            </a:endParaRPr>
          </a:p>
          <a:p>
            <a:r>
              <a:rPr lang="en-GB" sz="1600">
                <a:latin typeface="Consolas" charset="0"/>
                <a:ea typeface="Consolas" charset="0"/>
                <a:cs typeface="Consolas" charset="0"/>
              </a:rPr>
              <a:t>with con:</a:t>
            </a:r>
          </a:p>
          <a:p>
            <a:r>
              <a:rPr lang="en-GB" sz="1600">
                <a:latin typeface="Consolas" charset="0"/>
                <a:ea typeface="Consolas" charset="0"/>
                <a:cs typeface="Consolas" charset="0"/>
              </a:rPr>
              <a:t>  cur = con.cursor(mdb.cursors.DictCursor)</a:t>
            </a:r>
          </a:p>
          <a:p>
            <a:r>
              <a:rPr lang="en-GB" sz="1600">
                <a:latin typeface="Consolas" charset="0"/>
                <a:ea typeface="Consolas" charset="0"/>
                <a:cs typeface="Consolas" charset="0"/>
              </a:rPr>
              <a:t>  cur.execute("</a:t>
            </a:r>
            <a:r>
              <a:rPr lang="en-GB" sz="1600">
                <a:solidFill>
                  <a:srgbClr val="FFC000"/>
                </a:solidFill>
                <a:latin typeface="Consolas" charset="0"/>
                <a:ea typeface="Consolas" charset="0"/>
                <a:cs typeface="Consolas" charset="0"/>
              </a:rPr>
              <a:t>SELECT * FROM BSC LIMIT 4</a:t>
            </a:r>
            <a:r>
              <a:rPr lang="en-GB" sz="1600">
                <a:latin typeface="Consolas" charset="0"/>
                <a:ea typeface="Consolas" charset="0"/>
                <a:cs typeface="Consolas" charset="0"/>
              </a:rPr>
              <a:t>")</a:t>
            </a:r>
          </a:p>
          <a:p>
            <a:endParaRPr lang="en-GB" sz="1600">
              <a:latin typeface="Consolas" charset="0"/>
              <a:ea typeface="Consolas" charset="0"/>
              <a:cs typeface="Consolas" charset="0"/>
            </a:endParaRPr>
          </a:p>
          <a:p>
            <a:r>
              <a:rPr lang="en-GB" sz="1600">
                <a:latin typeface="Consolas" charset="0"/>
                <a:ea typeface="Consolas" charset="0"/>
                <a:cs typeface="Consolas" charset="0"/>
              </a:rPr>
              <a:t>  rows = cur.fetchall()</a:t>
            </a:r>
          </a:p>
          <a:p>
            <a:r>
              <a:rPr lang="en-GB" sz="1600">
                <a:latin typeface="Consolas" charset="0"/>
                <a:ea typeface="Consolas" charset="0"/>
                <a:cs typeface="Consolas" charset="0"/>
              </a:rPr>
              <a:t>  for row in rows:</a:t>
            </a:r>
          </a:p>
          <a:p>
            <a:r>
              <a:rPr lang="en-GB" sz="1600">
                <a:latin typeface="Consolas" charset="0"/>
                <a:ea typeface="Consolas" charset="0"/>
                <a:cs typeface="Consolas" charset="0"/>
              </a:rPr>
              <a:t>     print row["Name"], row["RA"], row["Dec"], row["Vmag"] </a:t>
            </a:r>
          </a:p>
        </p:txBody>
      </p:sp>
      <p:sp>
        <p:nvSpPr>
          <p:cNvPr id="4" name="TextBox 3">
            <a:extLst>
              <a:ext uri="{FF2B5EF4-FFF2-40B4-BE49-F238E27FC236}">
                <a16:creationId xmlns:a16="http://schemas.microsoft.com/office/drawing/2014/main" id="{103B1CA6-EB59-2A4D-9ACA-C3D849F4E308}"/>
              </a:ext>
            </a:extLst>
          </p:cNvPr>
          <p:cNvSpPr txBox="1"/>
          <p:nvPr/>
        </p:nvSpPr>
        <p:spPr>
          <a:xfrm>
            <a:off x="539812" y="1008994"/>
            <a:ext cx="7519520" cy="369332"/>
          </a:xfrm>
          <a:prstGeom prst="rect">
            <a:avLst/>
          </a:prstGeom>
          <a:noFill/>
        </p:spPr>
        <p:txBody>
          <a:bodyPr wrap="square" rtlCol="0">
            <a:spAutoFit/>
          </a:bodyPr>
          <a:lstStyle/>
          <a:p>
            <a:r>
              <a:rPr lang="en-GB"/>
              <a:t>Simple SELECT query with output printing. We assume field names are known.</a:t>
            </a:r>
          </a:p>
        </p:txBody>
      </p:sp>
      <p:sp>
        <p:nvSpPr>
          <p:cNvPr id="5" name="Slide Number Placeholder 4">
            <a:extLst>
              <a:ext uri="{FF2B5EF4-FFF2-40B4-BE49-F238E27FC236}">
                <a16:creationId xmlns:a16="http://schemas.microsoft.com/office/drawing/2014/main" id="{27F16956-DBCF-8A41-BF4D-2D0161BE3193}"/>
              </a:ext>
            </a:extLst>
          </p:cNvPr>
          <p:cNvSpPr>
            <a:spLocks noGrp="1"/>
          </p:cNvSpPr>
          <p:nvPr>
            <p:ph type="sldNum" sz="quarter" idx="12"/>
          </p:nvPr>
        </p:nvSpPr>
        <p:spPr/>
        <p:txBody>
          <a:bodyPr/>
          <a:lstStyle/>
          <a:p>
            <a:fld id="{D12AA694-00EB-4F4B-AABB-6F50FB178914}" type="slidenum">
              <a:rPr lang="en-US" smtClean="0"/>
              <a:t>121</a:t>
            </a:fld>
            <a:endParaRPr lang="en-US"/>
          </a:p>
        </p:txBody>
      </p:sp>
    </p:spTree>
    <p:extLst>
      <p:ext uri="{BB962C8B-B14F-4D97-AF65-F5344CB8AC3E}">
        <p14:creationId xmlns:p14="http://schemas.microsoft.com/office/powerpoint/2010/main" val="580483718"/>
      </p:ext>
    </p:extLst>
  </p:cSld>
  <p:clrMapOvr>
    <a:masterClrMapping/>
  </p:clrMapOvr>
  <p:transition spd="slow">
    <p:wipe dir="d"/>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3">
            <a:extLst>
              <a:ext uri="{FF2B5EF4-FFF2-40B4-BE49-F238E27FC236}">
                <a16:creationId xmlns:a16="http://schemas.microsoft.com/office/drawing/2014/main" id="{28CD4157-1F35-B846-8E40-B747A5940DC2}"/>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6" name="Title 1"/>
          <p:cNvSpPr txBox="1">
            <a:spLocks/>
          </p:cNvSpPr>
          <p:nvPr/>
        </p:nvSpPr>
        <p:spPr>
          <a:xfrm>
            <a:off x="142844" y="71415"/>
            <a:ext cx="8820000" cy="584776"/>
          </a:xfrm>
          <a:prstGeom prst="rect">
            <a:avLst/>
          </a:prstGeom>
        </p:spPr>
        <p:txBody>
          <a:bodyPr vert="horz" lIns="91440" tIns="45720" rIns="91440" bIns="45720" rtlCol="0" anchor="ctr">
            <a:normAutofit/>
          </a:bodyPr>
          <a:lstStyle/>
          <a:p>
            <a:pPr algn="ctr">
              <a:spcBef>
                <a:spcPct val="0"/>
              </a:spcBef>
              <a:tabLst>
                <a:tab pos="7983538" algn="l"/>
              </a:tabLst>
            </a:pPr>
            <a:r>
              <a:rPr lang="en-GB" sz="3200" b="1" dirty="0">
                <a:solidFill>
                  <a:schemeClr val="tx2"/>
                </a:solidFill>
                <a:effectLst>
                  <a:outerShdw blurRad="38100" dist="38100" dir="2700000" algn="tl">
                    <a:srgbClr val="000000">
                      <a:alpha val="43137"/>
                    </a:srgbClr>
                  </a:outerShdw>
                </a:effectLst>
                <a:cs typeface="Courier New" pitchFamily="49" charset="0"/>
              </a:rPr>
              <a:t>Client example: PHP</a:t>
            </a:r>
            <a:endParaRPr kumimoji="0" lang="en-GB" sz="3200" b="1" i="0" u="none" strike="noStrike" kern="1200" cap="none" spc="0" normalizeH="0" baseline="0" dirty="0">
              <a:ln>
                <a:noFill/>
              </a:ln>
              <a:solidFill>
                <a:schemeClr val="tx2"/>
              </a:solidFill>
              <a:effectLst>
                <a:outerShdw blurRad="50800" dist="38100" dir="2700000">
                  <a:srgbClr val="000000">
                    <a:alpha val="43000"/>
                  </a:srgbClr>
                </a:outerShdw>
              </a:effectLst>
              <a:uLnTx/>
              <a:uFillTx/>
              <a:latin typeface="+mj-lt"/>
              <a:ea typeface="+mj-ea"/>
              <a:cs typeface="+mj-cs"/>
            </a:endParaRPr>
          </a:p>
        </p:txBody>
      </p:sp>
      <p:sp>
        <p:nvSpPr>
          <p:cNvPr id="4" name="TextBox 3">
            <a:extLst>
              <a:ext uri="{FF2B5EF4-FFF2-40B4-BE49-F238E27FC236}">
                <a16:creationId xmlns:a16="http://schemas.microsoft.com/office/drawing/2014/main" id="{FED54042-ACFA-0340-8549-E3CD0F72E445}"/>
              </a:ext>
            </a:extLst>
          </p:cNvPr>
          <p:cNvSpPr txBox="1"/>
          <p:nvPr/>
        </p:nvSpPr>
        <p:spPr>
          <a:xfrm>
            <a:off x="539813" y="1369745"/>
            <a:ext cx="8280000" cy="5016758"/>
          </a:xfrm>
          <a:prstGeom prst="rect">
            <a:avLst/>
          </a:prstGeom>
          <a:solidFill>
            <a:schemeClr val="bg1"/>
          </a:solidFill>
          <a:ln w="12700">
            <a:solidFill>
              <a:schemeClr val="accent3"/>
            </a:solidFill>
          </a:ln>
        </p:spPr>
        <p:txBody>
          <a:bodyPr wrap="square" rtlCol="0">
            <a:spAutoFit/>
          </a:bodyPr>
          <a:lstStyle/>
          <a:p>
            <a:r>
              <a:rPr lang="en-GB" sz="1600" noProof="1">
                <a:solidFill>
                  <a:srgbClr val="0070C0"/>
                </a:solidFill>
                <a:latin typeface="Consolas" charset="0"/>
                <a:ea typeface="Consolas" charset="0"/>
                <a:cs typeface="Consolas" charset="0"/>
              </a:rPr>
              <a:t>&lt;?php </a:t>
            </a:r>
            <a:r>
              <a:rPr lang="en-GB" sz="1600" noProof="1">
                <a:solidFill>
                  <a:srgbClr val="D5FED6"/>
                </a:solidFill>
                <a:latin typeface="Consolas" charset="0"/>
                <a:ea typeface="Consolas" charset="0"/>
                <a:cs typeface="Consolas" charset="0"/>
              </a:rPr>
              <a:t>// We use the Bright Star Catalogue (BSC)</a:t>
            </a:r>
          </a:p>
          <a:p>
            <a:r>
              <a:rPr lang="en-GB" sz="1600" noProof="1">
                <a:latin typeface="Consolas" charset="0"/>
                <a:ea typeface="Consolas" charset="0"/>
                <a:cs typeface="Consolas" charset="0"/>
              </a:rPr>
              <a:t>$mysqli = new mysqli('</a:t>
            </a:r>
            <a:r>
              <a:rPr lang="en-GB" sz="1600" noProof="1">
                <a:solidFill>
                  <a:srgbClr val="00B050"/>
                </a:solidFill>
                <a:latin typeface="Consolas" charset="0"/>
                <a:ea typeface="Consolas" charset="0"/>
                <a:cs typeface="Consolas" charset="0"/>
              </a:rPr>
              <a:t>localhost</a:t>
            </a:r>
            <a:r>
              <a:rPr lang="en-GB" sz="1600" noProof="1">
                <a:latin typeface="Consolas" charset="0"/>
                <a:ea typeface="Consolas" charset="0"/>
                <a:cs typeface="Consolas" charset="0"/>
              </a:rPr>
              <a:t>', </a:t>
            </a:r>
            <a:r>
              <a:rPr lang="en-GB" sz="1600">
                <a:latin typeface="Consolas" charset="0"/>
                <a:ea typeface="Consolas" charset="0"/>
                <a:cs typeface="Consolas" charset="0"/>
              </a:rPr>
              <a:t>'</a:t>
            </a:r>
            <a:r>
              <a:rPr lang="en-GB" sz="1600" noProof="1">
                <a:solidFill>
                  <a:srgbClr val="00B050"/>
                </a:solidFill>
                <a:latin typeface="Consolas" charset="0"/>
                <a:ea typeface="Consolas" charset="0"/>
                <a:cs typeface="Consolas" charset="0"/>
              </a:rPr>
              <a:t>mpe18usr</a:t>
            </a:r>
            <a:r>
              <a:rPr lang="en-GB" sz="1600" noProof="1">
                <a:latin typeface="Consolas" charset="0"/>
                <a:ea typeface="Consolas" charset="0"/>
                <a:cs typeface="Consolas" charset="0"/>
              </a:rPr>
              <a:t>', </a:t>
            </a:r>
            <a:r>
              <a:rPr lang="en-GB" sz="1600">
                <a:latin typeface="Consolas" charset="0"/>
                <a:ea typeface="Consolas" charset="0"/>
                <a:cs typeface="Consolas" charset="0"/>
              </a:rPr>
              <a:t>'</a:t>
            </a:r>
            <a:r>
              <a:rPr lang="en-GB" sz="1600" noProof="1">
                <a:solidFill>
                  <a:srgbClr val="00B050"/>
                </a:solidFill>
                <a:latin typeface="Consolas" charset="0"/>
                <a:ea typeface="Consolas" charset="0"/>
                <a:cs typeface="Consolas" charset="0"/>
              </a:rPr>
              <a:t>mp18pass</a:t>
            </a:r>
            <a:r>
              <a:rPr lang="en-GB" sz="1600" noProof="1">
                <a:latin typeface="Consolas" charset="0"/>
                <a:ea typeface="Consolas" charset="0"/>
                <a:cs typeface="Consolas" charset="0"/>
              </a:rPr>
              <a:t>', </a:t>
            </a:r>
            <a:r>
              <a:rPr lang="en-GB" sz="1600">
                <a:latin typeface="Consolas" charset="0"/>
                <a:ea typeface="Consolas" charset="0"/>
                <a:cs typeface="Consolas" charset="0"/>
              </a:rPr>
              <a:t>'</a:t>
            </a:r>
            <a:r>
              <a:rPr lang="en-GB" sz="1600" noProof="1">
                <a:solidFill>
                  <a:srgbClr val="00B050"/>
                </a:solidFill>
                <a:latin typeface="Consolas" charset="0"/>
                <a:ea typeface="Consolas" charset="0"/>
                <a:cs typeface="Consolas" charset="0"/>
              </a:rPr>
              <a:t>mpe18db</a:t>
            </a:r>
            <a:r>
              <a:rPr lang="en-GB" sz="1600" noProof="1">
                <a:latin typeface="Consolas" charset="0"/>
                <a:ea typeface="Consolas" charset="0"/>
                <a:cs typeface="Consolas" charset="0"/>
              </a:rPr>
              <a:t>');</a:t>
            </a:r>
          </a:p>
          <a:p>
            <a:r>
              <a:rPr lang="en-GB" sz="1600" noProof="1">
                <a:latin typeface="Consolas" charset="0"/>
                <a:ea typeface="Consolas" charset="0"/>
                <a:cs typeface="Consolas" charset="0"/>
              </a:rPr>
              <a:t>$sql = "</a:t>
            </a:r>
            <a:r>
              <a:rPr lang="en-GB" sz="1600" noProof="1">
                <a:solidFill>
                  <a:srgbClr val="FFC000"/>
                </a:solidFill>
                <a:latin typeface="Consolas" charset="0"/>
                <a:ea typeface="Consolas" charset="0"/>
                <a:cs typeface="Consolas" charset="0"/>
              </a:rPr>
              <a:t>SELECT name, ra, de, vmag FROM BSC ORDER BY vmag LIMIT 8</a:t>
            </a:r>
            <a:r>
              <a:rPr lang="en-GB" sz="1600" noProof="1">
                <a:latin typeface="Consolas" charset="0"/>
                <a:ea typeface="Consolas" charset="0"/>
                <a:cs typeface="Consolas" charset="0"/>
              </a:rPr>
              <a:t>";</a:t>
            </a:r>
          </a:p>
          <a:p>
            <a:r>
              <a:rPr lang="en-GB" sz="1600" noProof="1">
                <a:latin typeface="Consolas" charset="0"/>
                <a:ea typeface="Consolas" charset="0"/>
                <a:cs typeface="Consolas" charset="0"/>
              </a:rPr>
              <a:t>$result = $mysqli-&gt;query($sql);</a:t>
            </a:r>
          </a:p>
          <a:p>
            <a:endParaRPr lang="en-GB" sz="1600" noProof="1">
              <a:latin typeface="Consolas" charset="0"/>
              <a:ea typeface="Consolas" charset="0"/>
              <a:cs typeface="Consolas" charset="0"/>
            </a:endParaRPr>
          </a:p>
          <a:p>
            <a:r>
              <a:rPr lang="en-GB" sz="1600" noProof="1">
                <a:latin typeface="Consolas" charset="0"/>
                <a:ea typeface="Consolas" charset="0"/>
                <a:cs typeface="Consolas" charset="0"/>
              </a:rPr>
              <a:t>echo "&lt;table&gt;&lt;tr&gt;\n";</a:t>
            </a:r>
          </a:p>
          <a:p>
            <a:r>
              <a:rPr lang="en-GB" sz="1600" noProof="1">
                <a:latin typeface="Consolas" charset="0"/>
                <a:ea typeface="Consolas" charset="0"/>
                <a:cs typeface="Consolas" charset="0"/>
              </a:rPr>
              <a:t>while ($finfo = $result-&gt;fetch_field())</a:t>
            </a:r>
          </a:p>
          <a:p>
            <a:r>
              <a:rPr lang="en-GB" sz="1600" noProof="1">
                <a:latin typeface="Consolas" charset="0"/>
                <a:ea typeface="Consolas" charset="0"/>
                <a:cs typeface="Consolas" charset="0"/>
              </a:rPr>
              <a:t>  echo '&lt;th&gt;'. $finfo-&gt;name .'&lt;/th&gt;';   </a:t>
            </a:r>
            <a:r>
              <a:rPr lang="en-GB" sz="1600" noProof="1">
                <a:solidFill>
                  <a:srgbClr val="FFFF00"/>
                </a:solidFill>
                <a:latin typeface="Consolas" charset="0"/>
                <a:ea typeface="Consolas" charset="0"/>
                <a:cs typeface="Consolas" charset="0"/>
              </a:rPr>
              <a:t>// field names</a:t>
            </a:r>
          </a:p>
          <a:p>
            <a:r>
              <a:rPr lang="en-GB" sz="1600" noProof="1">
                <a:latin typeface="Consolas" charset="0"/>
                <a:ea typeface="Consolas" charset="0"/>
                <a:cs typeface="Consolas" charset="0"/>
              </a:rPr>
              <a:t>echo '&lt;/tr&gt;';</a:t>
            </a:r>
            <a:br>
              <a:rPr lang="en-GB" sz="1600" noProof="1">
                <a:latin typeface="Consolas" charset="0"/>
                <a:ea typeface="Consolas" charset="0"/>
                <a:cs typeface="Consolas" charset="0"/>
              </a:rPr>
            </a:br>
            <a:r>
              <a:rPr lang="en-GB" sz="1600" noProof="1">
                <a:latin typeface="Consolas" charset="0"/>
                <a:ea typeface="Consolas" charset="0"/>
                <a:cs typeface="Consolas" charset="0"/>
              </a:rPr>
              <a:t>while ($star = $result-&gt;fetch_row()) {  </a:t>
            </a:r>
            <a:r>
              <a:rPr lang="en-GB" sz="1600" noProof="1">
                <a:solidFill>
                  <a:srgbClr val="FFFF00"/>
                </a:solidFill>
                <a:latin typeface="Consolas" charset="0"/>
                <a:ea typeface="Consolas" charset="0"/>
                <a:cs typeface="Consolas" charset="0"/>
              </a:rPr>
              <a:t>// data rows</a:t>
            </a:r>
          </a:p>
          <a:p>
            <a:r>
              <a:rPr lang="en-GB" sz="1600" noProof="1">
                <a:latin typeface="Consolas" charset="0"/>
                <a:ea typeface="Consolas" charset="0"/>
                <a:cs typeface="Consolas" charset="0"/>
              </a:rPr>
              <a:t>  echo "&lt;tr&gt;\n";</a:t>
            </a:r>
          </a:p>
          <a:p>
            <a:r>
              <a:rPr lang="en-GB" sz="1600" noProof="1">
                <a:latin typeface="Consolas" charset="0"/>
                <a:ea typeface="Consolas" charset="0"/>
                <a:cs typeface="Consolas" charset="0"/>
              </a:rPr>
              <a:t>  foreach ($row as $value)</a:t>
            </a:r>
          </a:p>
          <a:p>
            <a:r>
              <a:rPr lang="en-GB" sz="1600" noProof="1">
                <a:latin typeface="Consolas" charset="0"/>
                <a:ea typeface="Consolas" charset="0"/>
                <a:cs typeface="Consolas" charset="0"/>
              </a:rPr>
              <a:t>    echo "&lt;td nowrap&gt;$value&lt;/td&gt;";</a:t>
            </a:r>
            <a:br>
              <a:rPr lang="en-GB" sz="1600" noProof="1">
                <a:latin typeface="Consolas" charset="0"/>
                <a:ea typeface="Consolas" charset="0"/>
                <a:cs typeface="Consolas" charset="0"/>
              </a:rPr>
            </a:br>
            <a:r>
              <a:rPr lang="en-GB" sz="1600" noProof="1">
                <a:latin typeface="Consolas" charset="0"/>
                <a:ea typeface="Consolas" charset="0"/>
                <a:cs typeface="Consolas" charset="0"/>
              </a:rPr>
              <a:t>  echo "&lt;/tr&gt;\n";</a:t>
            </a:r>
          </a:p>
          <a:p>
            <a:r>
              <a:rPr lang="en-GB" sz="1600" noProof="1">
                <a:latin typeface="Consolas" charset="0"/>
                <a:ea typeface="Consolas" charset="0"/>
                <a:cs typeface="Consolas" charset="0"/>
              </a:rPr>
              <a:t>}</a:t>
            </a:r>
            <a:br>
              <a:rPr lang="en-GB" sz="1600" noProof="1">
                <a:latin typeface="Consolas" charset="0"/>
                <a:ea typeface="Consolas" charset="0"/>
                <a:cs typeface="Consolas" charset="0"/>
              </a:rPr>
            </a:br>
            <a:r>
              <a:rPr lang="en-GB" sz="1600" noProof="1">
                <a:latin typeface="Consolas" charset="0"/>
                <a:ea typeface="Consolas" charset="0"/>
                <a:cs typeface="Consolas" charset="0"/>
              </a:rPr>
              <a:t>echo "&lt;/tr&gt;&lt;/table&gt;\n";		</a:t>
            </a:r>
            <a:r>
              <a:rPr lang="en-GB" sz="1600" noProof="1">
                <a:solidFill>
                  <a:srgbClr val="FFFF00"/>
                </a:solidFill>
                <a:latin typeface="Consolas" charset="0"/>
                <a:ea typeface="Consolas" charset="0"/>
                <a:cs typeface="Consolas" charset="0"/>
              </a:rPr>
              <a:t>// end of the table</a:t>
            </a:r>
          </a:p>
          <a:p>
            <a:endParaRPr lang="en-GB" sz="1600" noProof="1">
              <a:latin typeface="Consolas" charset="0"/>
              <a:ea typeface="Consolas" charset="0"/>
              <a:cs typeface="Consolas" charset="0"/>
            </a:endParaRPr>
          </a:p>
          <a:p>
            <a:r>
              <a:rPr lang="en-GB" sz="1600" noProof="1">
                <a:latin typeface="Consolas" charset="0"/>
                <a:ea typeface="Consolas" charset="0"/>
                <a:cs typeface="Consolas" charset="0"/>
              </a:rPr>
              <a:t>if ($result) $result-&gt;free();   </a:t>
            </a:r>
            <a:r>
              <a:rPr lang="en-GB" sz="1600" noProof="1">
                <a:solidFill>
                  <a:srgbClr val="FFFF00"/>
                </a:solidFill>
                <a:latin typeface="Consolas" charset="0"/>
                <a:ea typeface="Consolas" charset="0"/>
                <a:cs typeface="Consolas" charset="0"/>
              </a:rPr>
              <a:t>// clean the data object</a:t>
            </a:r>
            <a:br>
              <a:rPr lang="en-GB" sz="1600" noProof="1">
                <a:latin typeface="Consolas" charset="0"/>
                <a:ea typeface="Consolas" charset="0"/>
                <a:cs typeface="Consolas" charset="0"/>
              </a:rPr>
            </a:br>
            <a:r>
              <a:rPr lang="en-GB" sz="1600" noProof="1">
                <a:latin typeface="Consolas" charset="0"/>
                <a:ea typeface="Consolas" charset="0"/>
                <a:cs typeface="Consolas" charset="0"/>
              </a:rPr>
              <a:t>$mysqli-&gt;close();		</a:t>
            </a:r>
            <a:r>
              <a:rPr lang="en-GB" sz="1600" noProof="1">
                <a:solidFill>
                  <a:srgbClr val="FFFF00"/>
                </a:solidFill>
                <a:latin typeface="Consolas" charset="0"/>
                <a:ea typeface="Consolas" charset="0"/>
                <a:cs typeface="Consolas" charset="0"/>
              </a:rPr>
              <a:t>// close the server connection</a:t>
            </a:r>
          </a:p>
          <a:p>
            <a:r>
              <a:rPr lang="en-GB" sz="1600" noProof="1">
                <a:solidFill>
                  <a:srgbClr val="0070C0"/>
                </a:solidFill>
                <a:latin typeface="Consolas" charset="0"/>
                <a:ea typeface="Consolas" charset="0"/>
                <a:cs typeface="Consolas" charset="0"/>
              </a:rPr>
              <a:t>?&gt;</a:t>
            </a:r>
          </a:p>
        </p:txBody>
      </p:sp>
      <p:sp>
        <p:nvSpPr>
          <p:cNvPr id="7" name="TextBox 6">
            <a:extLst>
              <a:ext uri="{FF2B5EF4-FFF2-40B4-BE49-F238E27FC236}">
                <a16:creationId xmlns:a16="http://schemas.microsoft.com/office/drawing/2014/main" id="{CC11C89F-7F47-4E40-877F-DFBE05B38583}"/>
              </a:ext>
            </a:extLst>
          </p:cNvPr>
          <p:cNvSpPr txBox="1"/>
          <p:nvPr/>
        </p:nvSpPr>
        <p:spPr>
          <a:xfrm>
            <a:off x="539812" y="885424"/>
            <a:ext cx="6207829" cy="369332"/>
          </a:xfrm>
          <a:prstGeom prst="rect">
            <a:avLst/>
          </a:prstGeom>
          <a:noFill/>
        </p:spPr>
        <p:txBody>
          <a:bodyPr wrap="square" rtlCol="0">
            <a:spAutoFit/>
          </a:bodyPr>
          <a:lstStyle/>
          <a:p>
            <a:r>
              <a:rPr lang="en-GB"/>
              <a:t>Simple SELECT query with output printing. Errors not managed.</a:t>
            </a:r>
            <a:endParaRPr lang="en-GB" dirty="0"/>
          </a:p>
        </p:txBody>
      </p:sp>
      <p:sp>
        <p:nvSpPr>
          <p:cNvPr id="3" name="Slide Number Placeholder 2">
            <a:extLst>
              <a:ext uri="{FF2B5EF4-FFF2-40B4-BE49-F238E27FC236}">
                <a16:creationId xmlns:a16="http://schemas.microsoft.com/office/drawing/2014/main" id="{46DD297D-1FED-5347-91F1-FC2C7D3C2A46}"/>
              </a:ext>
            </a:extLst>
          </p:cNvPr>
          <p:cNvSpPr>
            <a:spLocks noGrp="1"/>
          </p:cNvSpPr>
          <p:nvPr>
            <p:ph type="sldNum" sz="quarter" idx="12"/>
          </p:nvPr>
        </p:nvSpPr>
        <p:spPr/>
        <p:txBody>
          <a:bodyPr/>
          <a:lstStyle/>
          <a:p>
            <a:fld id="{D12AA694-00EB-4F4B-AABB-6F50FB178914}" type="slidenum">
              <a:rPr lang="en-US" smtClean="0"/>
              <a:t>122</a:t>
            </a:fld>
            <a:endParaRPr lang="en-US"/>
          </a:p>
        </p:txBody>
      </p:sp>
    </p:spTree>
    <p:extLst>
      <p:ext uri="{BB962C8B-B14F-4D97-AF65-F5344CB8AC3E}">
        <p14:creationId xmlns:p14="http://schemas.microsoft.com/office/powerpoint/2010/main" val="2497173671"/>
      </p:ext>
    </p:extLst>
  </p:cSld>
  <p:clrMapOvr>
    <a:masterClrMapping/>
  </p:clrMapOvr>
  <p:transition spd="slow">
    <p:wipe dir="d"/>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3">
            <a:extLst>
              <a:ext uri="{FF2B5EF4-FFF2-40B4-BE49-F238E27FC236}">
                <a16:creationId xmlns:a16="http://schemas.microsoft.com/office/drawing/2014/main" id="{5077E9EC-0721-DF41-A534-325EBE710EDD}"/>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6" name="Title 1"/>
          <p:cNvSpPr txBox="1">
            <a:spLocks/>
          </p:cNvSpPr>
          <p:nvPr/>
        </p:nvSpPr>
        <p:spPr>
          <a:xfrm>
            <a:off x="142844" y="71415"/>
            <a:ext cx="8820000" cy="584776"/>
          </a:xfrm>
          <a:prstGeom prst="rect">
            <a:avLst/>
          </a:prstGeom>
        </p:spPr>
        <p:txBody>
          <a:bodyPr vert="horz" lIns="91440" tIns="45720" rIns="91440" bIns="45720" rtlCol="0" anchor="ctr">
            <a:normAutofit/>
          </a:bodyPr>
          <a:lstStyle/>
          <a:p>
            <a:pPr algn="ctr">
              <a:spcBef>
                <a:spcPct val="0"/>
              </a:spcBef>
              <a:tabLst>
                <a:tab pos="7983538" algn="l"/>
              </a:tabLst>
            </a:pPr>
            <a:r>
              <a:rPr lang="en-GB" sz="3200" b="1" dirty="0">
                <a:solidFill>
                  <a:schemeClr val="tx2"/>
                </a:solidFill>
                <a:effectLst>
                  <a:outerShdw blurRad="38100" dist="38100" dir="2700000" algn="tl">
                    <a:srgbClr val="000000">
                      <a:alpha val="43137"/>
                    </a:srgbClr>
                  </a:outerShdw>
                </a:effectLst>
                <a:cs typeface="Courier New" pitchFamily="49" charset="0"/>
              </a:rPr>
              <a:t>Client example: C – 1</a:t>
            </a:r>
            <a:endParaRPr kumimoji="0" lang="en-GB" sz="3200" b="1" i="0" u="none" strike="noStrike" kern="1200" cap="none" spc="0" normalizeH="0" baseline="0" dirty="0">
              <a:ln>
                <a:noFill/>
              </a:ln>
              <a:solidFill>
                <a:schemeClr val="tx2"/>
              </a:solidFill>
              <a:effectLst>
                <a:outerShdw blurRad="50800" dist="38100" dir="2700000">
                  <a:srgbClr val="000000">
                    <a:alpha val="43000"/>
                  </a:srgbClr>
                </a:outerShdw>
              </a:effectLst>
              <a:uLnTx/>
              <a:uFillTx/>
              <a:latin typeface="+mj-lt"/>
              <a:ea typeface="+mj-ea"/>
              <a:cs typeface="+mj-cs"/>
            </a:endParaRPr>
          </a:p>
        </p:txBody>
      </p:sp>
      <p:sp>
        <p:nvSpPr>
          <p:cNvPr id="7" name="TextBox 6">
            <a:extLst>
              <a:ext uri="{FF2B5EF4-FFF2-40B4-BE49-F238E27FC236}">
                <a16:creationId xmlns:a16="http://schemas.microsoft.com/office/drawing/2014/main" id="{DCE02B45-A436-7540-94E4-75C75C02FD26}"/>
              </a:ext>
            </a:extLst>
          </p:cNvPr>
          <p:cNvSpPr txBox="1"/>
          <p:nvPr/>
        </p:nvSpPr>
        <p:spPr>
          <a:xfrm>
            <a:off x="539812" y="2105425"/>
            <a:ext cx="8280375" cy="2308324"/>
          </a:xfrm>
          <a:prstGeom prst="rect">
            <a:avLst/>
          </a:prstGeom>
          <a:solidFill>
            <a:schemeClr val="bg1"/>
          </a:solidFill>
          <a:ln w="12700">
            <a:solidFill>
              <a:schemeClr val="accent3"/>
            </a:solidFill>
          </a:ln>
        </p:spPr>
        <p:txBody>
          <a:bodyPr wrap="square" rtlCol="0">
            <a:spAutoFit/>
          </a:bodyPr>
          <a:lstStyle/>
          <a:p>
            <a:r>
              <a:rPr lang="en-GB">
                <a:solidFill>
                  <a:srgbClr val="00B0F0"/>
                </a:solidFill>
                <a:latin typeface="Consolas" charset="0"/>
                <a:ea typeface="Consolas" charset="0"/>
                <a:cs typeface="Consolas" charset="0"/>
              </a:rPr>
              <a:t>#include &lt;my_global.h&gt;</a:t>
            </a:r>
          </a:p>
          <a:p>
            <a:r>
              <a:rPr lang="en-GB">
                <a:solidFill>
                  <a:srgbClr val="00B0F0"/>
                </a:solidFill>
                <a:latin typeface="Consolas" charset="0"/>
                <a:ea typeface="Consolas" charset="0"/>
                <a:cs typeface="Consolas" charset="0"/>
              </a:rPr>
              <a:t>#include &lt;mysql.h&gt;</a:t>
            </a:r>
          </a:p>
          <a:p>
            <a:endParaRPr lang="en-GB">
              <a:latin typeface="Consolas" charset="0"/>
              <a:ea typeface="Consolas" charset="0"/>
              <a:cs typeface="Consolas" charset="0"/>
            </a:endParaRPr>
          </a:p>
          <a:p>
            <a:r>
              <a:rPr lang="en-GB">
                <a:latin typeface="Consolas" charset="0"/>
                <a:ea typeface="Consolas" charset="0"/>
                <a:cs typeface="Consolas" charset="0"/>
              </a:rPr>
              <a:t>int main(int argc, char **argv)</a:t>
            </a:r>
          </a:p>
          <a:p>
            <a:r>
              <a:rPr lang="en-GB">
                <a:latin typeface="Consolas" charset="0"/>
                <a:ea typeface="Consolas" charset="0"/>
                <a:cs typeface="Consolas" charset="0"/>
              </a:rPr>
              <a:t>{</a:t>
            </a:r>
          </a:p>
          <a:p>
            <a:r>
              <a:rPr lang="en-GB">
                <a:latin typeface="Consolas" charset="0"/>
                <a:ea typeface="Consolas" charset="0"/>
                <a:cs typeface="Consolas" charset="0"/>
              </a:rPr>
              <a:t>  printf("MySQL client version: %s\n", </a:t>
            </a:r>
            <a:r>
              <a:rPr lang="en-GB">
                <a:solidFill>
                  <a:srgbClr val="FFC000"/>
                </a:solidFill>
                <a:latin typeface="Consolas" charset="0"/>
                <a:ea typeface="Consolas" charset="0"/>
                <a:cs typeface="Consolas" charset="0"/>
              </a:rPr>
              <a:t>mysql_get_client_info()</a:t>
            </a:r>
            <a:r>
              <a:rPr lang="en-GB">
                <a:latin typeface="Consolas" charset="0"/>
                <a:ea typeface="Consolas" charset="0"/>
                <a:cs typeface="Consolas" charset="0"/>
              </a:rPr>
              <a:t>);</a:t>
            </a:r>
          </a:p>
          <a:p>
            <a:r>
              <a:rPr lang="en-GB">
                <a:latin typeface="Consolas" charset="0"/>
                <a:ea typeface="Consolas" charset="0"/>
                <a:cs typeface="Consolas" charset="0"/>
              </a:rPr>
              <a:t>  exit(0);</a:t>
            </a:r>
          </a:p>
          <a:p>
            <a:r>
              <a:rPr lang="en-GB">
                <a:latin typeface="Consolas" charset="0"/>
                <a:ea typeface="Consolas" charset="0"/>
                <a:cs typeface="Consolas" charset="0"/>
              </a:rPr>
              <a:t>}</a:t>
            </a:r>
          </a:p>
        </p:txBody>
      </p:sp>
      <p:sp>
        <p:nvSpPr>
          <p:cNvPr id="2" name="TextBox 1">
            <a:extLst>
              <a:ext uri="{FF2B5EF4-FFF2-40B4-BE49-F238E27FC236}">
                <a16:creationId xmlns:a16="http://schemas.microsoft.com/office/drawing/2014/main" id="{B2D4AD1C-54EE-3444-AA6D-37783A4ABB0B}"/>
              </a:ext>
            </a:extLst>
          </p:cNvPr>
          <p:cNvSpPr txBox="1"/>
          <p:nvPr/>
        </p:nvSpPr>
        <p:spPr>
          <a:xfrm>
            <a:off x="539812" y="1109893"/>
            <a:ext cx="5171090" cy="369332"/>
          </a:xfrm>
          <a:prstGeom prst="rect">
            <a:avLst/>
          </a:prstGeom>
          <a:noFill/>
        </p:spPr>
        <p:txBody>
          <a:bodyPr wrap="square" rtlCol="0">
            <a:spAutoFit/>
          </a:bodyPr>
          <a:lstStyle/>
          <a:p>
            <a:r>
              <a:rPr lang="en-GB"/>
              <a:t>Simple information query about MySQL </a:t>
            </a:r>
            <a:r>
              <a:rPr lang="en-GB" i="1"/>
              <a:t>client</a:t>
            </a:r>
            <a:r>
              <a:rPr lang="en-GB"/>
              <a:t>: </a:t>
            </a:r>
          </a:p>
        </p:txBody>
      </p:sp>
      <p:sp>
        <p:nvSpPr>
          <p:cNvPr id="4" name="Slide Number Placeholder 3">
            <a:extLst>
              <a:ext uri="{FF2B5EF4-FFF2-40B4-BE49-F238E27FC236}">
                <a16:creationId xmlns:a16="http://schemas.microsoft.com/office/drawing/2014/main" id="{C96DDE2F-11E2-614C-AB91-5D5A35B2F5F4}"/>
              </a:ext>
            </a:extLst>
          </p:cNvPr>
          <p:cNvSpPr>
            <a:spLocks noGrp="1"/>
          </p:cNvSpPr>
          <p:nvPr>
            <p:ph type="sldNum" sz="quarter" idx="12"/>
          </p:nvPr>
        </p:nvSpPr>
        <p:spPr/>
        <p:txBody>
          <a:bodyPr/>
          <a:lstStyle/>
          <a:p>
            <a:fld id="{D12AA694-00EB-4F4B-AABB-6F50FB178914}" type="slidenum">
              <a:rPr lang="en-US" smtClean="0"/>
              <a:t>123</a:t>
            </a:fld>
            <a:endParaRPr lang="en-US"/>
          </a:p>
        </p:txBody>
      </p:sp>
    </p:spTree>
    <p:extLst>
      <p:ext uri="{BB962C8B-B14F-4D97-AF65-F5344CB8AC3E}">
        <p14:creationId xmlns:p14="http://schemas.microsoft.com/office/powerpoint/2010/main" val="2175747179"/>
      </p:ext>
    </p:extLst>
  </p:cSld>
  <p:clrMapOvr>
    <a:masterClrMapping/>
  </p:clrMapOvr>
  <p:transition spd="slow">
    <p:wipe dir="d"/>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3">
            <a:extLst>
              <a:ext uri="{FF2B5EF4-FFF2-40B4-BE49-F238E27FC236}">
                <a16:creationId xmlns:a16="http://schemas.microsoft.com/office/drawing/2014/main" id="{86C9DBA9-49B6-DC4A-97BA-309F5DCB80AD}"/>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6" name="Title 1"/>
          <p:cNvSpPr txBox="1">
            <a:spLocks/>
          </p:cNvSpPr>
          <p:nvPr/>
        </p:nvSpPr>
        <p:spPr>
          <a:xfrm>
            <a:off x="142844" y="71415"/>
            <a:ext cx="8820000" cy="584776"/>
          </a:xfrm>
          <a:prstGeom prst="rect">
            <a:avLst/>
          </a:prstGeom>
        </p:spPr>
        <p:txBody>
          <a:bodyPr vert="horz" lIns="91440" tIns="45720" rIns="91440" bIns="45720" rtlCol="0" anchor="ctr">
            <a:normAutofit/>
          </a:bodyPr>
          <a:lstStyle/>
          <a:p>
            <a:pPr algn="ctr">
              <a:spcBef>
                <a:spcPct val="0"/>
              </a:spcBef>
              <a:tabLst>
                <a:tab pos="7983538" algn="l"/>
              </a:tabLst>
            </a:pPr>
            <a:r>
              <a:rPr lang="en-GB" sz="3200" b="1">
                <a:solidFill>
                  <a:schemeClr val="tx2"/>
                </a:solidFill>
                <a:effectLst>
                  <a:outerShdw blurRad="38100" dist="38100" dir="2700000" algn="tl">
                    <a:srgbClr val="000000">
                      <a:alpha val="43137"/>
                    </a:srgbClr>
                  </a:outerShdw>
                </a:effectLst>
                <a:cs typeface="Courier New" pitchFamily="49" charset="0"/>
              </a:rPr>
              <a:t>Client example: C – 2</a:t>
            </a:r>
            <a:endParaRPr kumimoji="0" lang="en-GB" sz="3200" b="1" i="0" u="none" strike="noStrike" kern="1200" cap="none" spc="0" normalizeH="0" baseline="0">
              <a:ln>
                <a:noFill/>
              </a:ln>
              <a:solidFill>
                <a:schemeClr val="tx2"/>
              </a:solidFill>
              <a:effectLst>
                <a:outerShdw blurRad="50800" dist="38100" dir="2700000">
                  <a:srgbClr val="000000">
                    <a:alpha val="43000"/>
                  </a:srgbClr>
                </a:outerShdw>
              </a:effectLst>
              <a:uLnTx/>
              <a:uFillTx/>
              <a:latin typeface="+mj-lt"/>
              <a:ea typeface="+mj-ea"/>
              <a:cs typeface="+mj-cs"/>
            </a:endParaRPr>
          </a:p>
        </p:txBody>
      </p:sp>
      <p:sp>
        <p:nvSpPr>
          <p:cNvPr id="4" name="TextBox 3">
            <a:extLst>
              <a:ext uri="{FF2B5EF4-FFF2-40B4-BE49-F238E27FC236}">
                <a16:creationId xmlns:a16="http://schemas.microsoft.com/office/drawing/2014/main" id="{A3574242-8FFC-3046-8C85-625C37225123}"/>
              </a:ext>
            </a:extLst>
          </p:cNvPr>
          <p:cNvSpPr txBox="1"/>
          <p:nvPr/>
        </p:nvSpPr>
        <p:spPr>
          <a:xfrm>
            <a:off x="539812" y="1529123"/>
            <a:ext cx="8280375" cy="4832092"/>
          </a:xfrm>
          <a:prstGeom prst="rect">
            <a:avLst/>
          </a:prstGeom>
          <a:solidFill>
            <a:schemeClr val="bg1"/>
          </a:solidFill>
          <a:ln w="12700">
            <a:solidFill>
              <a:schemeClr val="accent3"/>
            </a:solidFill>
          </a:ln>
        </p:spPr>
        <p:txBody>
          <a:bodyPr wrap="square" rtlCol="0">
            <a:spAutoFit/>
          </a:bodyPr>
          <a:lstStyle/>
          <a:p>
            <a:r>
              <a:rPr lang="en-GB" sz="1400">
                <a:solidFill>
                  <a:srgbClr val="0070C0"/>
                </a:solidFill>
                <a:latin typeface="Consolas" charset="0"/>
                <a:ea typeface="Consolas" charset="0"/>
                <a:cs typeface="Consolas" charset="0"/>
              </a:rPr>
              <a:t>#include &lt;my_global.h&gt;</a:t>
            </a:r>
          </a:p>
          <a:p>
            <a:r>
              <a:rPr lang="en-GB" sz="1400">
                <a:solidFill>
                  <a:srgbClr val="0070C0"/>
                </a:solidFill>
                <a:latin typeface="Consolas" charset="0"/>
                <a:ea typeface="Consolas" charset="0"/>
                <a:cs typeface="Consolas" charset="0"/>
              </a:rPr>
              <a:t>#include &lt;mysql.h&gt;</a:t>
            </a:r>
          </a:p>
          <a:p>
            <a:endParaRPr lang="en-GB" sz="1400">
              <a:latin typeface="Consolas" charset="0"/>
              <a:ea typeface="Consolas" charset="0"/>
              <a:cs typeface="Consolas" charset="0"/>
            </a:endParaRPr>
          </a:p>
          <a:p>
            <a:r>
              <a:rPr lang="en-GB" sz="1400">
                <a:latin typeface="Consolas" charset="0"/>
                <a:ea typeface="Consolas" charset="0"/>
                <a:cs typeface="Consolas" charset="0"/>
              </a:rPr>
              <a:t>int main(int argc, char **argv)</a:t>
            </a:r>
          </a:p>
          <a:p>
            <a:r>
              <a:rPr lang="en-GB" sz="1400">
                <a:latin typeface="Consolas" charset="0"/>
                <a:ea typeface="Consolas" charset="0"/>
                <a:cs typeface="Consolas" charset="0"/>
              </a:rPr>
              <a:t>{</a:t>
            </a:r>
          </a:p>
          <a:p>
            <a:r>
              <a:rPr lang="en-GB" sz="1400">
                <a:latin typeface="Consolas" charset="0"/>
                <a:ea typeface="Consolas" charset="0"/>
                <a:cs typeface="Consolas" charset="0"/>
              </a:rPr>
              <a:t>  MYSQL *con = mysql_init(NULL);</a:t>
            </a:r>
          </a:p>
          <a:p>
            <a:r>
              <a:rPr lang="en-GB" sz="1400">
                <a:latin typeface="Consolas" charset="0"/>
                <a:ea typeface="Consolas" charset="0"/>
                <a:cs typeface="Consolas" charset="0"/>
              </a:rPr>
              <a:t>  mysql_real_connect(con, "</a:t>
            </a:r>
            <a:r>
              <a:rPr lang="en-GB" sz="1400">
                <a:solidFill>
                  <a:srgbClr val="00B050"/>
                </a:solidFill>
                <a:latin typeface="Consolas" charset="0"/>
                <a:ea typeface="Consolas" charset="0"/>
                <a:cs typeface="Consolas" charset="0"/>
              </a:rPr>
              <a:t>localhost</a:t>
            </a:r>
            <a:r>
              <a:rPr lang="en-GB" sz="1400">
                <a:latin typeface="Consolas" charset="0"/>
                <a:ea typeface="Consolas" charset="0"/>
                <a:cs typeface="Consolas" charset="0"/>
              </a:rPr>
              <a:t>", "</a:t>
            </a:r>
            <a:r>
              <a:rPr lang="en-GB" sz="1400">
                <a:solidFill>
                  <a:srgbClr val="00B050"/>
                </a:solidFill>
                <a:latin typeface="Consolas" charset="0"/>
                <a:ea typeface="Consolas" charset="0"/>
                <a:cs typeface="Consolas" charset="0"/>
              </a:rPr>
              <a:t>user</a:t>
            </a:r>
            <a:r>
              <a:rPr lang="en-GB" sz="1400">
                <a:latin typeface="Consolas" charset="0"/>
                <a:ea typeface="Consolas" charset="0"/>
                <a:cs typeface="Consolas" charset="0"/>
              </a:rPr>
              <a:t>", "</a:t>
            </a:r>
            <a:r>
              <a:rPr lang="en-GB" sz="1400">
                <a:solidFill>
                  <a:srgbClr val="00B050"/>
                </a:solidFill>
                <a:latin typeface="Consolas" charset="0"/>
                <a:ea typeface="Consolas" charset="0"/>
                <a:cs typeface="Consolas" charset="0"/>
              </a:rPr>
              <a:t>pass</a:t>
            </a:r>
            <a:r>
              <a:rPr lang="en-GB" sz="1400">
                <a:latin typeface="Consolas" charset="0"/>
                <a:ea typeface="Consolas" charset="0"/>
                <a:cs typeface="Consolas" charset="0"/>
              </a:rPr>
              <a:t>", "</a:t>
            </a:r>
            <a:r>
              <a:rPr lang="en-GB" sz="1400">
                <a:solidFill>
                  <a:srgbClr val="00B050"/>
                </a:solidFill>
                <a:latin typeface="Consolas" charset="0"/>
                <a:ea typeface="Consolas" charset="0"/>
                <a:cs typeface="Consolas" charset="0"/>
              </a:rPr>
              <a:t>db</a:t>
            </a:r>
            <a:r>
              <a:rPr lang="en-GB" sz="1400">
                <a:latin typeface="Consolas" charset="0"/>
                <a:ea typeface="Consolas" charset="0"/>
                <a:cs typeface="Consolas" charset="0"/>
              </a:rPr>
              <a:t>", 0, NULL, 0);</a:t>
            </a:r>
          </a:p>
          <a:p>
            <a:r>
              <a:rPr lang="en-GB" sz="1400">
                <a:latin typeface="Consolas" charset="0"/>
                <a:ea typeface="Consolas" charset="0"/>
                <a:cs typeface="Consolas" charset="0"/>
              </a:rPr>
              <a:t>  mysql_query(con, "</a:t>
            </a:r>
            <a:r>
              <a:rPr lang="en-GB" sz="1400">
                <a:solidFill>
                  <a:srgbClr val="00B050"/>
                </a:solidFill>
                <a:latin typeface="Consolas" charset="0"/>
                <a:ea typeface="Consolas" charset="0"/>
                <a:cs typeface="Consolas" charset="0"/>
              </a:rPr>
              <a:t>SELECT * FROM Messier</a:t>
            </a:r>
            <a:r>
              <a:rPr lang="en-GB" sz="1400">
                <a:latin typeface="Consolas" charset="0"/>
                <a:ea typeface="Consolas" charset="0"/>
                <a:cs typeface="Consolas" charset="0"/>
              </a:rPr>
              <a:t>");</a:t>
            </a:r>
          </a:p>
          <a:p>
            <a:r>
              <a:rPr lang="en-GB" sz="1400">
                <a:latin typeface="Consolas" charset="0"/>
                <a:ea typeface="Consolas" charset="0"/>
                <a:cs typeface="Consolas" charset="0"/>
              </a:rPr>
              <a:t>  MYSQL_RES *result = mysql_store_result(con);</a:t>
            </a:r>
          </a:p>
          <a:p>
            <a:endParaRPr lang="en-GB" sz="1400">
              <a:latin typeface="Consolas" charset="0"/>
              <a:ea typeface="Consolas" charset="0"/>
              <a:cs typeface="Consolas" charset="0"/>
            </a:endParaRPr>
          </a:p>
          <a:p>
            <a:r>
              <a:rPr lang="en-GB" sz="1400">
                <a:latin typeface="Consolas" charset="0"/>
                <a:ea typeface="Consolas" charset="0"/>
                <a:cs typeface="Consolas" charset="0"/>
              </a:rPr>
              <a:t>  int num_fields = mysql_num_fields(result);  </a:t>
            </a:r>
            <a:r>
              <a:rPr lang="en-GB" sz="1400">
                <a:solidFill>
                  <a:srgbClr val="C00000"/>
                </a:solidFill>
                <a:latin typeface="Consolas" charset="0"/>
                <a:ea typeface="Consolas" charset="0"/>
                <a:cs typeface="Consolas" charset="0"/>
              </a:rPr>
              <a:t>// number of columns</a:t>
            </a:r>
          </a:p>
          <a:p>
            <a:r>
              <a:rPr lang="en-GB" sz="1400">
                <a:latin typeface="Consolas" charset="0"/>
                <a:ea typeface="Consolas" charset="0"/>
                <a:cs typeface="Consolas" charset="0"/>
              </a:rPr>
              <a:t>  MYSQL_ROW row;</a:t>
            </a:r>
          </a:p>
          <a:p>
            <a:r>
              <a:rPr lang="en-GB" sz="1400">
                <a:latin typeface="Consolas" charset="0"/>
                <a:ea typeface="Consolas" charset="0"/>
                <a:cs typeface="Consolas" charset="0"/>
              </a:rPr>
              <a:t>  while ((row = mysql_fetch_row(result))) {   </a:t>
            </a:r>
            <a:r>
              <a:rPr lang="en-GB" sz="1400">
                <a:solidFill>
                  <a:srgbClr val="C00000"/>
                </a:solidFill>
                <a:latin typeface="Consolas" charset="0"/>
                <a:ea typeface="Consolas" charset="0"/>
                <a:cs typeface="Consolas" charset="0"/>
              </a:rPr>
              <a:t>// for each returned row</a:t>
            </a:r>
          </a:p>
          <a:p>
            <a:r>
              <a:rPr lang="en-GB" sz="1400">
                <a:latin typeface="Consolas" charset="0"/>
                <a:ea typeface="Consolas" charset="0"/>
                <a:cs typeface="Consolas" charset="0"/>
              </a:rPr>
              <a:t>      for(int i = 0; i &lt; num_fields; i++)</a:t>
            </a:r>
          </a:p>
          <a:p>
            <a:r>
              <a:rPr lang="en-GB" sz="1400">
                <a:latin typeface="Consolas" charset="0"/>
                <a:ea typeface="Consolas" charset="0"/>
                <a:cs typeface="Consolas" charset="0"/>
              </a:rPr>
              <a:t>          printf("%s ", row[i] ? row[i] : "NULL");</a:t>
            </a:r>
          </a:p>
          <a:p>
            <a:r>
              <a:rPr lang="en-GB" sz="1400">
                <a:latin typeface="Consolas" charset="0"/>
                <a:ea typeface="Consolas" charset="0"/>
                <a:cs typeface="Consolas" charset="0"/>
              </a:rPr>
              <a:t>      printf("\n");</a:t>
            </a:r>
          </a:p>
          <a:p>
            <a:r>
              <a:rPr lang="en-GB" sz="1400">
                <a:latin typeface="Consolas" charset="0"/>
                <a:ea typeface="Consolas" charset="0"/>
                <a:cs typeface="Consolas" charset="0"/>
              </a:rPr>
              <a:t>  }</a:t>
            </a:r>
          </a:p>
          <a:p>
            <a:endParaRPr lang="en-GB" sz="1400">
              <a:latin typeface="Consolas" charset="0"/>
              <a:ea typeface="Consolas" charset="0"/>
              <a:cs typeface="Consolas" charset="0"/>
            </a:endParaRPr>
          </a:p>
          <a:p>
            <a:r>
              <a:rPr lang="en-GB" sz="1400">
                <a:latin typeface="Consolas" charset="0"/>
                <a:ea typeface="Consolas" charset="0"/>
                <a:cs typeface="Consolas" charset="0"/>
              </a:rPr>
              <a:t>  mysql_free_result(result);</a:t>
            </a:r>
          </a:p>
          <a:p>
            <a:r>
              <a:rPr lang="en-GB" sz="1400">
                <a:latin typeface="Consolas" charset="0"/>
                <a:ea typeface="Consolas" charset="0"/>
                <a:cs typeface="Consolas" charset="0"/>
              </a:rPr>
              <a:t>  mysql_close(con);</a:t>
            </a:r>
          </a:p>
          <a:p>
            <a:r>
              <a:rPr lang="en-GB" sz="1400">
                <a:latin typeface="Consolas" charset="0"/>
                <a:ea typeface="Consolas" charset="0"/>
                <a:cs typeface="Consolas" charset="0"/>
              </a:rPr>
              <a:t>  exit(0);</a:t>
            </a:r>
          </a:p>
          <a:p>
            <a:r>
              <a:rPr lang="en-GB" sz="1400">
                <a:latin typeface="Consolas" charset="0"/>
                <a:ea typeface="Consolas" charset="0"/>
                <a:cs typeface="Consolas" charset="0"/>
              </a:rPr>
              <a:t>}</a:t>
            </a:r>
          </a:p>
        </p:txBody>
      </p:sp>
      <p:sp>
        <p:nvSpPr>
          <p:cNvPr id="5" name="TextBox 4">
            <a:extLst>
              <a:ext uri="{FF2B5EF4-FFF2-40B4-BE49-F238E27FC236}">
                <a16:creationId xmlns:a16="http://schemas.microsoft.com/office/drawing/2014/main" id="{2DB029F2-D146-884A-9263-B92056876B52}"/>
              </a:ext>
            </a:extLst>
          </p:cNvPr>
          <p:cNvSpPr txBox="1"/>
          <p:nvPr/>
        </p:nvSpPr>
        <p:spPr>
          <a:xfrm>
            <a:off x="539812" y="1008994"/>
            <a:ext cx="6207829" cy="369332"/>
          </a:xfrm>
          <a:prstGeom prst="rect">
            <a:avLst/>
          </a:prstGeom>
          <a:noFill/>
        </p:spPr>
        <p:txBody>
          <a:bodyPr wrap="square" rtlCol="0">
            <a:spAutoFit/>
          </a:bodyPr>
          <a:lstStyle/>
          <a:p>
            <a:r>
              <a:rPr lang="en-GB"/>
              <a:t>Simple SELECT query with output printing. Errors not managed.</a:t>
            </a:r>
          </a:p>
        </p:txBody>
      </p:sp>
      <p:sp>
        <p:nvSpPr>
          <p:cNvPr id="3" name="Slide Number Placeholder 2">
            <a:extLst>
              <a:ext uri="{FF2B5EF4-FFF2-40B4-BE49-F238E27FC236}">
                <a16:creationId xmlns:a16="http://schemas.microsoft.com/office/drawing/2014/main" id="{78190035-E1E4-3340-BDF7-417727107F24}"/>
              </a:ext>
            </a:extLst>
          </p:cNvPr>
          <p:cNvSpPr>
            <a:spLocks noGrp="1"/>
          </p:cNvSpPr>
          <p:nvPr>
            <p:ph type="sldNum" sz="quarter" idx="12"/>
          </p:nvPr>
        </p:nvSpPr>
        <p:spPr/>
        <p:txBody>
          <a:bodyPr/>
          <a:lstStyle/>
          <a:p>
            <a:fld id="{D12AA694-00EB-4F4B-AABB-6F50FB178914}" type="slidenum">
              <a:rPr lang="en-US" smtClean="0"/>
              <a:t>124</a:t>
            </a:fld>
            <a:endParaRPr lang="en-US"/>
          </a:p>
        </p:txBody>
      </p:sp>
    </p:spTree>
    <p:extLst>
      <p:ext uri="{BB962C8B-B14F-4D97-AF65-F5344CB8AC3E}">
        <p14:creationId xmlns:p14="http://schemas.microsoft.com/office/powerpoint/2010/main" val="3178666890"/>
      </p:ext>
    </p:extLst>
  </p:cSld>
  <p:clrMapOvr>
    <a:masterClrMapping/>
  </p:clrMapOvr>
  <p:transition spd="slow">
    <p:wipe dir="d"/>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93D64E56-92DA-A54A-A78C-B7EF7B0460AC}"/>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SQL queries</a:t>
            </a:r>
          </a:p>
        </p:txBody>
      </p:sp>
      <p:sp>
        <p:nvSpPr>
          <p:cNvPr id="5" name="Content Placeholder 2"/>
          <p:cNvSpPr txBox="1">
            <a:spLocks/>
          </p:cNvSpPr>
          <p:nvPr/>
        </p:nvSpPr>
        <p:spPr>
          <a:xfrm>
            <a:off x="288001" y="927049"/>
            <a:ext cx="8567999" cy="5272469"/>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lvl="2" indent="0">
              <a:lnSpc>
                <a:spcPct val="102000"/>
              </a:lnSpc>
              <a:buNone/>
            </a:pPr>
            <a:r>
              <a:rPr lang="en-GB" b="0" dirty="0" err="1">
                <a:solidFill>
                  <a:srgbClr val="FFFFFF"/>
                </a:solidFill>
                <a:cs typeface="Consolas"/>
              </a:rPr>
              <a:t>Subqueries</a:t>
            </a:r>
            <a:r>
              <a:rPr lang="en-GB" b="0" dirty="0">
                <a:solidFill>
                  <a:srgbClr val="FFFFFF"/>
                </a:solidFill>
                <a:cs typeface="Consolas"/>
              </a:rPr>
              <a:t> with </a:t>
            </a:r>
            <a:r>
              <a:rPr lang="en-GB" b="0" dirty="0">
                <a:solidFill>
                  <a:srgbClr val="FFFFFF"/>
                </a:solidFill>
                <a:latin typeface="Consolas" panose="020B0609020204030204" pitchFamily="49" charset="0"/>
                <a:cs typeface="Consolas" panose="020B0609020204030204" pitchFamily="49" charset="0"/>
              </a:rPr>
              <a:t>ANY</a:t>
            </a:r>
            <a:r>
              <a:rPr lang="en-GB" b="0" dirty="0">
                <a:solidFill>
                  <a:srgbClr val="FFFFFF"/>
                </a:solidFill>
                <a:cs typeface="Consolas"/>
              </a:rPr>
              <a:t>, </a:t>
            </a:r>
            <a:r>
              <a:rPr lang="en-GB" b="0" dirty="0">
                <a:solidFill>
                  <a:srgbClr val="FFFFFF"/>
                </a:solidFill>
                <a:latin typeface="Consolas" panose="020B0609020204030204" pitchFamily="49" charset="0"/>
                <a:cs typeface="Consolas" panose="020B0609020204030204" pitchFamily="49" charset="0"/>
              </a:rPr>
              <a:t>IN</a:t>
            </a:r>
            <a:r>
              <a:rPr lang="en-GB" b="0" dirty="0">
                <a:solidFill>
                  <a:srgbClr val="FFFFFF"/>
                </a:solidFill>
                <a:cs typeface="Consolas"/>
              </a:rPr>
              <a:t>, or </a:t>
            </a:r>
            <a:r>
              <a:rPr lang="en-GB" b="0" dirty="0">
                <a:solidFill>
                  <a:srgbClr val="FFFFFF"/>
                </a:solidFill>
                <a:latin typeface="Consolas" panose="020B0609020204030204" pitchFamily="49" charset="0"/>
                <a:cs typeface="Consolas" panose="020B0609020204030204" pitchFamily="49" charset="0"/>
              </a:rPr>
              <a:t>SOME</a:t>
            </a:r>
            <a:r>
              <a:rPr lang="en-GB" b="0" dirty="0">
                <a:solidFill>
                  <a:srgbClr val="FFFFFF"/>
                </a:solidFill>
                <a:cs typeface="Consolas"/>
              </a:rPr>
              <a:t>:</a:t>
            </a:r>
          </a:p>
          <a:p>
            <a:pPr marL="0" lvl="2" indent="0">
              <a:lnSpc>
                <a:spcPct val="102000"/>
              </a:lnSpc>
              <a:buNone/>
            </a:pPr>
            <a:r>
              <a:rPr lang="en-GB" b="0" dirty="0" err="1">
                <a:solidFill>
                  <a:srgbClr val="FFFFFF"/>
                </a:solidFill>
                <a:cs typeface="Consolas"/>
              </a:rPr>
              <a:t>Subqueries</a:t>
            </a:r>
            <a:r>
              <a:rPr lang="en-GB" b="0" dirty="0">
                <a:solidFill>
                  <a:srgbClr val="FFFFFF"/>
                </a:solidFill>
                <a:cs typeface="Consolas"/>
              </a:rPr>
              <a:t> with ALL:</a:t>
            </a:r>
          </a:p>
          <a:p>
            <a:pPr marL="0" lvl="2" indent="0">
              <a:lnSpc>
                <a:spcPct val="102000"/>
              </a:lnSpc>
              <a:buNone/>
            </a:pPr>
            <a:r>
              <a:rPr lang="en-GB" b="0" dirty="0">
                <a:solidFill>
                  <a:srgbClr val="CCFFCC"/>
                </a:solidFill>
                <a:latin typeface="Consolas"/>
                <a:cs typeface="Consolas"/>
              </a:rPr>
              <a:t>SELECT s1 FROM t1 WHERE s1 &gt; ALL (SELECT s1 FROM t2);</a:t>
            </a:r>
          </a:p>
          <a:p>
            <a:pPr marL="0" lvl="2" indent="0">
              <a:lnSpc>
                <a:spcPct val="102000"/>
              </a:lnSpc>
              <a:buNone/>
            </a:pPr>
            <a:endParaRPr lang="en-GB" sz="1800" b="0" dirty="0">
              <a:solidFill>
                <a:srgbClr val="CCFFCC"/>
              </a:solidFill>
              <a:latin typeface="Consolas"/>
              <a:cs typeface="Consolas"/>
            </a:endParaRPr>
          </a:p>
          <a:p>
            <a:pPr marL="0" lvl="2" indent="0">
              <a:lnSpc>
                <a:spcPct val="102000"/>
              </a:lnSpc>
              <a:buNone/>
            </a:pPr>
            <a:r>
              <a:rPr lang="en-GB" b="0" dirty="0">
                <a:cs typeface="Consolas"/>
              </a:rPr>
              <a:t>Finally, the expression is TRUE if table t2 is empty. So, the following expression is TRUE when table t2 is empty:</a:t>
            </a:r>
          </a:p>
          <a:p>
            <a:pPr marL="0" lvl="2" indent="0">
              <a:lnSpc>
                <a:spcPct val="102000"/>
              </a:lnSpc>
              <a:buNone/>
            </a:pPr>
            <a:endParaRPr lang="en-GB" sz="1800" b="0" dirty="0">
              <a:solidFill>
                <a:srgbClr val="CCFFCC"/>
              </a:solidFill>
              <a:latin typeface="Consolas"/>
              <a:cs typeface="Consolas"/>
            </a:endParaRPr>
          </a:p>
          <a:p>
            <a:pPr marL="0" lvl="2" indent="0">
              <a:lnSpc>
                <a:spcPct val="102000"/>
              </a:lnSpc>
              <a:buNone/>
            </a:pPr>
            <a:r>
              <a:rPr lang="en-GB" b="0" dirty="0">
                <a:solidFill>
                  <a:srgbClr val="CCFFCC"/>
                </a:solidFill>
                <a:latin typeface="Consolas"/>
                <a:cs typeface="Consolas"/>
              </a:rPr>
              <a:t>SELECT * FROM t1 WHERE 1 &gt; ALL (SELECT s1 FROM t2);</a:t>
            </a:r>
          </a:p>
          <a:p>
            <a:pPr marL="0" lvl="2" indent="0">
              <a:lnSpc>
                <a:spcPct val="102000"/>
              </a:lnSpc>
              <a:buNone/>
            </a:pPr>
            <a:endParaRPr lang="en-GB" sz="1800" b="0" dirty="0">
              <a:solidFill>
                <a:srgbClr val="CCFFCC"/>
              </a:solidFill>
              <a:latin typeface="Consolas"/>
              <a:cs typeface="Consolas"/>
            </a:endParaRPr>
          </a:p>
          <a:p>
            <a:pPr marL="0" lvl="2" indent="0">
              <a:lnSpc>
                <a:spcPct val="102000"/>
              </a:lnSpc>
              <a:buNone/>
            </a:pPr>
            <a:r>
              <a:rPr lang="en-GB" b="0" dirty="0">
                <a:solidFill>
                  <a:srgbClr val="FFFFFF"/>
                </a:solidFill>
                <a:cs typeface="Consolas"/>
              </a:rPr>
              <a:t>Note:</a:t>
            </a:r>
          </a:p>
          <a:p>
            <a:pPr marL="0" lvl="2" indent="0">
              <a:lnSpc>
                <a:spcPct val="102000"/>
              </a:lnSpc>
              <a:buNone/>
            </a:pPr>
            <a:r>
              <a:rPr lang="en-GB" b="0" dirty="0">
                <a:solidFill>
                  <a:srgbClr val="CCFFCC"/>
                </a:solidFill>
                <a:latin typeface="Consolas"/>
                <a:cs typeface="Consolas"/>
              </a:rPr>
              <a:t>NOT IN</a:t>
            </a:r>
            <a:r>
              <a:rPr lang="en-GB" b="0" dirty="0">
                <a:solidFill>
                  <a:srgbClr val="FFFFFF"/>
                </a:solidFill>
                <a:cs typeface="Consolas"/>
              </a:rPr>
              <a:t> is an alias for </a:t>
            </a:r>
            <a:r>
              <a:rPr lang="en-GB" b="0" dirty="0">
                <a:solidFill>
                  <a:srgbClr val="CCFFCC"/>
                </a:solidFill>
                <a:latin typeface="Consolas"/>
                <a:cs typeface="Consolas"/>
              </a:rPr>
              <a:t>&lt;&gt; ALL</a:t>
            </a:r>
            <a:r>
              <a:rPr lang="en-GB" b="0" dirty="0">
                <a:solidFill>
                  <a:srgbClr val="FFFFFF"/>
                </a:solidFill>
                <a:cs typeface="Consolas"/>
              </a:rPr>
              <a:t>. Thus, these two statements are the same:</a:t>
            </a:r>
          </a:p>
          <a:p>
            <a:pPr marL="0" lvl="2" indent="0">
              <a:lnSpc>
                <a:spcPct val="102000"/>
              </a:lnSpc>
              <a:buNone/>
            </a:pPr>
            <a:endParaRPr lang="en-GB" sz="1800" b="0" dirty="0">
              <a:solidFill>
                <a:srgbClr val="CCFFCC"/>
              </a:solidFill>
              <a:latin typeface="Consolas"/>
              <a:cs typeface="Consolas"/>
            </a:endParaRPr>
          </a:p>
          <a:p>
            <a:pPr marL="0" lvl="2" indent="0">
              <a:lnSpc>
                <a:spcPct val="102000"/>
              </a:lnSpc>
              <a:buNone/>
            </a:pPr>
            <a:r>
              <a:rPr lang="en-GB" b="0" dirty="0">
                <a:solidFill>
                  <a:srgbClr val="CCFFCC"/>
                </a:solidFill>
                <a:latin typeface="Consolas"/>
                <a:cs typeface="Consolas"/>
              </a:rPr>
              <a:t>SELECT s1 FROM t1 WHERE s1 &lt;&gt; ALL (SELECT s1 FROM t2);</a:t>
            </a:r>
          </a:p>
          <a:p>
            <a:pPr marL="0" lvl="2" indent="0">
              <a:lnSpc>
                <a:spcPct val="102000"/>
              </a:lnSpc>
              <a:buNone/>
            </a:pPr>
            <a:r>
              <a:rPr lang="en-GB" b="0" dirty="0">
                <a:solidFill>
                  <a:srgbClr val="CCFFCC"/>
                </a:solidFill>
                <a:latin typeface="Consolas"/>
                <a:cs typeface="Consolas"/>
              </a:rPr>
              <a:t>SELECT s1 FROM t1 WHERE s1 NOT IN (SELECT s1 FROM t2);</a:t>
            </a:r>
          </a:p>
        </p:txBody>
      </p:sp>
      <p:sp>
        <p:nvSpPr>
          <p:cNvPr id="4" name="Slide Number Placeholder 3">
            <a:extLst>
              <a:ext uri="{FF2B5EF4-FFF2-40B4-BE49-F238E27FC236}">
                <a16:creationId xmlns:a16="http://schemas.microsoft.com/office/drawing/2014/main" id="{D392B250-EA14-3C46-A6F5-A48542DE76E8}"/>
              </a:ext>
            </a:extLst>
          </p:cNvPr>
          <p:cNvSpPr>
            <a:spLocks noGrp="1"/>
          </p:cNvSpPr>
          <p:nvPr>
            <p:ph type="sldNum" sz="quarter" idx="12"/>
          </p:nvPr>
        </p:nvSpPr>
        <p:spPr/>
        <p:txBody>
          <a:bodyPr/>
          <a:lstStyle/>
          <a:p>
            <a:fld id="{D12AA694-00EB-4F4B-AABB-6F50FB178914}" type="slidenum">
              <a:rPr lang="en-US" smtClean="0"/>
              <a:t>125</a:t>
            </a:fld>
            <a:endParaRPr lang="en-US"/>
          </a:p>
        </p:txBody>
      </p:sp>
    </p:spTree>
    <p:extLst>
      <p:ext uri="{BB962C8B-B14F-4D97-AF65-F5344CB8AC3E}">
        <p14:creationId xmlns:p14="http://schemas.microsoft.com/office/powerpoint/2010/main" val="58730330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 calcmode="lin" valueType="num">
                                      <p:cBhvr additive="base">
                                        <p:cTn id="7"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8" end="8"/>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anim calcmode="lin" valueType="num">
                                      <p:cBhvr additive="base">
                                        <p:cTn id="11" dur="500"/>
                                        <p:tgtEl>
                                          <p:spTgt spid="5">
                                            <p:txEl>
                                              <p:pRg st="9" end="9"/>
                                            </p:txEl>
                                          </p:spTgt>
                                        </p:tgtEl>
                                        <p:attrNameLst>
                                          <p:attrName>ppt_y</p:attrName>
                                        </p:attrNameLst>
                                      </p:cBhvr>
                                      <p:tavLst>
                                        <p:tav tm="0">
                                          <p:val>
                                            <p:strVal val="#ppt_y+#ppt_h*1.125000"/>
                                          </p:val>
                                        </p:tav>
                                        <p:tav tm="100000">
                                          <p:val>
                                            <p:strVal val="#ppt_y"/>
                                          </p:val>
                                        </p:tav>
                                      </p:tavLst>
                                    </p:anim>
                                    <p:animEffect transition="in" filter="wipe(up)">
                                      <p:cBhvr>
                                        <p:cTn id="12" dur="500"/>
                                        <p:tgtEl>
                                          <p:spTgt spid="5">
                                            <p:txEl>
                                              <p:pRg st="9" end="9"/>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
                                            <p:txEl>
                                              <p:pRg st="11" end="11"/>
                                            </p:txEl>
                                          </p:spTgt>
                                        </p:tgtEl>
                                        <p:attrNameLst>
                                          <p:attrName>style.visibility</p:attrName>
                                        </p:attrNameLst>
                                      </p:cBhvr>
                                      <p:to>
                                        <p:strVal val="visible"/>
                                      </p:to>
                                    </p:set>
                                    <p:anim calcmode="lin" valueType="num">
                                      <p:cBhvr additive="base">
                                        <p:cTn id="15" dur="500"/>
                                        <p:tgtEl>
                                          <p:spTgt spid="5">
                                            <p:txEl>
                                              <p:pRg st="11" end="11"/>
                                            </p:txEl>
                                          </p:spTgt>
                                        </p:tgtEl>
                                        <p:attrNameLst>
                                          <p:attrName>ppt_y</p:attrName>
                                        </p:attrNameLst>
                                      </p:cBhvr>
                                      <p:tavLst>
                                        <p:tav tm="0">
                                          <p:val>
                                            <p:strVal val="#ppt_y+#ppt_h*1.125000"/>
                                          </p:val>
                                        </p:tav>
                                        <p:tav tm="100000">
                                          <p:val>
                                            <p:strVal val="#ppt_y"/>
                                          </p:val>
                                        </p:tav>
                                      </p:tavLst>
                                    </p:anim>
                                    <p:animEffect transition="in" filter="wipe(up)">
                                      <p:cBhvr>
                                        <p:cTn id="16" dur="500"/>
                                        <p:tgtEl>
                                          <p:spTgt spid="5">
                                            <p:txEl>
                                              <p:pRg st="11" end="11"/>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5">
                                            <p:txEl>
                                              <p:pRg st="12" end="12"/>
                                            </p:txEl>
                                          </p:spTgt>
                                        </p:tgtEl>
                                        <p:attrNameLst>
                                          <p:attrName>style.visibility</p:attrName>
                                        </p:attrNameLst>
                                      </p:cBhvr>
                                      <p:to>
                                        <p:strVal val="visible"/>
                                      </p:to>
                                    </p:set>
                                    <p:anim calcmode="lin" valueType="num">
                                      <p:cBhvr additive="base">
                                        <p:cTn id="19" dur="500"/>
                                        <p:tgtEl>
                                          <p:spTgt spid="5">
                                            <p:txEl>
                                              <p:pRg st="12" end="1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FEF4F336-EF03-CD48-8E57-A627EC5B4E2B}"/>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4" name="Slide Number Placeholder 3">
            <a:extLst>
              <a:ext uri="{FF2B5EF4-FFF2-40B4-BE49-F238E27FC236}">
                <a16:creationId xmlns:a16="http://schemas.microsoft.com/office/drawing/2014/main" id="{B829CB21-2208-A24F-AA6C-31D6B3A306F2}"/>
              </a:ext>
            </a:extLst>
          </p:cNvPr>
          <p:cNvSpPr>
            <a:spLocks noGrp="1"/>
          </p:cNvSpPr>
          <p:nvPr>
            <p:ph type="sldNum" sz="quarter" idx="12"/>
          </p:nvPr>
        </p:nvSpPr>
        <p:spPr>
          <a:xfrm>
            <a:off x="8361363" y="6551266"/>
            <a:ext cx="526143" cy="284388"/>
          </a:xfrm>
        </p:spPr>
        <p:txBody>
          <a:bodyPr/>
          <a:lstStyle/>
          <a:p>
            <a:fld id="{D12AA694-00EB-4F4B-AABB-6F50FB178914}" type="slidenum">
              <a:rPr lang="en-US" sz="1400" smtClean="0"/>
              <a:t>126</a:t>
            </a:fld>
            <a:endParaRPr lang="en-US" sz="1400" dirty="0"/>
          </a:p>
        </p:txBody>
      </p:sp>
      <p:sp>
        <p:nvSpPr>
          <p:cNvPr id="2" name="TextBox 1">
            <a:extLst>
              <a:ext uri="{FF2B5EF4-FFF2-40B4-BE49-F238E27FC236}">
                <a16:creationId xmlns:a16="http://schemas.microsoft.com/office/drawing/2014/main" id="{87CEE8EA-1226-1046-ADD9-01089E2F3EEE}"/>
              </a:ext>
            </a:extLst>
          </p:cNvPr>
          <p:cNvSpPr txBox="1"/>
          <p:nvPr/>
        </p:nvSpPr>
        <p:spPr>
          <a:xfrm>
            <a:off x="2194560" y="2377440"/>
            <a:ext cx="4754880" cy="646331"/>
          </a:xfrm>
          <a:prstGeom prst="rect">
            <a:avLst/>
          </a:prstGeom>
          <a:noFill/>
        </p:spPr>
        <p:txBody>
          <a:bodyPr wrap="square" rtlCol="0">
            <a:spAutoFit/>
          </a:bodyPr>
          <a:lstStyle/>
          <a:p>
            <a:pPr algn="ctr"/>
            <a:r>
              <a:rPr lang="en-GB" sz="3600">
                <a:solidFill>
                  <a:schemeClr val="tx2"/>
                </a:solidFill>
                <a:latin typeface="+mj-lt"/>
              </a:rPr>
              <a:t>More astro-examples</a:t>
            </a:r>
          </a:p>
        </p:txBody>
      </p:sp>
    </p:spTree>
    <p:extLst>
      <p:ext uri="{BB962C8B-B14F-4D97-AF65-F5344CB8AC3E}">
        <p14:creationId xmlns:p14="http://schemas.microsoft.com/office/powerpoint/2010/main" val="2478223462"/>
      </p:ext>
    </p:extLst>
  </p:cSld>
  <p:clrMapOvr>
    <a:masterClrMapping/>
  </p:clrMapOvr>
  <p:transition spd="slow">
    <p:wipe dir="d"/>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3">
            <a:extLst>
              <a:ext uri="{FF2B5EF4-FFF2-40B4-BE49-F238E27FC236}">
                <a16:creationId xmlns:a16="http://schemas.microsoft.com/office/drawing/2014/main" id="{E6BEF35D-1119-3149-95EE-4F33E485218B}"/>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32" name="Subtitle 2"/>
          <p:cNvSpPr txBox="1">
            <a:spLocks/>
          </p:cNvSpPr>
          <p:nvPr/>
        </p:nvSpPr>
        <p:spPr>
          <a:xfrm>
            <a:off x="251520" y="908720"/>
            <a:ext cx="8604488" cy="5690787"/>
          </a:xfrm>
          <a:prstGeom prst="rect">
            <a:avLst/>
          </a:prstGeom>
        </p:spPr>
        <p:txBody>
          <a:bodyPr vert="horz" wrap="square" lIns="36000" tIns="45720" rIns="36000" bIns="45720" rtlCol="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700" noProof="1">
                <a:solidFill>
                  <a:srgbClr val="BFBFBF"/>
                </a:solidFill>
                <a:latin typeface="Consolas"/>
                <a:cs typeface="Consolas"/>
              </a:rPr>
              <a:t>mysql&gt;</a:t>
            </a:r>
            <a:r>
              <a:rPr lang="en-US" sz="1700" noProof="1">
                <a:solidFill>
                  <a:srgbClr val="FFFFFF"/>
                </a:solidFill>
                <a:latin typeface="Consolas"/>
                <a:cs typeface="Consolas"/>
              </a:rPr>
              <a:t> SELECT * FROM </a:t>
            </a:r>
            <a:r>
              <a:rPr lang="en-US" sz="1700" noProof="1">
                <a:solidFill>
                  <a:srgbClr val="CCFFCC"/>
                </a:solidFill>
                <a:latin typeface="Consolas"/>
                <a:cs typeface="Consolas"/>
              </a:rPr>
              <a:t>CameraInfo</a:t>
            </a:r>
            <a:r>
              <a:rPr lang="en-US" sz="1700" noProof="1">
                <a:solidFill>
                  <a:srgbClr val="FFFFFF"/>
                </a:solidFill>
                <a:latin typeface="Consolas"/>
                <a:cs typeface="Consolas"/>
              </a:rPr>
              <a:t>;</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s-ES_tradnl" sz="1700" noProof="1">
                <a:solidFill>
                  <a:srgbClr val="FFFFFF"/>
                </a:solidFill>
                <a:latin typeface="Consolas"/>
                <a:cs typeface="Consolas"/>
              </a:rPr>
              <a:t>+---------+--------+----------+---------+--------+---------+---------+</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s-ES_tradnl" sz="1700" noProof="1">
                <a:solidFill>
                  <a:srgbClr val="FFFFFF"/>
                </a:solidFill>
                <a:latin typeface="Consolas"/>
                <a:cs typeface="Consolas"/>
              </a:rPr>
              <a:t>| telcode | camera | pixscale | filtern | filter | LambdaC | LambdaW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s-ES_tradnl" sz="1700" noProof="1">
                <a:solidFill>
                  <a:srgbClr val="FFFFFF"/>
                </a:solidFill>
                <a:latin typeface="Consolas"/>
                <a:cs typeface="Consolas"/>
              </a:rPr>
              <a:t>+---------+--------+----------+---------+--------+---------+---------+</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s-ES_tradnl" sz="1700" noProof="1">
                <a:solidFill>
                  <a:srgbClr val="FFFFFF"/>
                </a:solidFill>
                <a:latin typeface="Consolas"/>
                <a:cs typeface="Consolas"/>
              </a:rPr>
              <a:t>| X01     | REMIR  |    1.221 | Z       | Z      |         |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s-ES_tradnl" sz="1700" noProof="1">
                <a:solidFill>
                  <a:srgbClr val="FFFFFF"/>
                </a:solidFill>
                <a:latin typeface="Consolas"/>
                <a:cs typeface="Consolas"/>
              </a:rPr>
              <a:t>| X01     | REMIR  |    1.221 | J       | J      |         |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s-ES_tradnl" sz="1700" noProof="1">
                <a:solidFill>
                  <a:srgbClr val="FFFFFF"/>
                </a:solidFill>
                <a:latin typeface="Consolas"/>
                <a:cs typeface="Consolas"/>
              </a:rPr>
              <a:t>| X01     | REMIR  |    1.221 | H       | H      |         |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s-ES_tradnl" sz="1700" noProof="1">
                <a:solidFill>
                  <a:srgbClr val="FFFFFF"/>
                </a:solidFill>
                <a:latin typeface="Consolas"/>
                <a:cs typeface="Consolas"/>
              </a:rPr>
              <a:t>| X01     | REMIR  |    1.221 | K       | K      |         |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s-ES_tradnl" sz="1700" noProof="1">
                <a:solidFill>
                  <a:srgbClr val="FFFFFF"/>
                </a:solidFill>
                <a:latin typeface="Consolas"/>
                <a:cs typeface="Consolas"/>
              </a:rPr>
              <a:t>| X01     | ROSS   |    0.575 | V       | V      |         |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s-ES_tradnl" sz="1700" noProof="1">
                <a:solidFill>
                  <a:srgbClr val="FFFFFF"/>
                </a:solidFill>
                <a:latin typeface="Consolas"/>
                <a:cs typeface="Consolas"/>
              </a:rPr>
              <a:t>| X01     | ROSS   |    0.575 | R       | R      |         |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s-ES_tradnl" sz="1700" noProof="1">
                <a:solidFill>
                  <a:srgbClr val="FFFFFF"/>
                </a:solidFill>
                <a:latin typeface="Consolas"/>
                <a:cs typeface="Consolas"/>
              </a:rPr>
              <a:t>| X01     | ROSS   |    0.575 | I       | I      |         |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s-ES_tradnl" sz="1700" noProof="1">
                <a:solidFill>
                  <a:srgbClr val="FFFFFF"/>
                </a:solidFill>
                <a:latin typeface="Consolas"/>
                <a:cs typeface="Consolas"/>
              </a:rPr>
              <a:t>| X01     | ROSS   |    0.575 | Amici   | A      |         |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s-ES_tradnl" sz="1700" noProof="1">
                <a:solidFill>
                  <a:srgbClr val="FFFFFF"/>
                </a:solidFill>
                <a:latin typeface="Consolas"/>
                <a:cs typeface="Consolas"/>
              </a:rPr>
              <a:t>| J13     | RATCAM |   0.1395 | SDSS-U  | U      |         |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s-ES_tradnl" sz="1700" noProof="1">
                <a:solidFill>
                  <a:srgbClr val="FFFFFF"/>
                </a:solidFill>
                <a:latin typeface="Consolas"/>
                <a:cs typeface="Consolas"/>
              </a:rPr>
              <a:t>| J13     | RATCAM |   0.1395 | SDSS-G  | G      |         |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s-ES_tradnl" sz="1700" noProof="1">
                <a:solidFill>
                  <a:srgbClr val="FFFFFF"/>
                </a:solidFill>
                <a:latin typeface="Consolas"/>
                <a:cs typeface="Consolas"/>
              </a:rPr>
              <a:t>| J13     | RATCAM |   0.1395 | SDSS-R  | R      |         |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s-ES_tradnl" sz="1700" noProof="1">
                <a:solidFill>
                  <a:srgbClr val="FFFFFF"/>
                </a:solidFill>
                <a:latin typeface="Consolas"/>
                <a:cs typeface="Consolas"/>
              </a:rPr>
              <a:t>| J13     | RATCAM |   0.1395 | SDSS-I  | I      |         |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s-ES_tradnl" sz="1700" noProof="1">
                <a:solidFill>
                  <a:srgbClr val="FFFFFF"/>
                </a:solidFill>
                <a:latin typeface="Consolas"/>
                <a:cs typeface="Consolas"/>
              </a:rPr>
              <a:t>| J13     | RATCAM |   0.1395 | SDSS-Z  | Z      |         |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s-ES_tradnl" sz="1700" noProof="1">
                <a:solidFill>
                  <a:srgbClr val="FFFFFF"/>
                </a:solidFill>
                <a:latin typeface="Consolas"/>
                <a:cs typeface="Consolas"/>
              </a:rPr>
              <a:t>+---------+--------+----------+---------+--------+---------+---------+</a:t>
            </a:r>
            <a:endParaRPr lang="en-US" sz="1700" noProof="1">
              <a:solidFill>
                <a:srgbClr val="FFFFFF"/>
              </a:solidFill>
              <a:latin typeface="Consolas"/>
              <a:cs typeface="Consolas"/>
            </a:endParaRPr>
          </a:p>
        </p:txBody>
      </p:sp>
      <p:sp>
        <p:nvSpPr>
          <p:cNvPr id="33" name="TextBox 32"/>
          <p:cNvSpPr txBox="1"/>
          <p:nvPr/>
        </p:nvSpPr>
        <p:spPr>
          <a:xfrm>
            <a:off x="5255992" y="663021"/>
            <a:ext cx="838200"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FFFF00"/>
                </a:solidFill>
                <a:effectLst>
                  <a:outerShdw blurRad="101600" dist="63500" dir="2700000" algn="tl" rotWithShape="0">
                    <a:srgbClr val="000000">
                      <a:alpha val="75000"/>
                    </a:srgbClr>
                  </a:outerShdw>
                </a:effectLst>
                <a:uLnTx/>
                <a:uFillTx/>
              </a:rPr>
              <a:t>Enum</a:t>
            </a:r>
            <a:r>
              <a:rPr kumimoji="0" lang="en-US" sz="2000" b="0" i="0" u="none" strike="noStrike" kern="0" cap="none" spc="0" normalizeH="0" baseline="0" noProof="0" dirty="0">
                <a:ln>
                  <a:noFill/>
                </a:ln>
                <a:solidFill>
                  <a:srgbClr val="FFFF00"/>
                </a:solidFill>
                <a:effectLst>
                  <a:outerShdw blurRad="101600" dist="63500" dir="2700000" algn="tl" rotWithShape="0">
                    <a:srgbClr val="000000">
                      <a:alpha val="75000"/>
                    </a:srgbClr>
                  </a:outerShdw>
                </a:effectLst>
                <a:uLnTx/>
                <a:uFillTx/>
              </a:rPr>
              <a:t> types</a:t>
            </a:r>
          </a:p>
        </p:txBody>
      </p:sp>
      <p:sp>
        <p:nvSpPr>
          <p:cNvPr id="34" name="Rounded Rectangle 33"/>
          <p:cNvSpPr/>
          <p:nvPr/>
        </p:nvSpPr>
        <p:spPr>
          <a:xfrm>
            <a:off x="1585037" y="2173736"/>
            <a:ext cx="828096" cy="1224136"/>
          </a:xfrm>
          <a:prstGeom prst="roundRect">
            <a:avLst/>
          </a:prstGeom>
          <a:noFill/>
          <a:ln w="28575" cap="flat" cmpd="sng" algn="ctr">
            <a:solidFill>
              <a:srgbClr val="FFFF00"/>
            </a:solidFill>
            <a:prstDash val="sysDash"/>
          </a:ln>
          <a:effectLst>
            <a:outerShdw blurRad="101600" dist="63500" dir="2700000" rotWithShape="0">
              <a:srgbClr val="000000">
                <a:alpha val="7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5" name="Rounded Rectangle 34"/>
          <p:cNvSpPr/>
          <p:nvPr/>
        </p:nvSpPr>
        <p:spPr>
          <a:xfrm>
            <a:off x="383437" y="2159624"/>
            <a:ext cx="648072" cy="2482931"/>
          </a:xfrm>
          <a:prstGeom prst="roundRect">
            <a:avLst/>
          </a:prstGeom>
          <a:noFill/>
          <a:ln w="28575" cap="flat" cmpd="sng" algn="ctr">
            <a:solidFill>
              <a:srgbClr val="FFFF00"/>
            </a:solidFill>
            <a:prstDash val="sysDash"/>
          </a:ln>
          <a:effectLst>
            <a:outerShdw blurRad="101600" dist="63500" dir="2700000" rotWithShape="0">
              <a:srgbClr val="000000">
                <a:alpha val="7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6" name="Rounded Rectangle 35"/>
          <p:cNvSpPr/>
          <p:nvPr/>
        </p:nvSpPr>
        <p:spPr>
          <a:xfrm>
            <a:off x="3979687" y="2145514"/>
            <a:ext cx="360040" cy="360040"/>
          </a:xfrm>
          <a:prstGeom prst="roundRect">
            <a:avLst/>
          </a:prstGeom>
          <a:noFill/>
          <a:ln w="28575" cap="flat" cmpd="sng" algn="ctr">
            <a:solidFill>
              <a:srgbClr val="FFFF00"/>
            </a:solidFill>
            <a:prstDash val="sysDash"/>
          </a:ln>
          <a:effectLst>
            <a:outerShdw blurRad="101600" dist="63500" dir="2700000" rotWithShape="0">
              <a:srgbClr val="000000">
                <a:alpha val="7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7" name="Oval 36"/>
          <p:cNvSpPr/>
          <p:nvPr/>
        </p:nvSpPr>
        <p:spPr>
          <a:xfrm>
            <a:off x="3918968" y="1527117"/>
            <a:ext cx="1152128" cy="381000"/>
          </a:xfrm>
          <a:prstGeom prst="ellipse">
            <a:avLst/>
          </a:prstGeom>
          <a:noFill/>
          <a:ln w="25400" cap="flat" cmpd="sng" algn="ctr">
            <a:solidFill>
              <a:srgbClr val="FFFF00"/>
            </a:solidFill>
            <a:prstDash val="solid"/>
          </a:ln>
          <a:effectLst>
            <a:outerShdw blurRad="101600" dist="63500" dir="2700000" algn="tl" rotWithShape="0">
              <a:srgbClr val="000000">
                <a:alpha val="7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8" name="Oval 37"/>
          <p:cNvSpPr/>
          <p:nvPr/>
        </p:nvSpPr>
        <p:spPr>
          <a:xfrm>
            <a:off x="5157215" y="1527117"/>
            <a:ext cx="1008112" cy="381000"/>
          </a:xfrm>
          <a:prstGeom prst="ellipse">
            <a:avLst/>
          </a:prstGeom>
          <a:noFill/>
          <a:ln w="25400" cap="flat" cmpd="sng" algn="ctr">
            <a:solidFill>
              <a:srgbClr val="FFFF00"/>
            </a:solidFill>
            <a:prstDash val="solid"/>
          </a:ln>
          <a:effectLst>
            <a:outerShdw blurRad="101600" dist="63500" dir="2700000" algn="tl" rotWithShape="0">
              <a:srgbClr val="000000">
                <a:alpha val="7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1555362" y="1527117"/>
            <a:ext cx="1080120" cy="381000"/>
          </a:xfrm>
          <a:prstGeom prst="ellipse">
            <a:avLst/>
          </a:prstGeom>
          <a:noFill/>
          <a:ln w="25400" cap="flat" cmpd="sng" algn="ctr">
            <a:solidFill>
              <a:srgbClr val="FFFF00"/>
            </a:solidFill>
            <a:prstDash val="solid"/>
          </a:ln>
          <a:effectLst>
            <a:outerShdw blurRad="101600" dist="63500" dir="2700000" algn="tl" rotWithShape="0">
              <a:srgbClr val="000000">
                <a:alpha val="7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Can 39"/>
          <p:cNvSpPr/>
          <p:nvPr/>
        </p:nvSpPr>
        <p:spPr>
          <a:xfrm rot="10800000" flipV="1">
            <a:off x="8289627" y="414123"/>
            <a:ext cx="566933" cy="538583"/>
          </a:xfrm>
          <a:prstGeom prst="can">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1" name="Title 1"/>
          <p:cNvSpPr txBox="1">
            <a:spLocks/>
          </p:cNvSpPr>
          <p:nvPr/>
        </p:nvSpPr>
        <p:spPr>
          <a:xfrm>
            <a:off x="720000" y="71415"/>
            <a:ext cx="8167506" cy="61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pPr algn="l"/>
            <a:r>
              <a:rPr lang="en-US" sz="3200" dirty="0">
                <a:solidFill>
                  <a:schemeClr val="tx2"/>
                </a:solidFill>
                <a:effectLst>
                  <a:outerShdw blurRad="38100" dist="38100" dir="2700000" algn="tl">
                    <a:srgbClr val="000000">
                      <a:alpha val="43137"/>
                    </a:srgbClr>
                  </a:outerShdw>
                </a:effectLst>
                <a:cs typeface="Courier New" pitchFamily="49" charset="0"/>
              </a:rPr>
              <a:t>Database server content: Camera Info</a:t>
            </a:r>
            <a:endParaRPr lang="en-US" sz="3200" dirty="0">
              <a:solidFill>
                <a:schemeClr val="tx2"/>
              </a:solidFill>
            </a:endParaRPr>
          </a:p>
        </p:txBody>
      </p:sp>
      <p:sp>
        <p:nvSpPr>
          <p:cNvPr id="3" name="Slide Number Placeholder 2">
            <a:extLst>
              <a:ext uri="{FF2B5EF4-FFF2-40B4-BE49-F238E27FC236}">
                <a16:creationId xmlns:a16="http://schemas.microsoft.com/office/drawing/2014/main" id="{DC34E429-E75C-634E-A647-A490DCE906C3}"/>
              </a:ext>
            </a:extLst>
          </p:cNvPr>
          <p:cNvSpPr>
            <a:spLocks noGrp="1"/>
          </p:cNvSpPr>
          <p:nvPr>
            <p:ph type="sldNum" sz="quarter" idx="12"/>
          </p:nvPr>
        </p:nvSpPr>
        <p:spPr/>
        <p:txBody>
          <a:bodyPr/>
          <a:lstStyle/>
          <a:p>
            <a:fld id="{D12AA694-00EB-4F4B-AABB-6F50FB178914}" type="slidenum">
              <a:rPr lang="en-US" smtClean="0"/>
              <a:t>127</a:t>
            </a:fld>
            <a:endParaRPr lang="en-US"/>
          </a:p>
        </p:txBody>
      </p:sp>
    </p:spTree>
    <p:extLst>
      <p:ext uri="{BB962C8B-B14F-4D97-AF65-F5344CB8AC3E}">
        <p14:creationId xmlns:p14="http://schemas.microsoft.com/office/powerpoint/2010/main" val="217822514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slide(fromBottom)">
                                      <p:cBhvr>
                                        <p:cTn id="17" dur="500"/>
                                        <p:tgtEl>
                                          <p:spTgt spid="33"/>
                                        </p:tgtEl>
                                      </p:cBhvr>
                                    </p:animEffect>
                                  </p:childTnLst>
                                </p:cTn>
                              </p:par>
                            </p:childTnLst>
                          </p:cTn>
                        </p:par>
                        <p:par>
                          <p:cTn id="18" fill="hold">
                            <p:stCondLst>
                              <p:cond delay="1000"/>
                            </p:stCondLst>
                            <p:childTnLst>
                              <p:par>
                                <p:cTn id="19" presetID="20"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edge">
                                      <p:cBhvr>
                                        <p:cTn id="21" dur="1000"/>
                                        <p:tgtEl>
                                          <p:spTgt spid="35"/>
                                        </p:tgtEl>
                                      </p:cBhvr>
                                    </p:animEffect>
                                  </p:childTnLst>
                                </p:cTn>
                              </p:par>
                            </p:childTnLst>
                          </p:cTn>
                        </p:par>
                        <p:par>
                          <p:cTn id="22" fill="hold">
                            <p:stCondLst>
                              <p:cond delay="2000"/>
                            </p:stCondLst>
                            <p:childTnLst>
                              <p:par>
                                <p:cTn id="23" presetID="2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edge">
                                      <p:cBhvr>
                                        <p:cTn id="25" dur="1000"/>
                                        <p:tgtEl>
                                          <p:spTgt spid="34"/>
                                        </p:tgtEl>
                                      </p:cBhvr>
                                    </p:animEffect>
                                  </p:childTnLst>
                                </p:cTn>
                              </p:par>
                            </p:childTnLst>
                          </p:cTn>
                        </p:par>
                        <p:par>
                          <p:cTn id="26" fill="hold">
                            <p:stCondLst>
                              <p:cond delay="3000"/>
                            </p:stCondLst>
                            <p:childTnLst>
                              <p:par>
                                <p:cTn id="27" presetID="20"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edge">
                                      <p:cBhvr>
                                        <p:cTn id="29"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35" grpId="0" animBg="1"/>
      <p:bldP spid="36" grpId="0" animBg="1"/>
      <p:bldP spid="37" grpId="0" animBg="1"/>
      <p:bldP spid="38" grpId="0" animBg="1"/>
      <p:bldP spid="39"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3">
            <a:extLst>
              <a:ext uri="{FF2B5EF4-FFF2-40B4-BE49-F238E27FC236}">
                <a16:creationId xmlns:a16="http://schemas.microsoft.com/office/drawing/2014/main" id="{E7582671-1DEF-A74F-AFAC-39FC2CA79798}"/>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dirty="0">
                <a:solidFill>
                  <a:srgbClr val="FFFFFF"/>
                </a:solidFill>
                <a:latin typeface="Cambria" panose="02040503050406030204" pitchFamily="18" charset="0"/>
              </a:rPr>
              <a:t>RDBMS: an astronomical view. LN @ INAF - OAS Bologna</a:t>
            </a:r>
          </a:p>
        </p:txBody>
      </p:sp>
      <p:sp>
        <p:nvSpPr>
          <p:cNvPr id="32" name="Subtitle 2"/>
          <p:cNvSpPr txBox="1">
            <a:spLocks/>
          </p:cNvSpPr>
          <p:nvPr/>
        </p:nvSpPr>
        <p:spPr>
          <a:xfrm>
            <a:off x="251520" y="908720"/>
            <a:ext cx="8604488" cy="2237536"/>
          </a:xfrm>
          <a:prstGeom prst="rect">
            <a:avLst/>
          </a:prstGeom>
        </p:spPr>
        <p:txBody>
          <a:bodyPr vert="horz" wrap="square" lIns="36000" tIns="45720" rIns="36000" bIns="45720" rtlCol="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700" noProof="1">
                <a:solidFill>
                  <a:schemeClr val="tx1">
                    <a:lumMod val="75000"/>
                  </a:schemeClr>
                </a:solidFill>
                <a:latin typeface="Consolas"/>
                <a:cs typeface="Consolas"/>
              </a:rPr>
              <a:t>mysql&gt;</a:t>
            </a:r>
            <a:r>
              <a:rPr lang="en-US" sz="1700" noProof="1">
                <a:solidFill>
                  <a:srgbClr val="FFFFFF"/>
                </a:solidFill>
                <a:latin typeface="Consolas"/>
                <a:cs typeface="Consolas"/>
              </a:rPr>
              <a:t> SELECT * FROM </a:t>
            </a:r>
            <a:r>
              <a:rPr lang="en-US" sz="1700" noProof="1">
                <a:solidFill>
                  <a:srgbClr val="CCFFCC"/>
                </a:solidFill>
                <a:latin typeface="Consolas"/>
                <a:cs typeface="Consolas"/>
              </a:rPr>
              <a:t>TelescopeInfo</a:t>
            </a:r>
            <a:r>
              <a:rPr lang="en-US" sz="1700" noProof="1">
                <a:solidFill>
                  <a:srgbClr val="FFFFFF"/>
                </a:solidFill>
                <a:latin typeface="Consolas"/>
                <a:cs typeface="Consolas"/>
              </a:rPr>
              <a:t>;</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pl-PL" sz="1700" noProof="1">
                <a:solidFill>
                  <a:srgbClr val="FFFFFF"/>
                </a:solidFill>
                <a:latin typeface="Consolas"/>
                <a:cs typeface="Consolas"/>
              </a:rPr>
              <a:t>+---------+--------------+----------+----------+------+</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pl-PL" sz="1700" noProof="1">
                <a:solidFill>
                  <a:srgbClr val="FFFFFF"/>
                </a:solidFill>
                <a:latin typeface="Consolas"/>
                <a:cs typeface="Consolas"/>
              </a:rPr>
              <a:t>| telcode | name         | lon      | lat      | elev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pl-PL" sz="1700" noProof="1">
                <a:solidFill>
                  <a:srgbClr val="FFFFFF"/>
                </a:solidFill>
                <a:latin typeface="Consolas"/>
                <a:cs typeface="Consolas"/>
              </a:rPr>
              <a:t>+---------+--------------+----------+----------+------+</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pl-PL" sz="1700" noProof="1">
                <a:solidFill>
                  <a:srgbClr val="FFFFFF"/>
                </a:solidFill>
                <a:latin typeface="Consolas"/>
                <a:cs typeface="Consolas"/>
              </a:rPr>
              <a:t>| X01     | REM          | -70.7345 | -29.2584 | 2377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pl-PL" sz="1700" noProof="1">
                <a:solidFill>
                  <a:srgbClr val="FFFFFF"/>
                </a:solidFill>
                <a:latin typeface="Consolas"/>
                <a:cs typeface="Consolas"/>
              </a:rPr>
              <a:t>| J13     | LiverpoolTel | -17.8792 |  28.7624 | 2363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pl-PL" sz="1700" noProof="1">
                <a:solidFill>
                  <a:srgbClr val="FFFFFF"/>
                </a:solidFill>
                <a:latin typeface="Consolas"/>
                <a:cs typeface="Consolas"/>
              </a:rPr>
              <a:t>+---------+--------------+----------+----------+------+</a:t>
            </a:r>
            <a:endParaRPr lang="es-ES_tradnl" sz="1700" noProof="1">
              <a:solidFill>
                <a:srgbClr val="FFFFFF"/>
              </a:solidFill>
              <a:latin typeface="Consolas"/>
              <a:cs typeface="Consolas"/>
            </a:endParaRPr>
          </a:p>
        </p:txBody>
      </p:sp>
      <p:sp>
        <p:nvSpPr>
          <p:cNvPr id="40" name="Can 39"/>
          <p:cNvSpPr/>
          <p:nvPr/>
        </p:nvSpPr>
        <p:spPr>
          <a:xfrm rot="10800000" flipV="1">
            <a:off x="8289627" y="414123"/>
            <a:ext cx="566933" cy="538583"/>
          </a:xfrm>
          <a:prstGeom prst="can">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1" name="Title 1"/>
          <p:cNvSpPr txBox="1">
            <a:spLocks/>
          </p:cNvSpPr>
          <p:nvPr/>
        </p:nvSpPr>
        <p:spPr>
          <a:xfrm>
            <a:off x="720000" y="71415"/>
            <a:ext cx="8167506" cy="61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pPr algn="l"/>
            <a:r>
              <a:rPr lang="en-US" sz="3200" dirty="0">
                <a:solidFill>
                  <a:schemeClr val="tx2"/>
                </a:solidFill>
                <a:effectLst>
                  <a:outerShdw blurRad="38100" dist="38100" dir="2700000" algn="tl">
                    <a:srgbClr val="000000">
                      <a:alpha val="43137"/>
                    </a:srgbClr>
                  </a:outerShdw>
                </a:effectLst>
                <a:cs typeface="Courier New" pitchFamily="49" charset="0"/>
              </a:rPr>
              <a:t>Database server content: Tel/Camera Info</a:t>
            </a:r>
            <a:endParaRPr lang="en-US" sz="3200" dirty="0">
              <a:solidFill>
                <a:schemeClr val="tx2"/>
              </a:solidFill>
            </a:endParaRPr>
          </a:p>
        </p:txBody>
      </p:sp>
      <p:sp>
        <p:nvSpPr>
          <p:cNvPr id="12" name="Subtitle 2"/>
          <p:cNvSpPr txBox="1">
            <a:spLocks/>
          </p:cNvSpPr>
          <p:nvPr/>
        </p:nvSpPr>
        <p:spPr>
          <a:xfrm>
            <a:off x="251520" y="3643452"/>
            <a:ext cx="8604488" cy="2813078"/>
          </a:xfrm>
          <a:prstGeom prst="rect">
            <a:avLst/>
          </a:prstGeom>
        </p:spPr>
        <p:txBody>
          <a:bodyPr vert="horz" wrap="square" lIns="36000" tIns="45720" rIns="36000" bIns="45720" rtlCol="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700" noProof="1">
                <a:solidFill>
                  <a:schemeClr val="tx1">
                    <a:lumMod val="75000"/>
                  </a:schemeClr>
                </a:solidFill>
                <a:latin typeface="Consolas"/>
                <a:cs typeface="Consolas"/>
              </a:rPr>
              <a:t>mysql&gt;</a:t>
            </a:r>
            <a:r>
              <a:rPr lang="en-US" sz="1700" noProof="1">
                <a:solidFill>
                  <a:srgbClr val="FFFFFF"/>
                </a:solidFill>
                <a:latin typeface="Consolas"/>
                <a:cs typeface="Consolas"/>
              </a:rPr>
              <a:t> SELECT camera, group_concat(filtern) as "filter name", GROUP_CONCAT(filter) as f_short FROM </a:t>
            </a:r>
            <a:r>
              <a:rPr lang="en-US" sz="1700" noProof="1">
                <a:solidFill>
                  <a:srgbClr val="CCFFCC"/>
                </a:solidFill>
                <a:latin typeface="Consolas"/>
                <a:cs typeface="Consolas"/>
              </a:rPr>
              <a:t>CameraInfo</a:t>
            </a:r>
            <a:r>
              <a:rPr lang="en-US" sz="1700" noProof="1">
                <a:solidFill>
                  <a:schemeClr val="tx1"/>
                </a:solidFill>
                <a:latin typeface="Consolas"/>
                <a:cs typeface="Consolas"/>
              </a:rPr>
              <a:t> GROUP BY camera</a:t>
            </a:r>
            <a:r>
              <a:rPr lang="en-US" sz="1700" noProof="1">
                <a:solidFill>
                  <a:srgbClr val="FFFFFF"/>
                </a:solidFill>
                <a:latin typeface="Consolas"/>
                <a:cs typeface="Consolas"/>
              </a:rPr>
              <a:t>;</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700" noProof="1">
                <a:solidFill>
                  <a:srgbClr val="FFFFFF"/>
                </a:solidFill>
                <a:latin typeface="Consolas"/>
                <a:cs typeface="Consolas"/>
              </a:rPr>
              <a:t>+--------+------------------------------------+-----------+</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700" noProof="1">
                <a:solidFill>
                  <a:srgbClr val="FFFFFF"/>
                </a:solidFill>
                <a:latin typeface="Consolas"/>
                <a:cs typeface="Consolas"/>
              </a:rPr>
              <a:t>| camera | filter name                        | f_short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700" noProof="1">
                <a:solidFill>
                  <a:srgbClr val="FFFFFF"/>
                </a:solidFill>
                <a:latin typeface="Consolas"/>
                <a:cs typeface="Consolas"/>
              </a:rPr>
              <a:t>+--------+------------------------------------+-----------+</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700" noProof="1">
                <a:solidFill>
                  <a:srgbClr val="FFFFFF"/>
                </a:solidFill>
                <a:latin typeface="Consolas"/>
                <a:cs typeface="Consolas"/>
              </a:rPr>
              <a:t>| RATCAM | SDSS-Z,SDSS-I,SDSS-R,SDSS-G,SDSS-U | Z,I,R,G,U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700" noProof="1">
                <a:solidFill>
                  <a:srgbClr val="FFFFFF"/>
                </a:solidFill>
                <a:latin typeface="Consolas"/>
                <a:cs typeface="Consolas"/>
              </a:rPr>
              <a:t>| REMIR  | Z,K,H,J                            | Z,K,H,J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700" noProof="1">
                <a:solidFill>
                  <a:srgbClr val="FFFFFF"/>
                </a:solidFill>
                <a:latin typeface="Consolas"/>
                <a:cs typeface="Consolas"/>
              </a:rPr>
              <a:t>| ROSS   | R,Amici,V,I                        | R,A,V,I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700" noProof="1">
                <a:solidFill>
                  <a:srgbClr val="FFFFFF"/>
                </a:solidFill>
                <a:latin typeface="Consolas"/>
                <a:cs typeface="Consolas"/>
              </a:rPr>
              <a:t>+--------+------------------------------------+-----------+</a:t>
            </a:r>
            <a:endParaRPr lang="es-ES_tradnl" sz="1700" noProof="1">
              <a:solidFill>
                <a:srgbClr val="FFFFFF"/>
              </a:solidFill>
              <a:latin typeface="Consolas"/>
              <a:cs typeface="Consolas"/>
            </a:endParaRPr>
          </a:p>
        </p:txBody>
      </p:sp>
      <p:cxnSp>
        <p:nvCxnSpPr>
          <p:cNvPr id="3" name="Straight Connector 2"/>
          <p:cNvCxnSpPr/>
          <p:nvPr/>
        </p:nvCxnSpPr>
        <p:spPr>
          <a:xfrm>
            <a:off x="5912562" y="4247438"/>
            <a:ext cx="1975555" cy="0"/>
          </a:xfrm>
          <a:prstGeom prst="line">
            <a:avLst/>
          </a:prstGeom>
          <a:ln>
            <a:solidFill>
              <a:srgbClr val="FFFF00"/>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91D872A3-7086-4A40-B630-DFA10061AAEE}"/>
              </a:ext>
            </a:extLst>
          </p:cNvPr>
          <p:cNvSpPr>
            <a:spLocks noGrp="1"/>
          </p:cNvSpPr>
          <p:nvPr>
            <p:ph type="sldNum" sz="quarter" idx="12"/>
          </p:nvPr>
        </p:nvSpPr>
        <p:spPr/>
        <p:txBody>
          <a:bodyPr/>
          <a:lstStyle/>
          <a:p>
            <a:fld id="{D12AA694-00EB-4F4B-AABB-6F50FB178914}" type="slidenum">
              <a:rPr lang="en-US" smtClean="0"/>
              <a:t>128</a:t>
            </a:fld>
            <a:endParaRPr lang="en-US"/>
          </a:p>
        </p:txBody>
      </p:sp>
    </p:spTree>
    <p:extLst>
      <p:ext uri="{BB962C8B-B14F-4D97-AF65-F5344CB8AC3E}">
        <p14:creationId xmlns:p14="http://schemas.microsoft.com/office/powerpoint/2010/main" val="908685813"/>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3">
            <a:extLst>
              <a:ext uri="{FF2B5EF4-FFF2-40B4-BE49-F238E27FC236}">
                <a16:creationId xmlns:a16="http://schemas.microsoft.com/office/drawing/2014/main" id="{4A4C63E8-54CB-D548-A9E4-9BF4D7BFCBC2}"/>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6" name="Rectangle 5"/>
          <p:cNvSpPr/>
          <p:nvPr/>
        </p:nvSpPr>
        <p:spPr>
          <a:xfrm>
            <a:off x="342000" y="1152000"/>
            <a:ext cx="8452884" cy="5124480"/>
          </a:xfrm>
          <a:prstGeom prst="rect">
            <a:avLst/>
          </a:prstGeom>
        </p:spPr>
        <p:txBody>
          <a:bodyPr wrap="square">
            <a:spAutoFit/>
          </a:bodyPr>
          <a:lstStyle/>
          <a:p>
            <a:pPr marL="324000" indent="-349200">
              <a:spcBef>
                <a:spcPts val="400"/>
              </a:spcBef>
              <a:spcAft>
                <a:spcPts val="200"/>
              </a:spcAft>
              <a:buFont typeface="Wingdings" charset="2"/>
              <a:buChar char="Ø"/>
            </a:pPr>
            <a:r>
              <a:rPr lang="en-GB" sz="2400" dirty="0">
                <a:solidFill>
                  <a:srgbClr val="FFC000"/>
                </a:solidFill>
                <a:latin typeface="Helvetica" charset="0"/>
              </a:rPr>
              <a:t>Query in SQL</a:t>
            </a:r>
          </a:p>
          <a:p>
            <a:pPr marL="324000" indent="-349200">
              <a:spcBef>
                <a:spcPts val="400"/>
              </a:spcBef>
              <a:spcAft>
                <a:spcPts val="200"/>
              </a:spcAft>
            </a:pPr>
            <a:r>
              <a:rPr lang="en-GB" sz="2400" dirty="0"/>
              <a:t>A query written in SQL has the typical form:</a:t>
            </a:r>
          </a:p>
          <a:p>
            <a:pPr marL="324000" indent="-349200">
              <a:spcBef>
                <a:spcPts val="400"/>
              </a:spcBef>
              <a:spcAft>
                <a:spcPts val="200"/>
              </a:spcAft>
            </a:pPr>
            <a:r>
              <a:rPr lang="en-GB" sz="2400" b="1" dirty="0"/>
              <a:t>	</a:t>
            </a:r>
            <a:r>
              <a:rPr lang="en-GB" sz="2400" dirty="0">
                <a:solidFill>
                  <a:srgbClr val="FFC000"/>
                </a:solidFill>
                <a:latin typeface="Consolas" charset="0"/>
                <a:ea typeface="Consolas" charset="0"/>
                <a:cs typeface="Consolas" charset="0"/>
              </a:rPr>
              <a:t>Select</a:t>
            </a:r>
            <a:r>
              <a:rPr lang="en-GB" sz="2400" dirty="0"/>
              <a:t> – </a:t>
            </a:r>
            <a:r>
              <a:rPr lang="en-GB" sz="2400" dirty="0">
                <a:solidFill>
                  <a:srgbClr val="FFC000"/>
                </a:solidFill>
                <a:latin typeface="Consolas" charset="0"/>
                <a:ea typeface="Consolas" charset="0"/>
                <a:cs typeface="Consolas" charset="0"/>
              </a:rPr>
              <a:t>From</a:t>
            </a:r>
            <a:r>
              <a:rPr lang="en-GB" sz="2400" dirty="0"/>
              <a:t> – </a:t>
            </a:r>
            <a:r>
              <a:rPr lang="en-GB" sz="2400" dirty="0">
                <a:solidFill>
                  <a:srgbClr val="FFC000"/>
                </a:solidFill>
                <a:latin typeface="Consolas" charset="0"/>
                <a:ea typeface="Consolas" charset="0"/>
                <a:cs typeface="Consolas" charset="0"/>
              </a:rPr>
              <a:t>Where</a:t>
            </a:r>
          </a:p>
          <a:p>
            <a:pPr marL="324000" indent="-349200">
              <a:spcBef>
                <a:spcPts val="400"/>
              </a:spcBef>
              <a:spcAft>
                <a:spcPts val="200"/>
              </a:spcAft>
            </a:pPr>
            <a:r>
              <a:rPr lang="en-GB" sz="2000" dirty="0"/>
              <a:t>– </a:t>
            </a:r>
            <a:r>
              <a:rPr lang="en-GB" sz="2000" b="1" dirty="0"/>
              <a:t>SELECT</a:t>
            </a:r>
            <a:r>
              <a:rPr lang="en-GB" sz="2000" dirty="0"/>
              <a:t>: to choose the fields to retrieve (</a:t>
            </a:r>
            <a:r>
              <a:rPr lang="en-GB" sz="2000" b="1" dirty="0">
                <a:solidFill>
                  <a:srgbClr val="FFC000"/>
                </a:solidFill>
              </a:rPr>
              <a:t>*</a:t>
            </a:r>
            <a:r>
              <a:rPr lang="en-GB" sz="2000" dirty="0"/>
              <a:t> for all)</a:t>
            </a:r>
          </a:p>
          <a:p>
            <a:pPr marL="324000" indent="-349200">
              <a:spcBef>
                <a:spcPts val="400"/>
              </a:spcBef>
              <a:spcAft>
                <a:spcPts val="200"/>
              </a:spcAft>
            </a:pPr>
            <a:r>
              <a:rPr lang="en-GB" sz="2000" dirty="0"/>
              <a:t>– </a:t>
            </a:r>
            <a:r>
              <a:rPr lang="en-GB" sz="2000" b="1" dirty="0"/>
              <a:t>FROM</a:t>
            </a:r>
            <a:r>
              <a:rPr lang="en-GB" sz="2000" dirty="0"/>
              <a:t>: to choose on which table(s) the query must be performed</a:t>
            </a:r>
          </a:p>
          <a:p>
            <a:pPr marL="324000" indent="-349200">
              <a:spcBef>
                <a:spcPts val="400"/>
              </a:spcBef>
              <a:spcAft>
                <a:spcPts val="200"/>
              </a:spcAft>
            </a:pPr>
            <a:r>
              <a:rPr lang="en-GB" sz="2000" dirty="0"/>
              <a:t>– </a:t>
            </a:r>
            <a:r>
              <a:rPr lang="en-GB" sz="2000" b="1" dirty="0"/>
              <a:t>WHERE</a:t>
            </a:r>
            <a:r>
              <a:rPr lang="en-GB" sz="2000" dirty="0"/>
              <a:t>: to constraints to be used for the rows selection</a:t>
            </a:r>
          </a:p>
          <a:p>
            <a:pPr marL="324000" indent="-349200">
              <a:spcBef>
                <a:spcPts val="400"/>
              </a:spcBef>
              <a:spcAft>
                <a:spcPts val="200"/>
              </a:spcAft>
            </a:pPr>
            <a:r>
              <a:rPr lang="en-GB" sz="2000" dirty="0"/>
              <a:t>Example:</a:t>
            </a:r>
          </a:p>
          <a:p>
            <a:pPr marL="324000" indent="-349200">
              <a:spcBef>
                <a:spcPts val="400"/>
              </a:spcBef>
              <a:spcAft>
                <a:spcPts val="200"/>
              </a:spcAft>
            </a:pPr>
            <a:r>
              <a:rPr lang="en-GB" sz="2400" dirty="0">
                <a:solidFill>
                  <a:srgbClr val="C00000"/>
                </a:solidFill>
                <a:latin typeface="Consolas" charset="0"/>
                <a:ea typeface="Consolas" charset="0"/>
                <a:cs typeface="Consolas" charset="0"/>
              </a:rPr>
              <a:t>	</a:t>
            </a:r>
            <a:r>
              <a:rPr lang="en-GB" sz="2400" dirty="0">
                <a:solidFill>
                  <a:srgbClr val="FFC000"/>
                </a:solidFill>
                <a:latin typeface="Consolas" charset="0"/>
                <a:ea typeface="Consolas" charset="0"/>
                <a:cs typeface="Consolas" charset="0"/>
              </a:rPr>
              <a:t>SELECT</a:t>
            </a:r>
            <a:r>
              <a:rPr lang="en-GB" sz="2400" dirty="0">
                <a:solidFill>
                  <a:srgbClr val="C00000"/>
                </a:solidFill>
                <a:latin typeface="Consolas" charset="0"/>
                <a:ea typeface="Consolas" charset="0"/>
                <a:cs typeface="Consolas" charset="0"/>
              </a:rPr>
              <a:t> </a:t>
            </a:r>
            <a:r>
              <a:rPr lang="en-GB" sz="2400" dirty="0">
                <a:latin typeface="Consolas" charset="0"/>
                <a:ea typeface="Consolas" charset="0"/>
                <a:cs typeface="Consolas" charset="0"/>
              </a:rPr>
              <a:t>Name, </a:t>
            </a:r>
            <a:r>
              <a:rPr lang="en-GB" sz="2400" dirty="0" err="1">
                <a:latin typeface="Consolas" charset="0"/>
                <a:ea typeface="Consolas" charset="0"/>
                <a:cs typeface="Consolas" charset="0"/>
              </a:rPr>
              <a:t>N_hours</a:t>
            </a:r>
            <a:r>
              <a:rPr lang="en-GB" sz="2400" dirty="0">
                <a:latin typeface="Consolas" charset="0"/>
                <a:ea typeface="Consolas" charset="0"/>
                <a:cs typeface="Consolas" charset="0"/>
              </a:rPr>
              <a:t>, Credits</a:t>
            </a:r>
          </a:p>
          <a:p>
            <a:pPr marL="324000" indent="-349200">
              <a:spcBef>
                <a:spcPts val="400"/>
              </a:spcBef>
              <a:spcAft>
                <a:spcPts val="200"/>
              </a:spcAft>
            </a:pPr>
            <a:r>
              <a:rPr lang="en-GB" sz="2400" dirty="0">
                <a:solidFill>
                  <a:srgbClr val="C00000"/>
                </a:solidFill>
                <a:latin typeface="Consolas" charset="0"/>
                <a:ea typeface="Consolas" charset="0"/>
                <a:cs typeface="Consolas" charset="0"/>
              </a:rPr>
              <a:t>	</a:t>
            </a:r>
            <a:r>
              <a:rPr lang="en-GB" sz="2400" dirty="0">
                <a:solidFill>
                  <a:srgbClr val="FFC000"/>
                </a:solidFill>
                <a:latin typeface="Consolas" charset="0"/>
                <a:ea typeface="Consolas" charset="0"/>
                <a:cs typeface="Consolas" charset="0"/>
              </a:rPr>
              <a:t>FROM</a:t>
            </a:r>
            <a:r>
              <a:rPr lang="en-GB" sz="2400" dirty="0">
                <a:solidFill>
                  <a:srgbClr val="C00000"/>
                </a:solidFill>
                <a:latin typeface="Consolas" charset="0"/>
                <a:ea typeface="Consolas" charset="0"/>
                <a:cs typeface="Consolas" charset="0"/>
              </a:rPr>
              <a:t> </a:t>
            </a:r>
            <a:r>
              <a:rPr lang="en-GB" sz="2400" dirty="0">
                <a:latin typeface="Consolas" charset="0"/>
                <a:ea typeface="Consolas" charset="0"/>
                <a:cs typeface="Consolas" charset="0"/>
              </a:rPr>
              <a:t>Courses</a:t>
            </a:r>
          </a:p>
          <a:p>
            <a:pPr marL="324000" indent="-349200">
              <a:spcBef>
                <a:spcPts val="400"/>
              </a:spcBef>
              <a:spcAft>
                <a:spcPts val="200"/>
              </a:spcAft>
            </a:pPr>
            <a:r>
              <a:rPr lang="en-GB" sz="2400" dirty="0">
                <a:solidFill>
                  <a:srgbClr val="C00000"/>
                </a:solidFill>
                <a:latin typeface="Consolas" charset="0"/>
                <a:ea typeface="Consolas" charset="0"/>
                <a:cs typeface="Consolas" charset="0"/>
              </a:rPr>
              <a:t>	</a:t>
            </a:r>
            <a:r>
              <a:rPr lang="en-GB" sz="2400" dirty="0">
                <a:solidFill>
                  <a:srgbClr val="FFC000"/>
                </a:solidFill>
                <a:latin typeface="Consolas" charset="0"/>
                <a:ea typeface="Consolas" charset="0"/>
                <a:cs typeface="Consolas" charset="0"/>
              </a:rPr>
              <a:t>WHERE</a:t>
            </a:r>
            <a:r>
              <a:rPr lang="en-GB" sz="2400" dirty="0">
                <a:solidFill>
                  <a:srgbClr val="C00000"/>
                </a:solidFill>
                <a:latin typeface="Consolas" charset="0"/>
                <a:ea typeface="Consolas" charset="0"/>
                <a:cs typeface="Consolas" charset="0"/>
              </a:rPr>
              <a:t> </a:t>
            </a:r>
            <a:r>
              <a:rPr lang="en-GB" sz="2400" dirty="0">
                <a:latin typeface="Consolas" charset="0"/>
                <a:ea typeface="Consolas" charset="0"/>
                <a:cs typeface="Consolas" charset="0"/>
              </a:rPr>
              <a:t>Code=22;</a:t>
            </a:r>
          </a:p>
          <a:p>
            <a:pPr marL="324000" indent="-349200">
              <a:spcBef>
                <a:spcPts val="400"/>
              </a:spcBef>
              <a:spcAft>
                <a:spcPts val="200"/>
              </a:spcAft>
              <a:buFont typeface="Wingdings" charset="2"/>
              <a:buChar char="Ø"/>
            </a:pPr>
            <a:r>
              <a:rPr lang="en-GB" sz="2400" dirty="0">
                <a:cs typeface="Bitstream Vera Sans" charset="0"/>
              </a:rPr>
              <a:t>Can be used to build </a:t>
            </a:r>
            <a:r>
              <a:rPr lang="en-GB" sz="2400" dirty="0">
                <a:solidFill>
                  <a:srgbClr val="FFFF00"/>
                </a:solidFill>
                <a:cs typeface="Bitstream Vera Sans" charset="0"/>
              </a:rPr>
              <a:t>scripts</a:t>
            </a:r>
            <a:r>
              <a:rPr lang="en-GB" sz="2400" dirty="0">
                <a:cs typeface="Bitstream Vera Sans" charset="0"/>
              </a:rPr>
              <a:t>, </a:t>
            </a:r>
            <a:r>
              <a:rPr lang="en-GB" sz="2400" dirty="0">
                <a:solidFill>
                  <a:srgbClr val="FFFF00"/>
                </a:solidFill>
                <a:cs typeface="Bitstream Vera Sans" charset="0"/>
              </a:rPr>
              <a:t>functions</a:t>
            </a:r>
            <a:r>
              <a:rPr lang="en-GB" sz="2400" dirty="0">
                <a:cs typeface="Bitstream Vera Sans" charset="0"/>
              </a:rPr>
              <a:t> and </a:t>
            </a:r>
            <a:r>
              <a:rPr lang="en-GB" sz="2400" dirty="0">
                <a:solidFill>
                  <a:srgbClr val="FFFF00"/>
                </a:solidFill>
                <a:cs typeface="Bitstream Vera Sans" charset="0"/>
              </a:rPr>
              <a:t>procedures</a:t>
            </a:r>
            <a:r>
              <a:rPr lang="en-GB" sz="2400" dirty="0">
                <a:cs typeface="Bitstream Vera Sans" charset="0"/>
              </a:rPr>
              <a:t>.</a:t>
            </a:r>
          </a:p>
          <a:p>
            <a:pPr marL="324000" indent="-349200">
              <a:spcBef>
                <a:spcPts val="400"/>
              </a:spcBef>
              <a:spcAft>
                <a:spcPts val="200"/>
              </a:spcAft>
              <a:buFont typeface="Wingdings" charset="2"/>
              <a:buChar char="Ø"/>
            </a:pPr>
            <a:r>
              <a:rPr lang="en-GB" sz="2400" dirty="0">
                <a:cs typeface="Bitstream Vera Sans" charset="0"/>
              </a:rPr>
              <a:t>Most used commands: </a:t>
            </a:r>
            <a:r>
              <a:rPr lang="en-GB" sz="2400" dirty="0">
                <a:solidFill>
                  <a:srgbClr val="FFFF00"/>
                </a:solidFill>
                <a:latin typeface="Consolas" charset="0"/>
                <a:ea typeface="Consolas" charset="0"/>
                <a:cs typeface="Consolas" charset="0"/>
              </a:rPr>
              <a:t>SELECT</a:t>
            </a:r>
            <a:r>
              <a:rPr lang="en-GB" sz="2400" dirty="0">
                <a:cs typeface="Bitstream Vera Sans" charset="0"/>
              </a:rPr>
              <a:t>, </a:t>
            </a:r>
            <a:r>
              <a:rPr lang="en-GB" sz="2400" dirty="0">
                <a:solidFill>
                  <a:srgbClr val="FFFF00"/>
                </a:solidFill>
                <a:latin typeface="Consolas" charset="0"/>
                <a:ea typeface="Consolas" charset="0"/>
                <a:cs typeface="Consolas" charset="0"/>
              </a:rPr>
              <a:t>INSERT</a:t>
            </a:r>
            <a:r>
              <a:rPr lang="en-GB" sz="2400" dirty="0">
                <a:cs typeface="Bitstream Vera Sans" charset="0"/>
              </a:rPr>
              <a:t>, </a:t>
            </a:r>
            <a:r>
              <a:rPr lang="en-GB" sz="2400" dirty="0">
                <a:solidFill>
                  <a:srgbClr val="FFFF00"/>
                </a:solidFill>
                <a:latin typeface="Consolas" charset="0"/>
                <a:ea typeface="Consolas" charset="0"/>
                <a:cs typeface="Consolas" charset="0"/>
              </a:rPr>
              <a:t>DELETE</a:t>
            </a:r>
            <a:r>
              <a:rPr lang="en-GB" sz="2400" dirty="0">
                <a:cs typeface="Bitstream Vera Sans" charset="0"/>
              </a:rPr>
              <a:t>, </a:t>
            </a:r>
            <a:r>
              <a:rPr lang="en-GB" sz="2400" dirty="0">
                <a:solidFill>
                  <a:srgbClr val="FFFF00"/>
                </a:solidFill>
                <a:latin typeface="Consolas" charset="0"/>
                <a:ea typeface="Consolas" charset="0"/>
                <a:cs typeface="Consolas" charset="0"/>
              </a:rPr>
              <a:t>UPDATE</a:t>
            </a:r>
            <a:r>
              <a:rPr lang="en-GB" sz="2400" dirty="0">
                <a:cs typeface="Bitstream Vera Sans" charset="0"/>
              </a:rPr>
              <a:t>.</a:t>
            </a:r>
          </a:p>
        </p:txBody>
      </p:sp>
      <p:sp>
        <p:nvSpPr>
          <p:cNvPr id="3" name="Slide Number Placeholder 2"/>
          <p:cNvSpPr>
            <a:spLocks noGrp="1"/>
          </p:cNvSpPr>
          <p:nvPr>
            <p:ph type="sldNum" sz="quarter" idx="12"/>
          </p:nvPr>
        </p:nvSpPr>
        <p:spPr/>
        <p:txBody>
          <a:bodyPr/>
          <a:lstStyle/>
          <a:p>
            <a:fld id="{FB16AC60-4618-014F-ABF8-BFC9F6D13946}" type="slidenum">
              <a:rPr lang="it-IT" smtClean="0"/>
              <a:t>12</a:t>
            </a:fld>
            <a:endParaRPr lang="it-IT"/>
          </a:p>
        </p:txBody>
      </p:sp>
      <p:sp>
        <p:nvSpPr>
          <p:cNvPr id="8" name="Title 1">
            <a:extLst>
              <a:ext uri="{FF2B5EF4-FFF2-40B4-BE49-F238E27FC236}">
                <a16:creationId xmlns:a16="http://schemas.microsoft.com/office/drawing/2014/main" id="{C134A637-FC2E-174E-8F0D-E73AEFB4C853}"/>
              </a:ext>
            </a:extLst>
          </p:cNvPr>
          <p:cNvSpPr>
            <a:spLocks noGrp="1"/>
          </p:cNvSpPr>
          <p:nvPr>
            <p:ph type="title"/>
          </p:nvPr>
        </p:nvSpPr>
        <p:spPr>
          <a:xfrm>
            <a:off x="720000" y="102420"/>
            <a:ext cx="7920000" cy="718246"/>
          </a:xfrm>
        </p:spPr>
        <p:txBody>
          <a:bodyPr>
            <a:normAutofit/>
          </a:bodyPr>
          <a:lstStyle/>
          <a:p>
            <a:pPr algn="l"/>
            <a:r>
              <a:rPr lang="en-GB" sz="3600" dirty="0">
                <a:solidFill>
                  <a:schemeClr val="tx2"/>
                </a:solidFill>
              </a:rPr>
              <a:t>Database terms: SQL – 3</a:t>
            </a:r>
          </a:p>
        </p:txBody>
      </p:sp>
    </p:spTree>
    <p:extLst>
      <p:ext uri="{BB962C8B-B14F-4D97-AF65-F5344CB8AC3E}">
        <p14:creationId xmlns:p14="http://schemas.microsoft.com/office/powerpoint/2010/main" val="350309338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p:tgtEl>
                                          <p:spTgt spid="6">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p:tgtEl>
                                          <p:spTgt spid="6">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6">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p:tgtEl>
                                          <p:spTgt spid="6">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6">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p:tgtEl>
                                          <p:spTgt spid="6">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6">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p:tgtEl>
                                          <p:spTgt spid="6">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6">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p:tgtEl>
                                          <p:spTgt spid="6">
                                            <p:txEl>
                                              <p:pRg st="9" end="9"/>
                                            </p:txEl>
                                          </p:spTgt>
                                        </p:tgtEl>
                                        <p:attrNameLst>
                                          <p:attrName>ppt_y</p:attrName>
                                        </p:attrNameLst>
                                      </p:cBhvr>
                                      <p:tavLst>
                                        <p:tav tm="0">
                                          <p:val>
                                            <p:strVal val="#ppt_y+#ppt_h*1.125000"/>
                                          </p:val>
                                        </p:tav>
                                        <p:tav tm="100000">
                                          <p:val>
                                            <p:strVal val="#ppt_y"/>
                                          </p:val>
                                        </p:tav>
                                      </p:tavLst>
                                    </p:anim>
                                    <p:animEffect transition="in" filter="wipe(up)">
                                      <p:cBhvr>
                                        <p:cTn id="62" dur="500"/>
                                        <p:tgtEl>
                                          <p:spTgt spid="6">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
                                        <p:tgtEl>
                                          <p:spTgt spid="6">
                                            <p:txEl>
                                              <p:pRg st="10" end="10"/>
                                            </p:txEl>
                                          </p:spTgt>
                                        </p:tgtEl>
                                        <p:attrNameLst>
                                          <p:attrName>ppt_y</p:attrName>
                                        </p:attrNameLst>
                                      </p:cBhvr>
                                      <p:tavLst>
                                        <p:tav tm="0">
                                          <p:val>
                                            <p:strVal val="#ppt_y+#ppt_h*1.125000"/>
                                          </p:val>
                                        </p:tav>
                                        <p:tav tm="100000">
                                          <p:val>
                                            <p:strVal val="#ppt_y"/>
                                          </p:val>
                                        </p:tav>
                                      </p:tavLst>
                                    </p:anim>
                                    <p:animEffect transition="in" filter="wipe(up)">
                                      <p:cBhvr>
                                        <p:cTn id="68" dur="500"/>
                                        <p:tgtEl>
                                          <p:spTgt spid="6">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6">
                                            <p:txEl>
                                              <p:pRg st="11" end="11"/>
                                            </p:txEl>
                                          </p:spTgt>
                                        </p:tgtEl>
                                        <p:attrNameLst>
                                          <p:attrName>style.visibility</p:attrName>
                                        </p:attrNameLst>
                                      </p:cBhvr>
                                      <p:to>
                                        <p:strVal val="visible"/>
                                      </p:to>
                                    </p:set>
                                    <p:anim calcmode="lin" valueType="num">
                                      <p:cBhvr additive="base">
                                        <p:cTn id="73" dur="500"/>
                                        <p:tgtEl>
                                          <p:spTgt spid="6">
                                            <p:txEl>
                                              <p:pRg st="11" end="11"/>
                                            </p:txEl>
                                          </p:spTgt>
                                        </p:tgtEl>
                                        <p:attrNameLst>
                                          <p:attrName>ppt_y</p:attrName>
                                        </p:attrNameLst>
                                      </p:cBhvr>
                                      <p:tavLst>
                                        <p:tav tm="0">
                                          <p:val>
                                            <p:strVal val="#ppt_y+#ppt_h*1.125000"/>
                                          </p:val>
                                        </p:tav>
                                        <p:tav tm="100000">
                                          <p:val>
                                            <p:strVal val="#ppt_y"/>
                                          </p:val>
                                        </p:tav>
                                      </p:tavLst>
                                    </p:anim>
                                    <p:animEffect transition="in" filter="wipe(up)">
                                      <p:cBhvr>
                                        <p:cTn id="74"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3">
            <a:extLst>
              <a:ext uri="{FF2B5EF4-FFF2-40B4-BE49-F238E27FC236}">
                <a16:creationId xmlns:a16="http://schemas.microsoft.com/office/drawing/2014/main" id="{94126F91-A3AE-9649-B141-F1DD3CC161DC}"/>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40" name="Can 39"/>
          <p:cNvSpPr/>
          <p:nvPr/>
        </p:nvSpPr>
        <p:spPr>
          <a:xfrm rot="10800000" flipV="1">
            <a:off x="8289627" y="414123"/>
            <a:ext cx="566933" cy="538583"/>
          </a:xfrm>
          <a:prstGeom prst="can">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1" name="Title 1"/>
          <p:cNvSpPr txBox="1">
            <a:spLocks/>
          </p:cNvSpPr>
          <p:nvPr/>
        </p:nvSpPr>
        <p:spPr>
          <a:xfrm>
            <a:off x="720000" y="71415"/>
            <a:ext cx="8167506" cy="61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pPr algn="l"/>
            <a:r>
              <a:rPr lang="en-US" sz="3200" dirty="0">
                <a:solidFill>
                  <a:schemeClr val="tx2"/>
                </a:solidFill>
                <a:effectLst>
                  <a:outerShdw blurRad="38100" dist="38100" dir="2700000" algn="tl">
                    <a:srgbClr val="000000">
                      <a:alpha val="43137"/>
                    </a:srgbClr>
                  </a:outerShdw>
                </a:effectLst>
                <a:cs typeface="Courier New" pitchFamily="49" charset="0"/>
              </a:rPr>
              <a:t>Database server content: Tel/Camera Info</a:t>
            </a:r>
            <a:endParaRPr lang="en-US" sz="3200" dirty="0">
              <a:solidFill>
                <a:schemeClr val="tx2"/>
              </a:solidFill>
            </a:endParaRPr>
          </a:p>
        </p:txBody>
      </p:sp>
      <p:sp>
        <p:nvSpPr>
          <p:cNvPr id="12" name="Subtitle 2"/>
          <p:cNvSpPr txBox="1">
            <a:spLocks/>
          </p:cNvSpPr>
          <p:nvPr/>
        </p:nvSpPr>
        <p:spPr>
          <a:xfrm>
            <a:off x="251520" y="934140"/>
            <a:ext cx="8604488" cy="3127010"/>
          </a:xfrm>
          <a:prstGeom prst="rect">
            <a:avLst/>
          </a:prstGeom>
        </p:spPr>
        <p:txBody>
          <a:bodyPr vert="horz" wrap="square" lIns="36000" tIns="45720" rIns="36000" bIns="45720" rtlCol="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700" noProof="1">
                <a:solidFill>
                  <a:schemeClr val="tx1">
                    <a:lumMod val="75000"/>
                  </a:schemeClr>
                </a:solidFill>
                <a:latin typeface="Consolas"/>
                <a:cs typeface="Consolas"/>
              </a:rPr>
              <a:t>mysql&gt;</a:t>
            </a:r>
            <a:r>
              <a:rPr lang="en-US" sz="1700" noProof="1">
                <a:solidFill>
                  <a:srgbClr val="FFFFFF"/>
                </a:solidFill>
                <a:latin typeface="Consolas"/>
                <a:cs typeface="Consolas"/>
              </a:rPr>
              <a:t> SELECT t.name, c.camera, GROUP_CONCAT(c.filter) as filter FROM </a:t>
            </a:r>
            <a:r>
              <a:rPr lang="en-US" sz="1700" noProof="1">
                <a:solidFill>
                  <a:srgbClr val="CCFFCC"/>
                </a:solidFill>
                <a:latin typeface="Consolas"/>
                <a:cs typeface="Consolas"/>
              </a:rPr>
              <a:t>TelescopeInfo as t, CameraInfo as c</a:t>
            </a:r>
            <a:r>
              <a:rPr lang="en-US" sz="1700" noProof="1">
                <a:solidFill>
                  <a:schemeClr val="tx1"/>
                </a:solidFill>
                <a:latin typeface="Consolas"/>
                <a:cs typeface="Consolas"/>
              </a:rPr>
              <a:t> WHERE t.telcode=c.telcode		GROUP BY c.camera</a:t>
            </a:r>
            <a:r>
              <a:rPr lang="en-US" sz="1700" noProof="1">
                <a:solidFill>
                  <a:srgbClr val="FFFFFF"/>
                </a:solidFill>
                <a:latin typeface="Consolas"/>
                <a:cs typeface="Consolas"/>
              </a:rPr>
              <a:t>;</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700" noProof="1">
                <a:solidFill>
                  <a:srgbClr val="FFFFFF"/>
                </a:solidFill>
                <a:latin typeface="Consolas"/>
                <a:cs typeface="Consolas"/>
              </a:rPr>
              <a:t>+--------------+--------+-----------+</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700" noProof="1">
                <a:solidFill>
                  <a:srgbClr val="FFFFFF"/>
                </a:solidFill>
                <a:latin typeface="Consolas"/>
                <a:cs typeface="Consolas"/>
              </a:rPr>
              <a:t>| name         | camera | filter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700" noProof="1">
                <a:solidFill>
                  <a:srgbClr val="FFFFFF"/>
                </a:solidFill>
                <a:latin typeface="Consolas"/>
                <a:cs typeface="Consolas"/>
              </a:rPr>
              <a:t>+--------------+--------+-----------+</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700" noProof="1">
                <a:solidFill>
                  <a:srgbClr val="FFFFFF"/>
                </a:solidFill>
                <a:latin typeface="Consolas"/>
                <a:cs typeface="Consolas"/>
              </a:rPr>
              <a:t>| LiverpoolTel | RATCAM | U,G,R,I,Z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700" noProof="1">
                <a:solidFill>
                  <a:srgbClr val="FFFFFF"/>
                </a:solidFill>
                <a:latin typeface="Consolas"/>
                <a:cs typeface="Consolas"/>
              </a:rPr>
              <a:t>| REM          | REMIR  | Z,J,H,K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700" noProof="1">
                <a:solidFill>
                  <a:srgbClr val="FFFFFF"/>
                </a:solidFill>
                <a:latin typeface="Consolas"/>
                <a:cs typeface="Consolas"/>
              </a:rPr>
              <a:t>| REM          | ROSS   | A,V,R,I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700" noProof="1">
                <a:solidFill>
                  <a:srgbClr val="FFFFFF"/>
                </a:solidFill>
                <a:latin typeface="Consolas"/>
                <a:cs typeface="Consolas"/>
              </a:rPr>
              <a:t>+--------------+--------+-----------+</a:t>
            </a:r>
          </a:p>
        </p:txBody>
      </p:sp>
      <p:cxnSp>
        <p:nvCxnSpPr>
          <p:cNvPr id="8" name="Straight Connector 7"/>
          <p:cNvCxnSpPr/>
          <p:nvPr/>
        </p:nvCxnSpPr>
        <p:spPr>
          <a:xfrm>
            <a:off x="265631" y="1806216"/>
            <a:ext cx="2217925" cy="0"/>
          </a:xfrm>
          <a:prstGeom prst="line">
            <a:avLst/>
          </a:prstGeom>
          <a:ln>
            <a:solidFill>
              <a:srgbClr val="FFFF00"/>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1F034379-04D3-0846-815C-CCE732F3AEB6}"/>
              </a:ext>
            </a:extLst>
          </p:cNvPr>
          <p:cNvSpPr>
            <a:spLocks noGrp="1"/>
          </p:cNvSpPr>
          <p:nvPr>
            <p:ph type="sldNum" sz="quarter" idx="12"/>
          </p:nvPr>
        </p:nvSpPr>
        <p:spPr/>
        <p:txBody>
          <a:bodyPr/>
          <a:lstStyle/>
          <a:p>
            <a:fld id="{D12AA694-00EB-4F4B-AABB-6F50FB178914}" type="slidenum">
              <a:rPr lang="en-US" smtClean="0"/>
              <a:t>129</a:t>
            </a:fld>
            <a:endParaRPr lang="en-US"/>
          </a:p>
        </p:txBody>
      </p:sp>
    </p:spTree>
    <p:extLst>
      <p:ext uri="{BB962C8B-B14F-4D97-AF65-F5344CB8AC3E}">
        <p14:creationId xmlns:p14="http://schemas.microsoft.com/office/powerpoint/2010/main" val="546265809"/>
      </p:ext>
    </p:extLst>
  </p:cSld>
  <p:clrMapOvr>
    <a:masterClrMapping/>
  </p:clrMapOvr>
  <p:transition spd="slow">
    <p:wipe dir="d"/>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3">
            <a:extLst>
              <a:ext uri="{FF2B5EF4-FFF2-40B4-BE49-F238E27FC236}">
                <a16:creationId xmlns:a16="http://schemas.microsoft.com/office/drawing/2014/main" id="{593A72B2-3BE4-554A-946E-DF54A9980A48}"/>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40" name="Can 39"/>
          <p:cNvSpPr/>
          <p:nvPr/>
        </p:nvSpPr>
        <p:spPr>
          <a:xfrm rot="10800000" flipV="1">
            <a:off x="8289627" y="414123"/>
            <a:ext cx="566933" cy="538583"/>
          </a:xfrm>
          <a:prstGeom prst="can">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1" name="Title 1"/>
          <p:cNvSpPr txBox="1">
            <a:spLocks/>
          </p:cNvSpPr>
          <p:nvPr/>
        </p:nvSpPr>
        <p:spPr>
          <a:xfrm>
            <a:off x="720000" y="71415"/>
            <a:ext cx="8167506" cy="61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pPr algn="l"/>
            <a:r>
              <a:rPr lang="en-US" sz="3200" dirty="0">
                <a:solidFill>
                  <a:schemeClr val="tx2"/>
                </a:solidFill>
                <a:effectLst>
                  <a:outerShdw blurRad="38100" dist="38100" dir="2700000" algn="tl">
                    <a:srgbClr val="000000">
                      <a:alpha val="43137"/>
                    </a:srgbClr>
                  </a:outerShdw>
                </a:effectLst>
                <a:cs typeface="Courier New" pitchFamily="49" charset="0"/>
              </a:rPr>
              <a:t>Database server content: Tel/Camera Info</a:t>
            </a:r>
            <a:endParaRPr lang="en-US" sz="3200" dirty="0">
              <a:solidFill>
                <a:schemeClr val="tx2"/>
              </a:solidFill>
            </a:endParaRPr>
          </a:p>
        </p:txBody>
      </p:sp>
      <p:sp>
        <p:nvSpPr>
          <p:cNvPr id="12" name="Subtitle 2"/>
          <p:cNvSpPr txBox="1">
            <a:spLocks/>
          </p:cNvSpPr>
          <p:nvPr/>
        </p:nvSpPr>
        <p:spPr>
          <a:xfrm>
            <a:off x="251520" y="934140"/>
            <a:ext cx="8604488" cy="2539157"/>
          </a:xfrm>
          <a:prstGeom prst="rect">
            <a:avLst/>
          </a:prstGeom>
        </p:spPr>
        <p:txBody>
          <a:bodyPr vert="horz" wrap="square" lIns="36000" tIns="45720" rIns="36000" bIns="45720" rtlCol="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700" noProof="1">
                <a:solidFill>
                  <a:schemeClr val="tx1">
                    <a:lumMod val="75000"/>
                  </a:schemeClr>
                </a:solidFill>
                <a:latin typeface="Consolas"/>
                <a:cs typeface="Consolas"/>
              </a:rPr>
              <a:t>mysql&gt;</a:t>
            </a:r>
            <a:r>
              <a:rPr lang="en-US" sz="1700" noProof="1">
                <a:solidFill>
                  <a:srgbClr val="FFFFFF"/>
                </a:solidFill>
                <a:latin typeface="Consolas"/>
                <a:cs typeface="Consolas"/>
              </a:rPr>
              <a:t> SELECT t.name, GROUP_CONCAT(c.camera) as camera, GROUP_CONCAT(c.filter) as filter FROM </a:t>
            </a:r>
            <a:r>
              <a:rPr lang="en-US" sz="1700" noProof="1">
                <a:solidFill>
                  <a:srgbClr val="CCFFCC"/>
                </a:solidFill>
                <a:latin typeface="Consolas"/>
                <a:cs typeface="Consolas"/>
              </a:rPr>
              <a:t>TelescopeInfo as t, CameraInfo as c</a:t>
            </a:r>
            <a:r>
              <a:rPr lang="en-US" sz="1700" noProof="1">
                <a:solidFill>
                  <a:schemeClr val="tx1"/>
                </a:solidFill>
                <a:latin typeface="Consolas"/>
                <a:cs typeface="Consolas"/>
              </a:rPr>
              <a:t> WHERE t.telcode=c.telcode GROUP BY t.name</a:t>
            </a:r>
            <a:r>
              <a:rPr lang="en-US" sz="1700" noProof="1">
                <a:solidFill>
                  <a:srgbClr val="FFFFFF"/>
                </a:solidFill>
                <a:latin typeface="Consolas"/>
                <a:cs typeface="Consolas"/>
              </a:rPr>
              <a:t>;</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500" noProof="1">
                <a:solidFill>
                  <a:srgbClr val="FFFFFF"/>
                </a:solidFill>
                <a:latin typeface="Consolas"/>
                <a:cs typeface="Consolas"/>
              </a:rPr>
              <a:t>+--------------+---------------------------------------------+-----------------+</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500" noProof="1">
                <a:solidFill>
                  <a:srgbClr val="FFFFFF"/>
                </a:solidFill>
                <a:latin typeface="Consolas"/>
                <a:cs typeface="Consolas"/>
              </a:rPr>
              <a:t>| name         | camera                                      | filter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500" noProof="1">
                <a:solidFill>
                  <a:srgbClr val="FFFFFF"/>
                </a:solidFill>
                <a:latin typeface="Consolas"/>
                <a:cs typeface="Consolas"/>
              </a:rPr>
              <a:t>+--------------+---------------------------------------------+-----------------+</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500" noProof="1">
                <a:solidFill>
                  <a:srgbClr val="FFFFFF"/>
                </a:solidFill>
                <a:latin typeface="Consolas"/>
                <a:cs typeface="Consolas"/>
              </a:rPr>
              <a:t>| LiverpoolTel | RATCAM,RATCAM,RATCAM,RATCAM,RATCAM          | U,G,R,I,Z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500" noProof="1">
                <a:solidFill>
                  <a:srgbClr val="FFFFFF"/>
                </a:solidFill>
                <a:latin typeface="Consolas"/>
                <a:cs typeface="Consolas"/>
              </a:rPr>
              <a:t>| REM          | REMIR,REMIR,REMIR,REMIR,ROSS,ROSS,ROSS,ROSS | Z,J,H,K,V,R,I,A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500" noProof="1">
                <a:solidFill>
                  <a:srgbClr val="FFFFFF"/>
                </a:solidFill>
                <a:latin typeface="Consolas"/>
                <a:cs typeface="Consolas"/>
              </a:rPr>
              <a:t>+--------------+---------------------------------------------+-----------------+</a:t>
            </a:r>
          </a:p>
        </p:txBody>
      </p:sp>
      <p:cxnSp>
        <p:nvCxnSpPr>
          <p:cNvPr id="6" name="Straight Connector 5"/>
          <p:cNvCxnSpPr/>
          <p:nvPr/>
        </p:nvCxnSpPr>
        <p:spPr>
          <a:xfrm>
            <a:off x="2582340" y="1792104"/>
            <a:ext cx="1975555" cy="0"/>
          </a:xfrm>
          <a:prstGeom prst="line">
            <a:avLst/>
          </a:prstGeom>
          <a:ln>
            <a:solidFill>
              <a:srgbClr val="FFFF00"/>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8" name="Subtitle 2"/>
          <p:cNvSpPr txBox="1">
            <a:spLocks/>
          </p:cNvSpPr>
          <p:nvPr/>
        </p:nvSpPr>
        <p:spPr>
          <a:xfrm>
            <a:off x="255651" y="3725307"/>
            <a:ext cx="8604488" cy="2760756"/>
          </a:xfrm>
          <a:prstGeom prst="rect">
            <a:avLst/>
          </a:prstGeom>
        </p:spPr>
        <p:txBody>
          <a:bodyPr vert="horz" wrap="square" lIns="36000" tIns="45720" rIns="36000" bIns="45720" rtlCol="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700" noProof="1">
                <a:solidFill>
                  <a:schemeClr val="tx1">
                    <a:lumMod val="75000"/>
                  </a:schemeClr>
                </a:solidFill>
                <a:latin typeface="Consolas"/>
                <a:cs typeface="Consolas"/>
              </a:rPr>
              <a:t>mysql&gt;</a:t>
            </a:r>
            <a:r>
              <a:rPr lang="en-US" sz="1700" noProof="1">
                <a:solidFill>
                  <a:srgbClr val="FFFFFF"/>
                </a:solidFill>
                <a:latin typeface="Consolas"/>
                <a:cs typeface="Consolas"/>
              </a:rPr>
              <a:t> SELECT t.name, GROUP_CONCAT(DISTINCT c.camera) as camera, GROUP_CONCAT(c.filter) as filter FROM </a:t>
            </a:r>
            <a:r>
              <a:rPr lang="en-US" sz="1700" noProof="1">
                <a:solidFill>
                  <a:srgbClr val="CCFFCC"/>
                </a:solidFill>
                <a:latin typeface="Consolas"/>
                <a:cs typeface="Consolas"/>
              </a:rPr>
              <a:t>TelescopeInfo as t, CameraInfo as c</a:t>
            </a:r>
            <a:r>
              <a:rPr lang="en-US" sz="1700" noProof="1">
                <a:solidFill>
                  <a:schemeClr val="tx1"/>
                </a:solidFill>
                <a:latin typeface="Consolas"/>
                <a:cs typeface="Consolas"/>
              </a:rPr>
              <a:t> WHERE t.telcode=c.telcode GROUP BY t.name</a:t>
            </a:r>
            <a:r>
              <a:rPr lang="en-US" sz="1700" noProof="1">
                <a:solidFill>
                  <a:srgbClr val="FFFFFF"/>
                </a:solidFill>
                <a:latin typeface="Consolas"/>
                <a:cs typeface="Consolas"/>
              </a:rPr>
              <a:t>;</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700" noProof="1">
                <a:solidFill>
                  <a:srgbClr val="FFFFFF"/>
                </a:solidFill>
                <a:latin typeface="Consolas"/>
                <a:cs typeface="Consolas"/>
              </a:rPr>
              <a:t>+--------------+------------+-----------------+</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700" noProof="1">
                <a:solidFill>
                  <a:srgbClr val="FFFFFF"/>
                </a:solidFill>
                <a:latin typeface="Consolas"/>
                <a:cs typeface="Consolas"/>
              </a:rPr>
              <a:t>| name         | camera     | filter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700" noProof="1">
                <a:solidFill>
                  <a:srgbClr val="FFFFFF"/>
                </a:solidFill>
                <a:latin typeface="Consolas"/>
                <a:cs typeface="Consolas"/>
              </a:rPr>
              <a:t>+--------------+------------+-----------------+</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700" noProof="1">
                <a:solidFill>
                  <a:srgbClr val="FFFFFF"/>
                </a:solidFill>
                <a:latin typeface="Consolas"/>
                <a:cs typeface="Consolas"/>
              </a:rPr>
              <a:t>| LiverpoolTel | RATCAM     | U,G,R,I,Z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700" noProof="1">
                <a:solidFill>
                  <a:srgbClr val="FFFFFF"/>
                </a:solidFill>
                <a:latin typeface="Consolas"/>
                <a:cs typeface="Consolas"/>
              </a:rPr>
              <a:t>| REM          | REMIR,ROSS | Z,J,H,K,V,R,I,A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700" noProof="1">
                <a:solidFill>
                  <a:srgbClr val="FFFFFF"/>
                </a:solidFill>
                <a:latin typeface="Consolas"/>
                <a:cs typeface="Consolas"/>
              </a:rPr>
              <a:t>+--------------+------------+-----------------+</a:t>
            </a:r>
          </a:p>
        </p:txBody>
      </p:sp>
      <p:cxnSp>
        <p:nvCxnSpPr>
          <p:cNvPr id="9" name="Straight Connector 8"/>
          <p:cNvCxnSpPr/>
          <p:nvPr/>
        </p:nvCxnSpPr>
        <p:spPr>
          <a:xfrm>
            <a:off x="4371626" y="4061170"/>
            <a:ext cx="1075263" cy="0"/>
          </a:xfrm>
          <a:prstGeom prst="line">
            <a:avLst/>
          </a:prstGeom>
          <a:ln>
            <a:solidFill>
              <a:srgbClr val="FFFF00"/>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9A28D221-5A50-7B4F-8F7D-B0E4C062C429}"/>
              </a:ext>
            </a:extLst>
          </p:cNvPr>
          <p:cNvSpPr>
            <a:spLocks noGrp="1"/>
          </p:cNvSpPr>
          <p:nvPr>
            <p:ph type="sldNum" sz="quarter" idx="12"/>
          </p:nvPr>
        </p:nvSpPr>
        <p:spPr/>
        <p:txBody>
          <a:bodyPr/>
          <a:lstStyle/>
          <a:p>
            <a:fld id="{D12AA694-00EB-4F4B-AABB-6F50FB178914}" type="slidenum">
              <a:rPr lang="en-US" smtClean="0"/>
              <a:t>130</a:t>
            </a:fld>
            <a:endParaRPr lang="en-US"/>
          </a:p>
        </p:txBody>
      </p:sp>
    </p:spTree>
    <p:extLst>
      <p:ext uri="{BB962C8B-B14F-4D97-AF65-F5344CB8AC3E}">
        <p14:creationId xmlns:p14="http://schemas.microsoft.com/office/powerpoint/2010/main" val="2867549551"/>
      </p:ext>
    </p:extLst>
  </p:cSld>
  <p:clrMapOvr>
    <a:masterClrMapping/>
  </p:clrMapOvr>
  <p:transition spd="slow">
    <p:wipe dir="d"/>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3">
            <a:extLst>
              <a:ext uri="{FF2B5EF4-FFF2-40B4-BE49-F238E27FC236}">
                <a16:creationId xmlns:a16="http://schemas.microsoft.com/office/drawing/2014/main" id="{1EDF5536-9369-D241-BB69-6E850E39804D}"/>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41" name="Title 1"/>
          <p:cNvSpPr txBox="1">
            <a:spLocks/>
          </p:cNvSpPr>
          <p:nvPr/>
        </p:nvSpPr>
        <p:spPr>
          <a:xfrm>
            <a:off x="720001" y="71415"/>
            <a:ext cx="8167506" cy="61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pPr algn="l"/>
            <a:r>
              <a:rPr lang="en-US" sz="3200" dirty="0">
                <a:solidFill>
                  <a:schemeClr val="tx2"/>
                </a:solidFill>
                <a:effectLst>
                  <a:outerShdw blurRad="38100" dist="38100" dir="2700000" algn="tl">
                    <a:srgbClr val="000000">
                      <a:alpha val="43137"/>
                    </a:srgbClr>
                  </a:outerShdw>
                </a:effectLst>
                <a:cs typeface="Courier New" pitchFamily="49" charset="0"/>
              </a:rPr>
              <a:t>Database server content: HDR and DB table</a:t>
            </a:r>
            <a:endParaRPr lang="en-US" sz="3200" dirty="0">
              <a:solidFill>
                <a:schemeClr val="tx2"/>
              </a:solidFill>
            </a:endParaRPr>
          </a:p>
        </p:txBody>
      </p:sp>
      <p:sp>
        <p:nvSpPr>
          <p:cNvPr id="16" name="Subtitle 2"/>
          <p:cNvSpPr txBox="1">
            <a:spLocks/>
          </p:cNvSpPr>
          <p:nvPr/>
        </p:nvSpPr>
        <p:spPr>
          <a:xfrm>
            <a:off x="360000" y="649187"/>
            <a:ext cx="8602844" cy="5949321"/>
          </a:xfrm>
          <a:prstGeom prst="rect">
            <a:avLst/>
          </a:prstGeom>
        </p:spPr>
        <p:txBody>
          <a:bodyPr vert="horz" wrap="square" lIns="36000" tIns="45720" rIns="36000" bIns="45720" rtlCol="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700" noProof="1">
                <a:solidFill>
                  <a:srgbClr val="BFBFBF"/>
                </a:solidFill>
                <a:latin typeface="Consolas"/>
                <a:cs typeface="Consolas"/>
              </a:rPr>
              <a:t>mysql&gt;</a:t>
            </a:r>
            <a:r>
              <a:rPr lang="en-US" sz="1700" noProof="1">
                <a:solidFill>
                  <a:srgbClr val="FFFFFF"/>
                </a:solidFill>
                <a:latin typeface="Consolas"/>
                <a:cs typeface="Consolas"/>
              </a:rPr>
              <a:t> SELECT * FROM </a:t>
            </a:r>
            <a:r>
              <a:rPr lang="en-US" sz="1700" noProof="1">
                <a:solidFill>
                  <a:srgbClr val="CCFFCC"/>
                </a:solidFill>
                <a:latin typeface="Consolas"/>
                <a:cs typeface="Consolas"/>
              </a:rPr>
              <a:t>FitsHdr2Fld</a:t>
            </a:r>
            <a:r>
              <a:rPr lang="en-US" sz="1700" noProof="1">
                <a:solidFill>
                  <a:srgbClr val="FFFFFF"/>
                </a:solidFill>
                <a:latin typeface="Consolas"/>
                <a:cs typeface="Consolas"/>
              </a:rPr>
              <a:t>;</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700" noProof="1">
                <a:solidFill>
                  <a:srgbClr val="FFFFFF"/>
                </a:solidFill>
                <a:latin typeface="Consolas"/>
                <a:cs typeface="Consolas"/>
              </a:rPr>
              <a:t>+----------+----------+----------+----------------------------------+</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700" noProof="1">
                <a:solidFill>
                  <a:srgbClr val="FFFFFF"/>
                </a:solidFill>
                <a:latin typeface="Consolas"/>
                <a:cs typeface="Consolas"/>
              </a:rPr>
              <a:t>| kwdname  | fldname  | fldtype  | flddesc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700" noProof="1">
                <a:solidFill>
                  <a:srgbClr val="FFFFFF"/>
                </a:solidFill>
                <a:latin typeface="Consolas"/>
                <a:cs typeface="Consolas"/>
              </a:rPr>
              <a:t>+----------+----------+----------+----------------------------------+</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700" noProof="1">
                <a:solidFill>
                  <a:srgbClr val="FFFFFF"/>
                </a:solidFill>
                <a:latin typeface="Consolas"/>
                <a:cs typeface="Consolas"/>
              </a:rPr>
              <a:t>| INSTRUME | instrume | STRING   | Instrument/camera name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700" noProof="1">
                <a:solidFill>
                  <a:srgbClr val="FFFFFF"/>
                </a:solidFill>
                <a:latin typeface="Consolas"/>
                <a:cs typeface="Consolas"/>
              </a:rPr>
              <a:t>| CAMERA   | instrume | STRING   | Instrument/camera name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700" noProof="1">
                <a:solidFill>
                  <a:srgbClr val="FFFFFF"/>
                </a:solidFill>
                <a:latin typeface="Consolas"/>
                <a:cs typeface="Consolas"/>
              </a:rPr>
              <a:t>| CAT-RA   | ras      | STRING   | Target RA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700" noProof="1">
                <a:solidFill>
                  <a:srgbClr val="FFFFFF"/>
                </a:solidFill>
                <a:latin typeface="Consolas"/>
                <a:cs typeface="Consolas"/>
              </a:rPr>
              <a:t>| CAT-DEC  | decs     | STRING   | Target Dec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700" noProof="1">
                <a:solidFill>
                  <a:srgbClr val="FFFFFF"/>
                </a:solidFill>
                <a:latin typeface="Consolas"/>
                <a:cs typeface="Consolas"/>
              </a:rPr>
              <a:t>| OBJECT   | object   | STRING   | Targeted object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700" noProof="1">
                <a:solidFill>
                  <a:srgbClr val="FFFFFF"/>
                </a:solidFill>
                <a:latin typeface="Consolas"/>
                <a:cs typeface="Consolas"/>
              </a:rPr>
              <a:t>| USERID   | pi_coi   | STRING   | Observer/PI name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700" noProof="1">
                <a:solidFill>
                  <a:srgbClr val="FFFFFF"/>
                </a:solidFill>
                <a:latin typeface="Consolas"/>
                <a:cs typeface="Consolas"/>
              </a:rPr>
              <a:t>| OBSERVER | pi_coi   | STRING   | Observer/PI name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700" noProof="1">
                <a:solidFill>
                  <a:srgbClr val="FFFFFF"/>
                </a:solidFill>
                <a:latin typeface="Consolas"/>
                <a:cs typeface="Consolas"/>
              </a:rPr>
              <a:t>| PI-COI   | pi_coi   | STRING   | Observer/PI name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700" noProof="1">
                <a:solidFill>
                  <a:srgbClr val="FFFFFF"/>
                </a:solidFill>
                <a:latin typeface="Consolas"/>
                <a:cs typeface="Consolas"/>
              </a:rPr>
              <a:t>| FILTER1  | filter   | STRING   | Filter code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700" noProof="1">
                <a:solidFill>
                  <a:srgbClr val="FFFFFF"/>
                </a:solidFill>
                <a:latin typeface="Consolas"/>
                <a:cs typeface="Consolas"/>
              </a:rPr>
              <a:t>| FILTER   | filter   | STRING   | Filter code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700" noProof="1">
                <a:solidFill>
                  <a:srgbClr val="FFFFFF"/>
                </a:solidFill>
                <a:latin typeface="Consolas"/>
                <a:cs typeface="Consolas"/>
              </a:rPr>
              <a:t>| DATE-OBS | date_obs | DATETIME | Date of observation start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700" noProof="1">
                <a:solidFill>
                  <a:srgbClr val="FFFFFF"/>
                </a:solidFill>
                <a:latin typeface="Consolas"/>
                <a:cs typeface="Consolas"/>
              </a:rPr>
              <a:t>| CRVAL1   | radeg    | DOUBLE   | Pointed RA field center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700" noProof="1">
                <a:solidFill>
                  <a:srgbClr val="FFFFFF"/>
                </a:solidFill>
                <a:latin typeface="Consolas"/>
                <a:cs typeface="Consolas"/>
              </a:rPr>
              <a:t>| CRVAL2   | decdeg   | DOUBLE   | Pointed Dec field center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700" noProof="1">
                <a:solidFill>
                  <a:srgbClr val="FFFFFF"/>
                </a:solidFill>
                <a:latin typeface="Consolas"/>
                <a:cs typeface="Consolas"/>
              </a:rPr>
              <a:t>| AZIMUTH  | azdeg    | DOUBLE   | Azimuth of pointing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400" i="1" noProof="1">
                <a:solidFill>
                  <a:srgbClr val="FFFFFF"/>
                </a:solidFill>
                <a:cs typeface="Andale Mono"/>
              </a:rPr>
              <a:t>… continue …</a:t>
            </a:r>
          </a:p>
        </p:txBody>
      </p:sp>
      <p:sp>
        <p:nvSpPr>
          <p:cNvPr id="17" name="Rounded Rectangle 16"/>
          <p:cNvSpPr/>
          <p:nvPr/>
        </p:nvSpPr>
        <p:spPr>
          <a:xfrm>
            <a:off x="467544" y="3490638"/>
            <a:ext cx="6315298" cy="943637"/>
          </a:xfrm>
          <a:prstGeom prst="roundRect">
            <a:avLst/>
          </a:prstGeom>
          <a:noFill/>
          <a:ln w="28575" cap="flat" cmpd="sng" algn="ctr">
            <a:solidFill>
              <a:srgbClr val="FFFF00"/>
            </a:solidFill>
            <a:prstDash val="sysDash"/>
          </a:ln>
          <a:effectLst>
            <a:outerShdw blurRad="101600" dist="63500" dir="2700000" rotWithShape="0">
              <a:srgbClr val="000000">
                <a:alpha val="7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 name="Can 17"/>
          <p:cNvSpPr/>
          <p:nvPr/>
        </p:nvSpPr>
        <p:spPr>
          <a:xfrm rot="10800000" flipV="1">
            <a:off x="8289627" y="414123"/>
            <a:ext cx="566933" cy="538583"/>
          </a:xfrm>
          <a:prstGeom prst="can">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 name="TextBox 18"/>
          <p:cNvSpPr txBox="1"/>
          <p:nvPr/>
        </p:nvSpPr>
        <p:spPr>
          <a:xfrm>
            <a:off x="6453168" y="2509547"/>
            <a:ext cx="2175373"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00"/>
                </a:solidFill>
                <a:effectLst>
                  <a:outerShdw blurRad="101600" dist="63500" dir="2700000" algn="tl" rotWithShape="0">
                    <a:srgbClr val="000000">
                      <a:alpha val="75000"/>
                    </a:srgbClr>
                  </a:outerShdw>
                </a:effectLst>
                <a:uLnTx/>
                <a:uFillTx/>
              </a:rPr>
              <a:t>Different KWD names map to the same table field</a:t>
            </a:r>
          </a:p>
        </p:txBody>
      </p:sp>
      <p:sp>
        <p:nvSpPr>
          <p:cNvPr id="3" name="Slide Number Placeholder 2">
            <a:extLst>
              <a:ext uri="{FF2B5EF4-FFF2-40B4-BE49-F238E27FC236}">
                <a16:creationId xmlns:a16="http://schemas.microsoft.com/office/drawing/2014/main" id="{6265D5B4-85AE-0D48-A0BC-770FC192753F}"/>
              </a:ext>
            </a:extLst>
          </p:cNvPr>
          <p:cNvSpPr>
            <a:spLocks noGrp="1"/>
          </p:cNvSpPr>
          <p:nvPr>
            <p:ph type="sldNum" sz="quarter" idx="12"/>
          </p:nvPr>
        </p:nvSpPr>
        <p:spPr/>
        <p:txBody>
          <a:bodyPr/>
          <a:lstStyle/>
          <a:p>
            <a:fld id="{D12AA694-00EB-4F4B-AABB-6F50FB178914}" type="slidenum">
              <a:rPr lang="en-US" smtClean="0"/>
              <a:t>131</a:t>
            </a:fld>
            <a:endParaRPr lang="en-US"/>
          </a:p>
        </p:txBody>
      </p:sp>
    </p:spTree>
    <p:extLst>
      <p:ext uri="{BB962C8B-B14F-4D97-AF65-F5344CB8AC3E}">
        <p14:creationId xmlns:p14="http://schemas.microsoft.com/office/powerpoint/2010/main" val="86582585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edge">
                                      <p:cBhvr>
                                        <p:cTn id="7" dur="1000"/>
                                        <p:tgtEl>
                                          <p:spTgt spid="17"/>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lide(fromBottom)">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3">
            <a:extLst>
              <a:ext uri="{FF2B5EF4-FFF2-40B4-BE49-F238E27FC236}">
                <a16:creationId xmlns:a16="http://schemas.microsoft.com/office/drawing/2014/main" id="{1668DB54-DB64-B44F-8523-47BF2E25C189}"/>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41" name="Title 1"/>
          <p:cNvSpPr txBox="1">
            <a:spLocks/>
          </p:cNvSpPr>
          <p:nvPr/>
        </p:nvSpPr>
        <p:spPr>
          <a:xfrm>
            <a:off x="720000" y="71415"/>
            <a:ext cx="8167506" cy="61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pPr algn="l"/>
            <a:r>
              <a:rPr lang="en-US" sz="3200" dirty="0">
                <a:solidFill>
                  <a:schemeClr val="tx2"/>
                </a:solidFill>
                <a:effectLst>
                  <a:outerShdw blurRad="38100" dist="38100" dir="2700000" algn="tl">
                    <a:srgbClr val="000000">
                      <a:alpha val="43137"/>
                    </a:srgbClr>
                  </a:outerShdw>
                </a:effectLst>
                <a:cs typeface="Courier New" pitchFamily="49" charset="0"/>
              </a:rPr>
              <a:t>Database server content: Telescopes tables</a:t>
            </a:r>
            <a:endParaRPr lang="en-US" sz="3200" dirty="0">
              <a:solidFill>
                <a:schemeClr val="tx2"/>
              </a:solidFill>
            </a:endParaRPr>
          </a:p>
        </p:txBody>
      </p:sp>
      <p:sp>
        <p:nvSpPr>
          <p:cNvPr id="18" name="Can 17"/>
          <p:cNvSpPr/>
          <p:nvPr/>
        </p:nvSpPr>
        <p:spPr>
          <a:xfrm rot="10800000" flipV="1">
            <a:off x="8289627" y="414123"/>
            <a:ext cx="566933" cy="538583"/>
          </a:xfrm>
          <a:prstGeom prst="can">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Subtitle 2"/>
          <p:cNvSpPr txBox="1">
            <a:spLocks/>
          </p:cNvSpPr>
          <p:nvPr/>
        </p:nvSpPr>
        <p:spPr>
          <a:xfrm>
            <a:off x="360000" y="674843"/>
            <a:ext cx="8602844" cy="5952399"/>
          </a:xfrm>
          <a:prstGeom prst="rect">
            <a:avLst/>
          </a:prstGeom>
        </p:spPr>
        <p:txBody>
          <a:bodyPr vert="horz" wrap="square" lIns="36000" tIns="45720" rIns="36000" bIns="45720" rtlCol="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400" noProof="1">
                <a:solidFill>
                  <a:srgbClr val="BFBFBF"/>
                </a:solidFill>
                <a:latin typeface="Consolas"/>
                <a:cs typeface="Consolas"/>
              </a:rPr>
              <a:t>mysql&gt;</a:t>
            </a:r>
            <a:r>
              <a:rPr lang="en-US" sz="1400" noProof="1">
                <a:solidFill>
                  <a:srgbClr val="FFFFFF"/>
                </a:solidFill>
                <a:latin typeface="Consolas"/>
                <a:cs typeface="Consolas"/>
              </a:rPr>
              <a:t> SELECT a.kwdname,a.kwdtype,b.fldname,b.fldtype FROM </a:t>
            </a:r>
            <a:r>
              <a:rPr lang="en-US" sz="1400" noProof="1">
                <a:solidFill>
                  <a:srgbClr val="CCFFCC"/>
                </a:solidFill>
                <a:latin typeface="Consolas"/>
                <a:cs typeface="Consolas"/>
              </a:rPr>
              <a:t>FitsHdrInfo</a:t>
            </a:r>
            <a:r>
              <a:rPr lang="en-US" sz="1400" noProof="1">
                <a:solidFill>
                  <a:srgbClr val="FFFFFF"/>
                </a:solidFill>
                <a:latin typeface="Consolas"/>
                <a:cs typeface="Consolas"/>
              </a:rPr>
              <a:t> AS a, </a:t>
            </a:r>
            <a:r>
              <a:rPr lang="en-US" sz="1400" noProof="1">
                <a:solidFill>
                  <a:srgbClr val="CCFFCC"/>
                </a:solidFill>
                <a:latin typeface="Consolas"/>
                <a:cs typeface="Consolas"/>
              </a:rPr>
              <a:t>FitsHdr2Fld</a:t>
            </a:r>
            <a:r>
              <a:rPr lang="en-US" sz="1400" noProof="1">
                <a:solidFill>
                  <a:srgbClr val="FFFFFF"/>
                </a:solidFill>
                <a:latin typeface="Consolas"/>
                <a:cs typeface="Consolas"/>
              </a:rPr>
              <a:t> AS b WHERE a.kwdname=b.kwdname AND instrume='</a:t>
            </a:r>
            <a:r>
              <a:rPr lang="en-US" sz="1400" noProof="1">
                <a:solidFill>
                  <a:srgbClr val="CCFFCC"/>
                </a:solidFill>
                <a:latin typeface="Consolas"/>
                <a:cs typeface="Consolas"/>
              </a:rPr>
              <a:t>RATCam</a:t>
            </a:r>
            <a:r>
              <a:rPr lang="en-US" sz="1400" noProof="1">
                <a:solidFill>
                  <a:srgbClr val="FFFFFF"/>
                </a:solidFill>
                <a:latin typeface="Consolas"/>
                <a:cs typeface="Consolas"/>
              </a:rPr>
              <a:t>';</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400" noProof="1">
                <a:solidFill>
                  <a:srgbClr val="FFFFFF"/>
                </a:solidFill>
                <a:latin typeface="Consolas"/>
                <a:cs typeface="Consolas"/>
              </a:rPr>
              <a:t>+----------+---------+----------+----------+</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400" noProof="1">
                <a:solidFill>
                  <a:srgbClr val="FFFFFF"/>
                </a:solidFill>
                <a:latin typeface="Consolas"/>
                <a:cs typeface="Consolas"/>
              </a:rPr>
              <a:t>| kwdname  | kwdtype | fldname  | fldtype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400" noProof="1">
                <a:solidFill>
                  <a:srgbClr val="FFFFFF"/>
                </a:solidFill>
                <a:latin typeface="Consolas"/>
                <a:cs typeface="Consolas"/>
              </a:rPr>
              <a:t>+----------+---------+----------+----------+</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400" noProof="1">
                <a:solidFill>
                  <a:srgbClr val="FFFFFF"/>
                </a:solidFill>
                <a:latin typeface="Consolas"/>
                <a:cs typeface="Consolas"/>
              </a:rPr>
              <a:t>| INSTRUME | STRING  | instrume | STRING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400" noProof="1">
                <a:solidFill>
                  <a:srgbClr val="FFFFFF"/>
                </a:solidFill>
                <a:latin typeface="Consolas"/>
                <a:cs typeface="Consolas"/>
              </a:rPr>
              <a:t>| TELESCOP | STRING  | telescop | STRING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400" noProof="1">
                <a:solidFill>
                  <a:srgbClr val="FFFFFF"/>
                </a:solidFill>
                <a:latin typeface="Consolas"/>
                <a:cs typeface="Consolas"/>
              </a:rPr>
              <a:t>| OBJECT   | STRING  | object   | STRING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400" noProof="1">
                <a:solidFill>
                  <a:srgbClr val="FFFFFF"/>
                </a:solidFill>
                <a:latin typeface="Consolas"/>
                <a:cs typeface="Consolas"/>
              </a:rPr>
              <a:t>| OBSTYPE  | STRING  | obstype  | STRING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400" noProof="1">
                <a:solidFill>
                  <a:srgbClr val="FFFFFF"/>
                </a:solidFill>
                <a:latin typeface="Consolas"/>
                <a:cs typeface="Consolas"/>
              </a:rPr>
              <a:t>| CAT-RA   | STRING  | ras      | STRING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400" noProof="1">
                <a:solidFill>
                  <a:srgbClr val="FFFFFF"/>
                </a:solidFill>
                <a:latin typeface="Consolas"/>
                <a:cs typeface="Consolas"/>
              </a:rPr>
              <a:t>| CAT-DEC  | STRING  | decs     | STRING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400" noProof="1">
                <a:solidFill>
                  <a:srgbClr val="FFFFFF"/>
                </a:solidFill>
                <a:latin typeface="Consolas"/>
                <a:cs typeface="Consolas"/>
              </a:rPr>
              <a:t>| CRVAL1   | DOUBLE  | radeg    | DOUBLE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400" noProof="1">
                <a:solidFill>
                  <a:srgbClr val="FFFFFF"/>
                </a:solidFill>
                <a:latin typeface="Consolas"/>
                <a:cs typeface="Consolas"/>
              </a:rPr>
              <a:t>| CRVAL2   | DOUBLE  | decdeg   | DOUBLE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400" noProof="1">
                <a:solidFill>
                  <a:srgbClr val="FFFFFF"/>
                </a:solidFill>
                <a:latin typeface="Consolas"/>
                <a:cs typeface="Consolas"/>
              </a:rPr>
              <a:t>| AZIMUTH  | DOUBLE  | az       | DOUBLE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400" noProof="1">
                <a:solidFill>
                  <a:srgbClr val="FFFFFF"/>
                </a:solidFill>
                <a:latin typeface="Consolas"/>
                <a:cs typeface="Consolas"/>
              </a:rPr>
              <a:t>| ALTITUDE | DOUBLE  | alt      | DOUBLE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400" noProof="1">
                <a:solidFill>
                  <a:srgbClr val="FFFFFF"/>
                </a:solidFill>
                <a:latin typeface="Consolas"/>
                <a:cs typeface="Consolas"/>
              </a:rPr>
              <a:t>| USERID   | STRING  | pi_coi   | STRING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400" noProof="1">
                <a:solidFill>
                  <a:srgbClr val="FFFFFF"/>
                </a:solidFill>
                <a:latin typeface="Consolas"/>
                <a:cs typeface="Consolas"/>
              </a:rPr>
              <a:t>| FILTER1  | STRING  | filter   | STRING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400" noProof="1">
                <a:solidFill>
                  <a:srgbClr val="FFFFFF"/>
                </a:solidFill>
                <a:latin typeface="Consolas"/>
                <a:cs typeface="Consolas"/>
              </a:rPr>
              <a:t>| DATE-OBS | STRING  | date_obs | DATETIME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400" noProof="1">
                <a:solidFill>
                  <a:srgbClr val="FFFFFF"/>
                </a:solidFill>
                <a:latin typeface="Consolas"/>
                <a:cs typeface="Consolas"/>
              </a:rPr>
              <a:t>| MJD      | DOUBLE  | mjd_obs  | DOUBLE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400" noProof="1">
                <a:solidFill>
                  <a:srgbClr val="FFFFFF"/>
                </a:solidFill>
                <a:latin typeface="Consolas"/>
                <a:cs typeface="Consolas"/>
              </a:rPr>
              <a:t>| EXPTIME  | FLOAT   | exptime  | FLOAT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400" noProof="1">
                <a:solidFill>
                  <a:srgbClr val="FFFFFF"/>
                </a:solidFill>
                <a:latin typeface="Consolas"/>
                <a:cs typeface="Consolas"/>
              </a:rPr>
              <a:t>| ESTSEE   | FLOAT   | seeing   | FLOAT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400" noProof="1">
                <a:solidFill>
                  <a:srgbClr val="FFFFFF"/>
                </a:solidFill>
                <a:latin typeface="Consolas"/>
                <a:cs typeface="Consolas"/>
              </a:rPr>
              <a:t>| AIRMASS  | FLOAT   | airmass  | FLOAT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l-NL" sz="1400" noProof="1">
                <a:solidFill>
                  <a:srgbClr val="FFFFFF"/>
                </a:solidFill>
                <a:latin typeface="Consolas"/>
                <a:cs typeface="Consolas"/>
              </a:rPr>
              <a:t>| MOONDIST | FLOAT   | moondist | FLOAT    |</a:t>
            </a:r>
          </a:p>
        </p:txBody>
      </p:sp>
      <p:sp>
        <p:nvSpPr>
          <p:cNvPr id="10" name="TextBox 9"/>
          <p:cNvSpPr txBox="1"/>
          <p:nvPr/>
        </p:nvSpPr>
        <p:spPr>
          <a:xfrm>
            <a:off x="5144754" y="3605487"/>
            <a:ext cx="2880320" cy="461665"/>
          </a:xfrm>
          <a:prstGeom prst="rect">
            <a:avLst/>
          </a:prstGeom>
          <a:noFill/>
          <a:ln w="28575" cmpd="sng">
            <a:solidFill>
              <a:schemeClr val="accent1"/>
            </a:solidFill>
          </a:ln>
          <a:effectLst>
            <a:outerShdw blurRad="101600" dist="63500" dir="2700000" algn="tl" rotWithShape="0">
              <a:srgbClr val="000000">
                <a:alpha val="75000"/>
              </a:srgbClr>
            </a:outerShdw>
          </a:effectLst>
        </p:spPr>
        <p:txBody>
          <a:bodyPr wrap="square" rtlCol="0">
            <a:spAutoFit/>
          </a:bodyPr>
          <a:lstStyle/>
          <a:p>
            <a:r>
              <a:rPr lang="en-US" sz="2400" dirty="0">
                <a:solidFill>
                  <a:srgbClr val="CCFFCC"/>
                </a:solidFill>
              </a:rPr>
              <a:t>Joined tables content</a:t>
            </a:r>
          </a:p>
        </p:txBody>
      </p:sp>
      <p:sp>
        <p:nvSpPr>
          <p:cNvPr id="3" name="Slide Number Placeholder 2">
            <a:extLst>
              <a:ext uri="{FF2B5EF4-FFF2-40B4-BE49-F238E27FC236}">
                <a16:creationId xmlns:a16="http://schemas.microsoft.com/office/drawing/2014/main" id="{C815A2D4-95A7-2547-AF6E-0AA7D0842FF6}"/>
              </a:ext>
            </a:extLst>
          </p:cNvPr>
          <p:cNvSpPr>
            <a:spLocks noGrp="1"/>
          </p:cNvSpPr>
          <p:nvPr>
            <p:ph type="sldNum" sz="quarter" idx="12"/>
          </p:nvPr>
        </p:nvSpPr>
        <p:spPr/>
        <p:txBody>
          <a:bodyPr/>
          <a:lstStyle/>
          <a:p>
            <a:fld id="{D12AA694-00EB-4F4B-AABB-6F50FB178914}" type="slidenum">
              <a:rPr lang="en-US" smtClean="0"/>
              <a:t>132</a:t>
            </a:fld>
            <a:endParaRPr lang="en-US"/>
          </a:p>
        </p:txBody>
      </p:sp>
    </p:spTree>
    <p:extLst>
      <p:ext uri="{BB962C8B-B14F-4D97-AF65-F5344CB8AC3E}">
        <p14:creationId xmlns:p14="http://schemas.microsoft.com/office/powerpoint/2010/main" val="3396678186"/>
      </p:ext>
    </p:extLst>
  </p:cSld>
  <p:clrMapOvr>
    <a:masterClrMapping/>
  </p:clrMapOvr>
  <p:transition spd="slow">
    <p:wipe dir="d"/>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3">
            <a:extLst>
              <a:ext uri="{FF2B5EF4-FFF2-40B4-BE49-F238E27FC236}">
                <a16:creationId xmlns:a16="http://schemas.microsoft.com/office/drawing/2014/main" id="{07442A80-8CE6-2646-B3C7-C22DD346CE22}"/>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41" name="Title 1"/>
          <p:cNvSpPr txBox="1">
            <a:spLocks/>
          </p:cNvSpPr>
          <p:nvPr/>
        </p:nvSpPr>
        <p:spPr>
          <a:xfrm>
            <a:off x="720000" y="71415"/>
            <a:ext cx="8167506" cy="61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pPr algn="l"/>
            <a:r>
              <a:rPr lang="en-US" sz="3200" dirty="0">
                <a:solidFill>
                  <a:schemeClr val="tx2"/>
                </a:solidFill>
                <a:effectLst>
                  <a:outerShdw blurRad="38100" dist="38100" dir="2700000" algn="tl">
                    <a:srgbClr val="000000">
                      <a:alpha val="43137"/>
                    </a:srgbClr>
                  </a:outerShdw>
                </a:effectLst>
                <a:cs typeface="Courier New" pitchFamily="49" charset="0"/>
              </a:rPr>
              <a:t>Database server content: Images log table</a:t>
            </a:r>
            <a:endParaRPr lang="en-US" sz="3200" dirty="0">
              <a:solidFill>
                <a:schemeClr val="tx2"/>
              </a:solidFill>
            </a:endParaRPr>
          </a:p>
        </p:txBody>
      </p:sp>
      <p:sp>
        <p:nvSpPr>
          <p:cNvPr id="18" name="Can 17"/>
          <p:cNvSpPr/>
          <p:nvPr/>
        </p:nvSpPr>
        <p:spPr>
          <a:xfrm rot="10800000" flipV="1">
            <a:off x="8289627" y="414123"/>
            <a:ext cx="566933" cy="538583"/>
          </a:xfrm>
          <a:prstGeom prst="can">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 name="Subtitle 2"/>
          <p:cNvSpPr txBox="1">
            <a:spLocks/>
          </p:cNvSpPr>
          <p:nvPr/>
        </p:nvSpPr>
        <p:spPr>
          <a:xfrm>
            <a:off x="210404" y="985784"/>
            <a:ext cx="4383552" cy="5066002"/>
          </a:xfrm>
          <a:prstGeom prst="rect">
            <a:avLst/>
          </a:prstGeom>
        </p:spPr>
        <p:txBody>
          <a:bodyPr vert="horz" wrap="square" lIns="36000" tIns="45720" rIns="36000" bIns="45720" rtlCol="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noProof="1">
                <a:solidFill>
                  <a:srgbClr val="FFFFFF"/>
                </a:solidFill>
                <a:latin typeface="Consolas"/>
                <a:cs typeface="Consolas"/>
              </a:rPr>
              <a:t>+----------+----------------------+</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noProof="1">
                <a:solidFill>
                  <a:srgbClr val="FFFFFF"/>
                </a:solidFill>
                <a:latin typeface="Consolas"/>
                <a:cs typeface="Consolas"/>
              </a:rPr>
              <a:t>| Field    | Type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noProof="1">
                <a:solidFill>
                  <a:srgbClr val="FFFFFF"/>
                </a:solidFill>
                <a:latin typeface="Consolas"/>
                <a:cs typeface="Consolas"/>
              </a:rPr>
              <a:t>+----------+----------------------+</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noProof="1">
                <a:solidFill>
                  <a:srgbClr val="FFFFFF"/>
                </a:solidFill>
                <a:latin typeface="Consolas"/>
                <a:cs typeface="Consolas"/>
              </a:rPr>
              <a:t>| </a:t>
            </a:r>
            <a:r>
              <a:rPr lang="en-US" sz="1600" noProof="1">
                <a:solidFill>
                  <a:srgbClr val="FFFF00"/>
                </a:solidFill>
                <a:latin typeface="Consolas"/>
                <a:cs typeface="Consolas"/>
              </a:rPr>
              <a:t>autoID</a:t>
            </a:r>
            <a:r>
              <a:rPr lang="en-US" sz="1600" noProof="1">
                <a:solidFill>
                  <a:srgbClr val="FFFFFF"/>
                </a:solidFill>
                <a:latin typeface="Consolas"/>
                <a:cs typeface="Consolas"/>
              </a:rPr>
              <a:t>   | int(10) unsigned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noProof="1">
                <a:solidFill>
                  <a:srgbClr val="FFFFFF"/>
                </a:solidFill>
                <a:latin typeface="Consolas"/>
                <a:cs typeface="Consolas"/>
              </a:rPr>
              <a:t>| </a:t>
            </a:r>
            <a:r>
              <a:rPr lang="en-US" sz="1600" noProof="1">
                <a:solidFill>
                  <a:srgbClr val="FFFF00"/>
                </a:solidFill>
                <a:latin typeface="Consolas"/>
                <a:cs typeface="Consolas"/>
              </a:rPr>
              <a:t>datein</a:t>
            </a:r>
            <a:r>
              <a:rPr lang="en-US" sz="1600" noProof="1">
                <a:solidFill>
                  <a:srgbClr val="FFFFFF"/>
                </a:solidFill>
                <a:latin typeface="Consolas"/>
                <a:cs typeface="Consolas"/>
              </a:rPr>
              <a:t>   | datetime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noProof="1">
                <a:solidFill>
                  <a:srgbClr val="FFFFFF"/>
                </a:solidFill>
                <a:latin typeface="Consolas"/>
                <a:cs typeface="Consolas"/>
              </a:rPr>
              <a:t>| </a:t>
            </a:r>
            <a:r>
              <a:rPr lang="en-US" sz="1600" noProof="1">
                <a:solidFill>
                  <a:srgbClr val="FFFF00"/>
                </a:solidFill>
                <a:latin typeface="Consolas"/>
                <a:cs typeface="Consolas"/>
              </a:rPr>
              <a:t>htmID_6</a:t>
            </a:r>
            <a:r>
              <a:rPr lang="en-US" sz="1600" noProof="1">
                <a:solidFill>
                  <a:srgbClr val="FFFFFF"/>
                </a:solidFill>
                <a:latin typeface="Consolas"/>
                <a:cs typeface="Consolas"/>
              </a:rPr>
              <a:t>  | smallint(5) unsigned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noProof="1">
                <a:solidFill>
                  <a:srgbClr val="FFFFFF"/>
                </a:solidFill>
                <a:latin typeface="Consolas"/>
                <a:cs typeface="Consolas"/>
              </a:rPr>
              <a:t>| telescop | char(20)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noProof="1">
                <a:solidFill>
                  <a:srgbClr val="FFFFFF"/>
                </a:solidFill>
                <a:latin typeface="Consolas"/>
                <a:cs typeface="Consolas"/>
              </a:rPr>
              <a:t>| instrume | char(8)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noProof="1">
                <a:solidFill>
                  <a:srgbClr val="FFFFFF"/>
                </a:solidFill>
                <a:latin typeface="Consolas"/>
                <a:cs typeface="Consolas"/>
              </a:rPr>
              <a:t>| radeg    | double unsigned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noProof="1">
                <a:solidFill>
                  <a:srgbClr val="FFFFFF"/>
                </a:solidFill>
                <a:latin typeface="Consolas"/>
                <a:cs typeface="Consolas"/>
              </a:rPr>
              <a:t>| decdeg   | double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noProof="1">
                <a:solidFill>
                  <a:srgbClr val="FFFFFF"/>
                </a:solidFill>
                <a:latin typeface="Consolas"/>
                <a:cs typeface="Consolas"/>
              </a:rPr>
              <a:t>| object   | char(20)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noProof="1">
                <a:solidFill>
                  <a:srgbClr val="FFFFFF"/>
                </a:solidFill>
                <a:latin typeface="Consolas"/>
                <a:cs typeface="Consolas"/>
              </a:rPr>
              <a:t>| pi_coi   | char(32)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noProof="1">
                <a:solidFill>
                  <a:srgbClr val="FFFFFF"/>
                </a:solidFill>
                <a:latin typeface="Consolas"/>
                <a:cs typeface="Consolas"/>
              </a:rPr>
              <a:t>| filter   | char(8)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noProof="1">
                <a:solidFill>
                  <a:srgbClr val="FFFFFF"/>
                </a:solidFill>
                <a:latin typeface="Consolas"/>
                <a:cs typeface="Consolas"/>
              </a:rPr>
              <a:t>| date_obs | datetime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noProof="1">
                <a:solidFill>
                  <a:srgbClr val="FFFFFF"/>
                </a:solidFill>
                <a:latin typeface="Consolas"/>
                <a:cs typeface="Consolas"/>
              </a:rPr>
              <a:t>| exptime  | float unsigned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noProof="1">
                <a:solidFill>
                  <a:srgbClr val="FFFFFF"/>
                </a:solidFill>
                <a:latin typeface="Consolas"/>
                <a:cs typeface="Consolas"/>
              </a:rPr>
              <a:t>| seeing   | float unsigned       |</a:t>
            </a:r>
          </a:p>
          <a:p>
            <a:pPr algn="l"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600" noProof="1">
                <a:solidFill>
                  <a:srgbClr val="FFFFFF"/>
                </a:solidFill>
                <a:latin typeface="Consolas"/>
                <a:cs typeface="Consolas"/>
              </a:rPr>
              <a:t> …</a:t>
            </a:r>
          </a:p>
        </p:txBody>
      </p:sp>
      <p:sp>
        <p:nvSpPr>
          <p:cNvPr id="12" name="TextBox 11"/>
          <p:cNvSpPr txBox="1"/>
          <p:nvPr/>
        </p:nvSpPr>
        <p:spPr>
          <a:xfrm>
            <a:off x="210404" y="777403"/>
            <a:ext cx="3134700" cy="353943"/>
          </a:xfrm>
          <a:prstGeom prst="rect">
            <a:avLst/>
          </a:prstGeom>
          <a:noFill/>
        </p:spPr>
        <p:txBody>
          <a:bodyPr wrap="square" rtlCol="0">
            <a:spAutoFit/>
          </a:bodyPr>
          <a:lstStyle/>
          <a:p>
            <a:r>
              <a:rPr lang="en-US" sz="1700" noProof="1">
                <a:solidFill>
                  <a:srgbClr val="BFBFBF"/>
                </a:solidFill>
                <a:latin typeface="Consolas"/>
                <a:cs typeface="Consolas"/>
              </a:rPr>
              <a:t>mysql&gt;</a:t>
            </a:r>
            <a:r>
              <a:rPr lang="en-US" sz="1700" noProof="1">
                <a:solidFill>
                  <a:srgbClr val="FFFFFF"/>
                </a:solidFill>
                <a:latin typeface="Consolas"/>
                <a:cs typeface="Consolas"/>
              </a:rPr>
              <a:t> DESCRIBE </a:t>
            </a:r>
            <a:r>
              <a:rPr lang="en-US" sz="1700" noProof="1">
                <a:solidFill>
                  <a:srgbClr val="CCFFCC"/>
                </a:solidFill>
                <a:latin typeface="Consolas"/>
                <a:cs typeface="Consolas"/>
              </a:rPr>
              <a:t>ImgsLog</a:t>
            </a:r>
            <a:r>
              <a:rPr lang="en-US" sz="1700" noProof="1">
                <a:solidFill>
                  <a:srgbClr val="FFFFFF"/>
                </a:solidFill>
                <a:latin typeface="Consolas"/>
                <a:cs typeface="Consolas"/>
              </a:rPr>
              <a:t>;</a:t>
            </a:r>
          </a:p>
        </p:txBody>
      </p:sp>
      <p:sp>
        <p:nvSpPr>
          <p:cNvPr id="13" name="Subtitle 2"/>
          <p:cNvSpPr txBox="1">
            <a:spLocks/>
          </p:cNvSpPr>
          <p:nvPr/>
        </p:nvSpPr>
        <p:spPr>
          <a:xfrm>
            <a:off x="4783124" y="985784"/>
            <a:ext cx="4315994" cy="5062923"/>
          </a:xfrm>
          <a:prstGeom prst="rect">
            <a:avLst/>
          </a:prstGeom>
        </p:spPr>
        <p:txBody>
          <a:bodyPr vert="horz" wrap="square" lIns="36000" tIns="45720" rIns="36000" bIns="45720" rtlCol="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650875" rtl="0" eaLnBrk="1" fontAlgn="auto" latinLnBrk="0" hangingPunct="1">
              <a:lnSpc>
                <a:spcPct val="100000"/>
              </a:lnSpc>
              <a:spcBef>
                <a:spcPct val="20000"/>
              </a:spcBef>
              <a:spcAft>
                <a:spcPts val="0"/>
              </a:spcAft>
              <a:buClrTx/>
              <a:buSzTx/>
              <a:buFont typeface="Arial"/>
              <a:buNone/>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kumimoji="0" lang="en-US" sz="1700" b="0" i="0" u="none" strike="noStrike" kern="1200" cap="none" spc="0" normalizeH="0" baseline="0" noProof="1">
                <a:ln>
                  <a:noFill/>
                </a:ln>
                <a:solidFill>
                  <a:srgbClr val="FFFFFF"/>
                </a:solidFill>
                <a:effectLst/>
                <a:uLnTx/>
                <a:uFillTx/>
                <a:latin typeface="Consolas"/>
                <a:ea typeface="+mn-ea"/>
                <a:cs typeface="Consolas"/>
              </a:rPr>
              <a:t>+----------+---------------------+</a:t>
            </a:r>
          </a:p>
          <a:p>
            <a:pPr marL="0" marR="0" lvl="0" indent="0" algn="l" defTabSz="650875" rtl="0" eaLnBrk="1" fontAlgn="auto" latinLnBrk="0" hangingPunct="1">
              <a:lnSpc>
                <a:spcPct val="100000"/>
              </a:lnSpc>
              <a:spcBef>
                <a:spcPct val="20000"/>
              </a:spcBef>
              <a:spcAft>
                <a:spcPts val="0"/>
              </a:spcAft>
              <a:buClrTx/>
              <a:buSzTx/>
              <a:buFont typeface="Arial"/>
              <a:buNone/>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kumimoji="0" lang="en-US" sz="1700" b="0" i="0" u="none" strike="noStrike" kern="1200" cap="none" spc="0" normalizeH="0" baseline="0" noProof="1">
                <a:ln>
                  <a:noFill/>
                </a:ln>
                <a:solidFill>
                  <a:srgbClr val="FFFFFF"/>
                </a:solidFill>
                <a:effectLst/>
                <a:uLnTx/>
                <a:uFillTx/>
                <a:latin typeface="Consolas"/>
                <a:ea typeface="+mn-ea"/>
                <a:cs typeface="Consolas"/>
              </a:rPr>
              <a:t>| Field    | Type                |</a:t>
            </a:r>
          </a:p>
          <a:p>
            <a:pPr marL="0" marR="0" lvl="0" indent="0" algn="l" defTabSz="650875" rtl="0" eaLnBrk="1" fontAlgn="auto" latinLnBrk="0" hangingPunct="1">
              <a:lnSpc>
                <a:spcPct val="100000"/>
              </a:lnSpc>
              <a:spcBef>
                <a:spcPct val="20000"/>
              </a:spcBef>
              <a:spcAft>
                <a:spcPts val="0"/>
              </a:spcAft>
              <a:buClrTx/>
              <a:buSzTx/>
              <a:buFont typeface="Arial"/>
              <a:buNone/>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kumimoji="0" lang="en-US" sz="1700" b="0" i="0" u="none" strike="noStrike" kern="1200" cap="none" spc="0" normalizeH="0" baseline="0" noProof="1">
                <a:ln>
                  <a:noFill/>
                </a:ln>
                <a:solidFill>
                  <a:srgbClr val="FFFFFF"/>
                </a:solidFill>
                <a:effectLst/>
                <a:uLnTx/>
                <a:uFillTx/>
                <a:latin typeface="Consolas"/>
                <a:ea typeface="+mn-ea"/>
                <a:cs typeface="Consolas"/>
              </a:rPr>
              <a:t>+----------+---------------------+</a:t>
            </a:r>
          </a:p>
          <a:p>
            <a:pPr marL="0" marR="0" lvl="0" indent="0" algn="l" defTabSz="650875" rtl="0" eaLnBrk="1" fontAlgn="auto" latinLnBrk="0" hangingPunct="1">
              <a:lnSpc>
                <a:spcPct val="100000"/>
              </a:lnSpc>
              <a:spcBef>
                <a:spcPct val="20000"/>
              </a:spcBef>
              <a:spcAft>
                <a:spcPts val="0"/>
              </a:spcAft>
              <a:buClrTx/>
              <a:buSzTx/>
              <a:buFont typeface="Arial"/>
              <a:buNone/>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kumimoji="0" lang="en-US" sz="1700" b="0" i="0" u="none" strike="noStrike" kern="1200" cap="none" spc="0" normalizeH="0" baseline="0" noProof="1">
                <a:ln>
                  <a:noFill/>
                </a:ln>
                <a:solidFill>
                  <a:srgbClr val="FFFFFF"/>
                </a:solidFill>
                <a:effectLst/>
                <a:uLnTx/>
                <a:uFillTx/>
                <a:latin typeface="Consolas"/>
                <a:ea typeface="+mn-ea"/>
                <a:cs typeface="Consolas"/>
              </a:rPr>
              <a:t> …</a:t>
            </a:r>
          </a:p>
          <a:p>
            <a:pPr marL="0" marR="0" lvl="0" indent="0" algn="l" defTabSz="650875" rtl="0" eaLnBrk="1" fontAlgn="auto" latinLnBrk="0" hangingPunct="1">
              <a:lnSpc>
                <a:spcPct val="100000"/>
              </a:lnSpc>
              <a:spcBef>
                <a:spcPct val="20000"/>
              </a:spcBef>
              <a:spcAft>
                <a:spcPts val="0"/>
              </a:spcAft>
              <a:buClrTx/>
              <a:buSzTx/>
              <a:buFont typeface="Arial"/>
              <a:buNone/>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kumimoji="0" lang="en-US" sz="1700" b="0" i="0" u="none" strike="noStrike" kern="1200" cap="none" spc="0" normalizeH="0" baseline="0" noProof="1">
                <a:ln>
                  <a:noFill/>
                </a:ln>
                <a:solidFill>
                  <a:srgbClr val="FFFFFF"/>
                </a:solidFill>
                <a:effectLst/>
                <a:uLnTx/>
                <a:uFillTx/>
                <a:latin typeface="Consolas"/>
                <a:ea typeface="+mn-ea"/>
                <a:cs typeface="Consolas"/>
              </a:rPr>
              <a:t>| </a:t>
            </a:r>
            <a:r>
              <a:rPr kumimoji="0" lang="en-US" sz="1700" b="0" i="0" u="none" strike="noStrike" kern="1200" cap="none" spc="0" normalizeH="0" baseline="0" noProof="1">
                <a:ln>
                  <a:noFill/>
                </a:ln>
                <a:solidFill>
                  <a:srgbClr val="FCD5B5"/>
                </a:solidFill>
                <a:effectLst/>
                <a:uLnTx/>
                <a:uFillTx/>
                <a:latin typeface="Consolas"/>
                <a:ea typeface="+mn-ea"/>
                <a:cs typeface="Consolas"/>
              </a:rPr>
              <a:t>ras</a:t>
            </a:r>
            <a:r>
              <a:rPr kumimoji="0" lang="en-US" sz="1700" b="0" i="0" u="none" strike="noStrike" kern="1200" cap="none" spc="0" normalizeH="0" baseline="0" noProof="1">
                <a:ln>
                  <a:noFill/>
                </a:ln>
                <a:solidFill>
                  <a:srgbClr val="FFFFFF"/>
                </a:solidFill>
                <a:effectLst/>
                <a:uLnTx/>
                <a:uFillTx/>
                <a:latin typeface="Consolas"/>
                <a:ea typeface="+mn-ea"/>
                <a:cs typeface="Consolas"/>
              </a:rPr>
              <a:t>      | char(12)            |</a:t>
            </a:r>
          </a:p>
          <a:p>
            <a:pPr marL="0" marR="0" lvl="0" indent="0" algn="l" defTabSz="650875" rtl="0" eaLnBrk="1" fontAlgn="auto" latinLnBrk="0" hangingPunct="1">
              <a:lnSpc>
                <a:spcPct val="100000"/>
              </a:lnSpc>
              <a:spcBef>
                <a:spcPct val="20000"/>
              </a:spcBef>
              <a:spcAft>
                <a:spcPts val="0"/>
              </a:spcAft>
              <a:buClrTx/>
              <a:buSzTx/>
              <a:buFont typeface="Arial"/>
              <a:buNone/>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kumimoji="0" lang="en-US" sz="1700" b="0" i="0" u="none" strike="noStrike" kern="1200" cap="none" spc="0" normalizeH="0" baseline="0" noProof="1">
                <a:ln>
                  <a:noFill/>
                </a:ln>
                <a:solidFill>
                  <a:srgbClr val="FFFFFF"/>
                </a:solidFill>
                <a:effectLst/>
                <a:uLnTx/>
                <a:uFillTx/>
                <a:latin typeface="Consolas"/>
                <a:ea typeface="+mn-ea"/>
                <a:cs typeface="Consolas"/>
              </a:rPr>
              <a:t>| </a:t>
            </a:r>
            <a:r>
              <a:rPr kumimoji="0" lang="en-US" sz="1700" b="0" i="0" u="none" strike="noStrike" kern="1200" cap="none" spc="0" normalizeH="0" baseline="0" noProof="1">
                <a:ln>
                  <a:noFill/>
                </a:ln>
                <a:solidFill>
                  <a:srgbClr val="FCD5B5"/>
                </a:solidFill>
                <a:effectLst/>
                <a:uLnTx/>
                <a:uFillTx/>
                <a:latin typeface="Consolas"/>
                <a:ea typeface="+mn-ea"/>
                <a:cs typeface="Consolas"/>
              </a:rPr>
              <a:t>decs</a:t>
            </a:r>
            <a:r>
              <a:rPr kumimoji="0" lang="en-US" sz="1700" b="0" i="0" u="none" strike="noStrike" kern="1200" cap="none" spc="0" normalizeH="0" baseline="0" noProof="1">
                <a:ln>
                  <a:noFill/>
                </a:ln>
                <a:solidFill>
                  <a:srgbClr val="FFFFFF"/>
                </a:solidFill>
                <a:effectLst/>
                <a:uLnTx/>
                <a:uFillTx/>
                <a:latin typeface="Consolas"/>
                <a:ea typeface="+mn-ea"/>
                <a:cs typeface="Consolas"/>
              </a:rPr>
              <a:t>     | char(12)            |</a:t>
            </a:r>
          </a:p>
          <a:p>
            <a:pPr marL="0" marR="0" lvl="0" indent="0" algn="l" defTabSz="650875" rtl="0" eaLnBrk="1" fontAlgn="auto" latinLnBrk="0" hangingPunct="1">
              <a:lnSpc>
                <a:spcPct val="100000"/>
              </a:lnSpc>
              <a:spcBef>
                <a:spcPct val="20000"/>
              </a:spcBef>
              <a:spcAft>
                <a:spcPts val="0"/>
              </a:spcAft>
              <a:buClrTx/>
              <a:buSzTx/>
              <a:buFont typeface="Arial"/>
              <a:buNone/>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kumimoji="0" lang="en-US" sz="1700" b="0" i="0" u="none" strike="noStrike" kern="1200" cap="none" spc="0" normalizeH="0" baseline="0" noProof="1">
                <a:ln>
                  <a:noFill/>
                </a:ln>
                <a:solidFill>
                  <a:srgbClr val="FFFFFF"/>
                </a:solidFill>
                <a:effectLst/>
                <a:uLnTx/>
                <a:uFillTx/>
                <a:latin typeface="Consolas"/>
                <a:ea typeface="+mn-ea"/>
                <a:cs typeface="Consolas"/>
              </a:rPr>
              <a:t>| </a:t>
            </a:r>
            <a:r>
              <a:rPr kumimoji="0" lang="en-US" sz="1700" b="0" i="0" u="none" strike="noStrike" kern="1200" cap="none" spc="0" normalizeH="0" baseline="0" noProof="1">
                <a:ln>
                  <a:noFill/>
                </a:ln>
                <a:solidFill>
                  <a:srgbClr val="FCD5B5"/>
                </a:solidFill>
                <a:effectLst/>
                <a:uLnTx/>
                <a:uFillTx/>
                <a:latin typeface="Consolas"/>
                <a:ea typeface="+mn-ea"/>
                <a:cs typeface="Consolas"/>
              </a:rPr>
              <a:t>az</a:t>
            </a:r>
            <a:r>
              <a:rPr kumimoji="0" lang="en-US" sz="1700" b="0" i="0" u="none" strike="noStrike" kern="1200" cap="none" spc="0" normalizeH="0" baseline="0" noProof="1">
                <a:ln>
                  <a:noFill/>
                </a:ln>
                <a:solidFill>
                  <a:srgbClr val="FFFFFF"/>
                </a:solidFill>
                <a:effectLst/>
                <a:uLnTx/>
                <a:uFillTx/>
                <a:latin typeface="Consolas"/>
                <a:ea typeface="+mn-ea"/>
                <a:cs typeface="Consolas"/>
              </a:rPr>
              <a:t>       | double unsigned     |</a:t>
            </a:r>
          </a:p>
          <a:p>
            <a:pPr marL="0" marR="0" lvl="0" indent="0" algn="l" defTabSz="650875" rtl="0" eaLnBrk="1" fontAlgn="auto" latinLnBrk="0" hangingPunct="1">
              <a:lnSpc>
                <a:spcPct val="100000"/>
              </a:lnSpc>
              <a:spcBef>
                <a:spcPct val="20000"/>
              </a:spcBef>
              <a:spcAft>
                <a:spcPts val="0"/>
              </a:spcAft>
              <a:buClrTx/>
              <a:buSzTx/>
              <a:buFont typeface="Arial"/>
              <a:buNone/>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kumimoji="0" lang="en-US" sz="1700" b="0" i="0" u="none" strike="noStrike" kern="1200" cap="none" spc="0" normalizeH="0" baseline="0" noProof="1">
                <a:ln>
                  <a:noFill/>
                </a:ln>
                <a:solidFill>
                  <a:srgbClr val="FFFFFF"/>
                </a:solidFill>
                <a:effectLst/>
                <a:uLnTx/>
                <a:uFillTx/>
                <a:latin typeface="Consolas"/>
                <a:ea typeface="+mn-ea"/>
                <a:cs typeface="Consolas"/>
              </a:rPr>
              <a:t>| </a:t>
            </a:r>
            <a:r>
              <a:rPr kumimoji="0" lang="en-US" sz="1700" b="0" i="0" u="none" strike="noStrike" kern="1200" cap="none" spc="0" normalizeH="0" baseline="0" noProof="1">
                <a:ln>
                  <a:noFill/>
                </a:ln>
                <a:solidFill>
                  <a:srgbClr val="FCD5B5"/>
                </a:solidFill>
                <a:effectLst/>
                <a:uLnTx/>
                <a:uFillTx/>
                <a:latin typeface="Consolas"/>
                <a:ea typeface="+mn-ea"/>
                <a:cs typeface="Consolas"/>
              </a:rPr>
              <a:t>alt</a:t>
            </a:r>
            <a:r>
              <a:rPr kumimoji="0" lang="en-US" sz="1700" b="0" i="0" u="none" strike="noStrike" kern="1200" cap="none" spc="0" normalizeH="0" baseline="0" noProof="1">
                <a:ln>
                  <a:noFill/>
                </a:ln>
                <a:solidFill>
                  <a:srgbClr val="FFFFFF"/>
                </a:solidFill>
                <a:effectLst/>
                <a:uLnTx/>
                <a:uFillTx/>
                <a:latin typeface="Consolas"/>
                <a:ea typeface="+mn-ea"/>
                <a:cs typeface="Consolas"/>
              </a:rPr>
              <a:t>      | double              |</a:t>
            </a:r>
          </a:p>
          <a:p>
            <a:pPr marL="0" marR="0" lvl="0" indent="0" algn="l" defTabSz="650875" rtl="0" eaLnBrk="1" fontAlgn="auto" latinLnBrk="0" hangingPunct="1">
              <a:lnSpc>
                <a:spcPct val="100000"/>
              </a:lnSpc>
              <a:spcBef>
                <a:spcPct val="20000"/>
              </a:spcBef>
              <a:spcAft>
                <a:spcPts val="0"/>
              </a:spcAft>
              <a:buClrTx/>
              <a:buSzTx/>
              <a:buFont typeface="Arial"/>
              <a:buNone/>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kumimoji="0" lang="en-US" sz="1700" b="0" i="0" u="none" strike="noStrike" kern="1200" cap="none" spc="0" normalizeH="0" baseline="0" noProof="1">
                <a:ln>
                  <a:noFill/>
                </a:ln>
                <a:solidFill>
                  <a:srgbClr val="FFFFFF"/>
                </a:solidFill>
                <a:effectLst/>
                <a:uLnTx/>
                <a:uFillTx/>
                <a:latin typeface="Consolas"/>
                <a:ea typeface="+mn-ea"/>
                <a:cs typeface="Consolas"/>
              </a:rPr>
              <a:t>| </a:t>
            </a:r>
            <a:r>
              <a:rPr kumimoji="0" lang="en-US" sz="1700" b="1" i="0" u="none" strike="noStrike" kern="1200" cap="none" spc="0" normalizeH="0" baseline="0" noProof="1">
                <a:ln>
                  <a:noFill/>
                </a:ln>
                <a:solidFill>
                  <a:srgbClr val="F79646">
                    <a:lumMod val="40000"/>
                    <a:lumOff val="60000"/>
                  </a:srgbClr>
                </a:solidFill>
                <a:effectLst/>
                <a:uLnTx/>
                <a:uFillTx/>
                <a:latin typeface="Consolas"/>
                <a:ea typeface="+mn-ea"/>
                <a:cs typeface="Consolas"/>
              </a:rPr>
              <a:t>gl</a:t>
            </a:r>
            <a:r>
              <a:rPr kumimoji="0" lang="en-US" sz="1700" b="0" i="0" u="none" strike="noStrike" kern="1200" cap="none" spc="0" normalizeH="0" baseline="0" noProof="1">
                <a:ln>
                  <a:noFill/>
                </a:ln>
                <a:solidFill>
                  <a:srgbClr val="FFFFFF"/>
                </a:solidFill>
                <a:effectLst/>
                <a:uLnTx/>
                <a:uFillTx/>
                <a:latin typeface="Consolas"/>
                <a:ea typeface="+mn-ea"/>
                <a:cs typeface="Consolas"/>
              </a:rPr>
              <a:t>       | tinyint(2) unsigned |</a:t>
            </a:r>
          </a:p>
          <a:p>
            <a:pPr marL="0" marR="0" lvl="0" indent="0" algn="l" defTabSz="650875" rtl="0" eaLnBrk="1" fontAlgn="auto" latinLnBrk="0" hangingPunct="1">
              <a:lnSpc>
                <a:spcPct val="100000"/>
              </a:lnSpc>
              <a:spcBef>
                <a:spcPct val="20000"/>
              </a:spcBef>
              <a:spcAft>
                <a:spcPts val="0"/>
              </a:spcAft>
              <a:buClrTx/>
              <a:buSzTx/>
              <a:buFont typeface="Arial"/>
              <a:buNone/>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kumimoji="0" lang="en-US" sz="1700" b="0" i="0" u="none" strike="noStrike" kern="1200" cap="none" spc="0" normalizeH="0" baseline="0" noProof="1">
                <a:ln>
                  <a:noFill/>
                </a:ln>
                <a:solidFill>
                  <a:srgbClr val="FFFFFF"/>
                </a:solidFill>
                <a:effectLst/>
                <a:uLnTx/>
                <a:uFillTx/>
                <a:latin typeface="Consolas"/>
                <a:ea typeface="+mn-ea"/>
                <a:cs typeface="Consolas"/>
              </a:rPr>
              <a:t>| </a:t>
            </a:r>
            <a:r>
              <a:rPr kumimoji="0" lang="en-US" sz="1700" b="1" i="0" u="none" strike="noStrike" kern="1200" cap="none" spc="0" normalizeH="0" baseline="0" noProof="1">
                <a:ln>
                  <a:noFill/>
                </a:ln>
                <a:solidFill>
                  <a:srgbClr val="FCD5B5"/>
                </a:solidFill>
                <a:effectLst/>
                <a:uLnTx/>
                <a:uFillTx/>
                <a:latin typeface="Consolas"/>
                <a:ea typeface="+mn-ea"/>
                <a:cs typeface="Consolas"/>
              </a:rPr>
              <a:t>gb</a:t>
            </a:r>
            <a:r>
              <a:rPr kumimoji="0" lang="en-US" sz="1700" b="0" i="0" u="none" strike="noStrike" kern="1200" cap="none" spc="0" normalizeH="0" baseline="0" noProof="1">
                <a:ln>
                  <a:noFill/>
                </a:ln>
                <a:solidFill>
                  <a:srgbClr val="CCFFCC"/>
                </a:solidFill>
                <a:effectLst/>
                <a:uLnTx/>
                <a:uFillTx/>
                <a:latin typeface="Consolas"/>
                <a:ea typeface="+mn-ea"/>
                <a:cs typeface="Consolas"/>
              </a:rPr>
              <a:t>   </a:t>
            </a:r>
            <a:r>
              <a:rPr kumimoji="0" lang="en-US" sz="1700" b="0" i="0" u="none" strike="noStrike" kern="1200" cap="none" spc="0" normalizeH="0" baseline="0" noProof="1">
                <a:ln>
                  <a:noFill/>
                </a:ln>
                <a:solidFill>
                  <a:srgbClr val="FFFFFF"/>
                </a:solidFill>
                <a:effectLst/>
                <a:uLnTx/>
                <a:uFillTx/>
                <a:latin typeface="Consolas"/>
                <a:ea typeface="+mn-ea"/>
                <a:cs typeface="Consolas"/>
              </a:rPr>
              <a:t>    | tinyint(2) unsigned |</a:t>
            </a:r>
          </a:p>
          <a:p>
            <a:pPr marL="0" marR="0" lvl="0" indent="0" algn="l" defTabSz="650875" rtl="0" eaLnBrk="1" fontAlgn="auto" latinLnBrk="0" hangingPunct="1">
              <a:lnSpc>
                <a:spcPct val="100000"/>
              </a:lnSpc>
              <a:spcBef>
                <a:spcPct val="20000"/>
              </a:spcBef>
              <a:spcAft>
                <a:spcPts val="0"/>
              </a:spcAft>
              <a:buClrTx/>
              <a:buSzTx/>
              <a:buFont typeface="Arial"/>
              <a:buNone/>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kumimoji="0" lang="en-US" sz="1700" b="0" i="0" u="none" strike="noStrike" kern="1200" cap="none" spc="0" normalizeH="0" baseline="0" noProof="1">
                <a:ln>
                  <a:noFill/>
                </a:ln>
                <a:solidFill>
                  <a:srgbClr val="FFFFFF"/>
                </a:solidFill>
                <a:effectLst/>
                <a:uLnTx/>
                <a:uFillTx/>
                <a:latin typeface="Consolas"/>
                <a:ea typeface="+mn-ea"/>
                <a:cs typeface="Consolas"/>
              </a:rPr>
              <a:t>| </a:t>
            </a:r>
            <a:r>
              <a:rPr kumimoji="0" lang="en-US" sz="1700" b="0" i="0" u="none" strike="noStrike" kern="1200" cap="none" spc="0" normalizeH="0" baseline="0" noProof="1">
                <a:ln>
                  <a:noFill/>
                </a:ln>
                <a:solidFill>
                  <a:srgbClr val="FCD5B5"/>
                </a:solidFill>
                <a:effectLst/>
                <a:uLnTx/>
                <a:uFillTx/>
                <a:latin typeface="Consolas"/>
                <a:ea typeface="+mn-ea"/>
                <a:cs typeface="Consolas"/>
              </a:rPr>
              <a:t>mjdobs</a:t>
            </a:r>
            <a:r>
              <a:rPr kumimoji="0" lang="en-US" sz="1700" b="0" i="0" u="none" strike="noStrike" kern="1200" cap="none" spc="0" normalizeH="0" baseline="0" noProof="1">
                <a:ln>
                  <a:noFill/>
                </a:ln>
                <a:solidFill>
                  <a:srgbClr val="FFFFFF"/>
                </a:solidFill>
                <a:effectLst/>
                <a:uLnTx/>
                <a:uFillTx/>
                <a:latin typeface="Consolas"/>
                <a:ea typeface="+mn-ea"/>
                <a:cs typeface="Consolas"/>
              </a:rPr>
              <a:t>   | double unsigned     |</a:t>
            </a:r>
          </a:p>
          <a:p>
            <a:pPr marL="0" marR="0" lvl="0" indent="0" algn="l" defTabSz="650875" rtl="0" eaLnBrk="1" fontAlgn="auto" latinLnBrk="0" hangingPunct="1">
              <a:lnSpc>
                <a:spcPct val="100000"/>
              </a:lnSpc>
              <a:spcBef>
                <a:spcPct val="20000"/>
              </a:spcBef>
              <a:spcAft>
                <a:spcPts val="0"/>
              </a:spcAft>
              <a:buClrTx/>
              <a:buSzTx/>
              <a:buFont typeface="Arial"/>
              <a:buNone/>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kumimoji="0" lang="en-US" sz="1700" b="0" i="0" u="none" strike="noStrike" kern="1200" cap="none" spc="0" normalizeH="0" baseline="0" noProof="1">
                <a:ln>
                  <a:noFill/>
                </a:ln>
                <a:solidFill>
                  <a:srgbClr val="FFFFFF"/>
                </a:solidFill>
                <a:effectLst/>
                <a:uLnTx/>
                <a:uFillTx/>
                <a:latin typeface="Consolas"/>
                <a:ea typeface="+mn-ea"/>
                <a:cs typeface="Consolas"/>
              </a:rPr>
              <a:t>| </a:t>
            </a:r>
            <a:r>
              <a:rPr kumimoji="0" lang="en-US" sz="1700" b="0" i="0" u="none" strike="noStrike" kern="1200" cap="none" spc="0" normalizeH="0" baseline="0" noProof="1">
                <a:ln>
                  <a:noFill/>
                </a:ln>
                <a:solidFill>
                  <a:srgbClr val="FCD5B5"/>
                </a:solidFill>
                <a:effectLst/>
                <a:uLnTx/>
                <a:uFillTx/>
                <a:latin typeface="Consolas"/>
                <a:ea typeface="+mn-ea"/>
                <a:cs typeface="Consolas"/>
              </a:rPr>
              <a:t>airmass</a:t>
            </a:r>
            <a:r>
              <a:rPr kumimoji="0" lang="en-US" sz="1700" b="0" i="0" u="none" strike="noStrike" kern="1200" cap="none" spc="0" normalizeH="0" baseline="0" noProof="1">
                <a:ln>
                  <a:noFill/>
                </a:ln>
                <a:solidFill>
                  <a:srgbClr val="FFFFFF"/>
                </a:solidFill>
                <a:effectLst/>
                <a:uLnTx/>
                <a:uFillTx/>
                <a:latin typeface="Consolas"/>
                <a:ea typeface="+mn-ea"/>
                <a:cs typeface="Consolas"/>
              </a:rPr>
              <a:t>  | float unsigned      |</a:t>
            </a:r>
          </a:p>
          <a:p>
            <a:pPr marL="0" marR="0" lvl="0" indent="0" algn="l" defTabSz="650875" rtl="0" eaLnBrk="1" fontAlgn="auto" latinLnBrk="0" hangingPunct="1">
              <a:lnSpc>
                <a:spcPct val="100000"/>
              </a:lnSpc>
              <a:spcBef>
                <a:spcPct val="20000"/>
              </a:spcBef>
              <a:spcAft>
                <a:spcPts val="0"/>
              </a:spcAft>
              <a:buClrTx/>
              <a:buSzTx/>
              <a:buFont typeface="Arial"/>
              <a:buNone/>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kumimoji="0" lang="en-US" sz="1700" b="0" i="0" u="none" strike="noStrike" kern="1200" cap="none" spc="0" normalizeH="0" baseline="0" noProof="1">
                <a:ln>
                  <a:noFill/>
                </a:ln>
                <a:solidFill>
                  <a:srgbClr val="FFFFFF"/>
                </a:solidFill>
                <a:effectLst/>
                <a:uLnTx/>
                <a:uFillTx/>
                <a:latin typeface="Consolas"/>
                <a:ea typeface="+mn-ea"/>
                <a:cs typeface="Consolas"/>
              </a:rPr>
              <a:t>| </a:t>
            </a:r>
            <a:r>
              <a:rPr kumimoji="0" lang="en-US" sz="1700" b="0" i="0" u="none" strike="noStrike" kern="1200" cap="none" spc="0" normalizeH="0" baseline="0" noProof="1">
                <a:ln>
                  <a:noFill/>
                </a:ln>
                <a:solidFill>
                  <a:srgbClr val="FCD5B5"/>
                </a:solidFill>
                <a:effectLst/>
                <a:uLnTx/>
                <a:uFillTx/>
                <a:latin typeface="Consolas"/>
                <a:ea typeface="+mn-ea"/>
                <a:cs typeface="Consolas"/>
              </a:rPr>
              <a:t>moondist</a:t>
            </a:r>
            <a:r>
              <a:rPr kumimoji="0" lang="en-US" sz="1700" b="0" i="0" u="none" strike="noStrike" kern="1200" cap="none" spc="0" normalizeH="0" baseline="0" noProof="1">
                <a:ln>
                  <a:noFill/>
                </a:ln>
                <a:solidFill>
                  <a:srgbClr val="FFFFFF"/>
                </a:solidFill>
                <a:effectLst/>
                <a:uLnTx/>
                <a:uFillTx/>
                <a:latin typeface="Consolas"/>
                <a:ea typeface="+mn-ea"/>
                <a:cs typeface="Consolas"/>
              </a:rPr>
              <a:t> | float               |</a:t>
            </a:r>
          </a:p>
          <a:p>
            <a:pPr marL="0" marR="0" lvl="0" indent="0" algn="l" defTabSz="650875" rtl="0" eaLnBrk="1" fontAlgn="auto" latinLnBrk="0" hangingPunct="1">
              <a:lnSpc>
                <a:spcPct val="100000"/>
              </a:lnSpc>
              <a:spcBef>
                <a:spcPct val="20000"/>
              </a:spcBef>
              <a:spcAft>
                <a:spcPts val="0"/>
              </a:spcAft>
              <a:buClrTx/>
              <a:buSzTx/>
              <a:buFont typeface="Arial"/>
              <a:buNone/>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kumimoji="0" lang="en-US" sz="1700" b="0" i="0" u="none" strike="noStrike" kern="1200" cap="none" spc="0" normalizeH="0" baseline="0" noProof="1">
                <a:ln>
                  <a:noFill/>
                </a:ln>
                <a:solidFill>
                  <a:srgbClr val="FFFFFF"/>
                </a:solidFill>
                <a:effectLst/>
                <a:uLnTx/>
                <a:uFillTx/>
                <a:latin typeface="Consolas"/>
                <a:ea typeface="+mn-ea"/>
                <a:cs typeface="Consolas"/>
              </a:rPr>
              <a:t>| </a:t>
            </a:r>
            <a:r>
              <a:rPr kumimoji="0" lang="en-US" sz="1700" b="0" i="0" u="none" strike="noStrike" kern="1200" cap="none" spc="0" normalizeH="0" baseline="0" noProof="1">
                <a:ln>
                  <a:noFill/>
                </a:ln>
                <a:solidFill>
                  <a:srgbClr val="FCD5B5"/>
                </a:solidFill>
                <a:effectLst/>
                <a:uLnTx/>
                <a:uFillTx/>
                <a:latin typeface="Consolas"/>
                <a:ea typeface="+mn-ea"/>
                <a:cs typeface="Consolas"/>
              </a:rPr>
              <a:t>moonphas</a:t>
            </a:r>
            <a:r>
              <a:rPr kumimoji="0" lang="en-US" sz="1700" b="0" i="0" u="none" strike="noStrike" kern="1200" cap="none" spc="0" normalizeH="0" baseline="0" noProof="1">
                <a:ln>
                  <a:noFill/>
                </a:ln>
                <a:solidFill>
                  <a:srgbClr val="FFFFFF"/>
                </a:solidFill>
                <a:effectLst/>
                <a:uLnTx/>
                <a:uFillTx/>
                <a:latin typeface="Consolas"/>
                <a:ea typeface="+mn-ea"/>
                <a:cs typeface="Consolas"/>
              </a:rPr>
              <a:t> | float               |</a:t>
            </a:r>
          </a:p>
          <a:p>
            <a:pPr marL="0" marR="0" lvl="0" indent="0" algn="l" defTabSz="650875" rtl="0" eaLnBrk="1" fontAlgn="auto" latinLnBrk="0" hangingPunct="1">
              <a:lnSpc>
                <a:spcPct val="100000"/>
              </a:lnSpc>
              <a:spcBef>
                <a:spcPct val="20000"/>
              </a:spcBef>
              <a:spcAft>
                <a:spcPts val="0"/>
              </a:spcAft>
              <a:buClrTx/>
              <a:buSzTx/>
              <a:buFont typeface="Arial"/>
              <a:buNone/>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kumimoji="0" lang="en-US" sz="1700" b="0" i="0" u="none" strike="noStrike" kern="1200" cap="none" spc="0" normalizeH="0" baseline="0" noProof="1">
                <a:ln>
                  <a:noFill/>
                </a:ln>
                <a:solidFill>
                  <a:srgbClr val="FFFFFF"/>
                </a:solidFill>
                <a:effectLst/>
                <a:uLnTx/>
                <a:uFillTx/>
                <a:latin typeface="Consolas"/>
                <a:ea typeface="+mn-ea"/>
                <a:cs typeface="Consolas"/>
              </a:rPr>
              <a:t>| </a:t>
            </a:r>
            <a:r>
              <a:rPr kumimoji="0" lang="en-US" sz="1700" b="0" i="0" u="none" strike="noStrike" kern="1200" cap="none" spc="0" normalizeH="0" baseline="0" noProof="1">
                <a:ln>
                  <a:noFill/>
                </a:ln>
                <a:solidFill>
                  <a:srgbClr val="CCFFCC"/>
                </a:solidFill>
                <a:effectLst/>
                <a:uLnTx/>
                <a:uFillTx/>
                <a:latin typeface="Consolas"/>
                <a:ea typeface="+mn-ea"/>
                <a:cs typeface="Consolas"/>
              </a:rPr>
              <a:t>fname</a:t>
            </a:r>
            <a:r>
              <a:rPr kumimoji="0" lang="en-US" sz="1700" b="0" i="0" u="none" strike="noStrike" kern="1200" cap="none" spc="0" normalizeH="0" baseline="0" noProof="1">
                <a:ln>
                  <a:noFill/>
                </a:ln>
                <a:solidFill>
                  <a:srgbClr val="FFFFFF"/>
                </a:solidFill>
                <a:effectLst/>
                <a:uLnTx/>
                <a:uFillTx/>
                <a:latin typeface="Consolas"/>
                <a:ea typeface="+mn-ea"/>
                <a:cs typeface="Consolas"/>
              </a:rPr>
              <a:t>    | char(32)            |</a:t>
            </a:r>
          </a:p>
          <a:p>
            <a:pPr marL="0" marR="0" lvl="0" indent="0" algn="l" defTabSz="650875" rtl="0" eaLnBrk="1" fontAlgn="auto" latinLnBrk="0" hangingPunct="1">
              <a:lnSpc>
                <a:spcPct val="100000"/>
              </a:lnSpc>
              <a:spcBef>
                <a:spcPct val="20000"/>
              </a:spcBef>
              <a:spcAft>
                <a:spcPts val="0"/>
              </a:spcAft>
              <a:buClrTx/>
              <a:buSzTx/>
              <a:buFont typeface="Arial"/>
              <a:buNone/>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kumimoji="0" lang="en-US" sz="1700" b="0" i="0" u="none" strike="noStrike" kern="1200" cap="none" spc="0" normalizeH="0" baseline="0" noProof="1">
                <a:ln>
                  <a:noFill/>
                </a:ln>
                <a:solidFill>
                  <a:srgbClr val="FFFFFF"/>
                </a:solidFill>
                <a:effectLst/>
                <a:uLnTx/>
                <a:uFillTx/>
                <a:latin typeface="Consolas"/>
                <a:ea typeface="+mn-ea"/>
                <a:cs typeface="Consolas"/>
              </a:rPr>
              <a:t>+----------+---------------------+</a:t>
            </a:r>
          </a:p>
        </p:txBody>
      </p:sp>
      <p:sp>
        <p:nvSpPr>
          <p:cNvPr id="14" name="TextBox 13"/>
          <p:cNvSpPr txBox="1"/>
          <p:nvPr/>
        </p:nvSpPr>
        <p:spPr>
          <a:xfrm>
            <a:off x="1202527" y="6012263"/>
            <a:ext cx="7087100" cy="369332"/>
          </a:xfrm>
          <a:prstGeom prst="rect">
            <a:avLst/>
          </a:prstGeom>
          <a:noFill/>
          <a:ln>
            <a:solidFill>
              <a:srgbClr val="1F497D">
                <a:lumMod val="40000"/>
                <a:lumOff val="60000"/>
              </a:srgbClr>
            </a:solidFill>
          </a:ln>
          <a:effectLst>
            <a:outerShdw blurRad="63500" dist="76200" dir="2700000" algn="tl" rotWithShape="0">
              <a:srgbClr val="000000">
                <a:alpha val="4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srgbClr val="FFFF00"/>
                </a:solidFill>
                <a:effectLst/>
                <a:uLnTx/>
                <a:uFillTx/>
                <a:latin typeface="Consolas"/>
                <a:cs typeface="Consolas"/>
              </a:rPr>
              <a:t>Trigger managed</a:t>
            </a:r>
            <a:r>
              <a:rPr kumimoji="0" lang="en-US" sz="1800" b="0" i="0" u="none" strike="noStrike" kern="0" cap="none" spc="0" normalizeH="0" baseline="0" noProof="1">
                <a:ln>
                  <a:noFill/>
                </a:ln>
                <a:solidFill>
                  <a:sysClr val="window" lastClr="FFFFFF"/>
                </a:solidFill>
                <a:effectLst/>
                <a:uLnTx/>
                <a:uFillTx/>
                <a:latin typeface="Consolas"/>
                <a:cs typeface="Consolas"/>
              </a:rPr>
              <a:t>, Read from HDR, </a:t>
            </a:r>
            <a:r>
              <a:rPr kumimoji="0" lang="en-US" sz="1800" b="0" i="0" u="none" strike="noStrike" kern="0" cap="none" spc="0" normalizeH="0" baseline="0" noProof="1">
                <a:ln>
                  <a:noFill/>
                </a:ln>
                <a:solidFill>
                  <a:srgbClr val="FCD5B5"/>
                </a:solidFill>
                <a:effectLst/>
                <a:uLnTx/>
                <a:uFillTx/>
                <a:latin typeface="Consolas"/>
                <a:cs typeface="Consolas"/>
              </a:rPr>
              <a:t>automatically calc.</a:t>
            </a:r>
            <a:endParaRPr kumimoji="0" lang="en-US" sz="1800" b="0" i="0" u="none" strike="noStrike" kern="0" cap="none" spc="0" normalizeH="0" baseline="0" noProof="0" dirty="0">
              <a:ln>
                <a:noFill/>
              </a:ln>
              <a:solidFill>
                <a:sysClr val="windowText" lastClr="000000"/>
              </a:solidFill>
              <a:effectLst/>
              <a:uLnTx/>
              <a:uFillTx/>
              <a:latin typeface="Consolas"/>
              <a:cs typeface="Consolas"/>
            </a:endParaRPr>
          </a:p>
        </p:txBody>
      </p:sp>
      <p:sp>
        <p:nvSpPr>
          <p:cNvPr id="3" name="Slide Number Placeholder 2">
            <a:extLst>
              <a:ext uri="{FF2B5EF4-FFF2-40B4-BE49-F238E27FC236}">
                <a16:creationId xmlns:a16="http://schemas.microsoft.com/office/drawing/2014/main" id="{65A7A0F3-A85D-C34D-90E4-8B4AA3790D03}"/>
              </a:ext>
            </a:extLst>
          </p:cNvPr>
          <p:cNvSpPr>
            <a:spLocks noGrp="1"/>
          </p:cNvSpPr>
          <p:nvPr>
            <p:ph type="sldNum" sz="quarter" idx="12"/>
          </p:nvPr>
        </p:nvSpPr>
        <p:spPr/>
        <p:txBody>
          <a:bodyPr/>
          <a:lstStyle/>
          <a:p>
            <a:fld id="{D12AA694-00EB-4F4B-AABB-6F50FB178914}" type="slidenum">
              <a:rPr lang="en-US" smtClean="0"/>
              <a:t>133</a:t>
            </a:fld>
            <a:endParaRPr lang="en-US"/>
          </a:p>
        </p:txBody>
      </p:sp>
    </p:spTree>
    <p:extLst>
      <p:ext uri="{BB962C8B-B14F-4D97-AF65-F5344CB8AC3E}">
        <p14:creationId xmlns:p14="http://schemas.microsoft.com/office/powerpoint/2010/main" val="1096867149"/>
      </p:ext>
    </p:extLst>
  </p:cSld>
  <p:clrMapOvr>
    <a:masterClrMapping/>
  </p:clrMapOvr>
  <p:transition spd="slow">
    <p:wipe dir="d"/>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3">
            <a:extLst>
              <a:ext uri="{FF2B5EF4-FFF2-40B4-BE49-F238E27FC236}">
                <a16:creationId xmlns:a16="http://schemas.microsoft.com/office/drawing/2014/main" id="{E1022675-BEAD-1A49-81EA-E802973602FC}"/>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4" name="Slide Number Placeholder 3"/>
          <p:cNvSpPr>
            <a:spLocks noGrp="1"/>
          </p:cNvSpPr>
          <p:nvPr>
            <p:ph type="sldNum" sz="quarter" idx="12"/>
          </p:nvPr>
        </p:nvSpPr>
        <p:spPr/>
        <p:txBody>
          <a:bodyPr/>
          <a:lstStyle/>
          <a:p>
            <a:fld id="{FB16AC60-4618-014F-ABF8-BFC9F6D13946}" type="slidenum">
              <a:rPr lang="it-IT" smtClean="0"/>
              <a:t>134</a:t>
            </a:fld>
            <a:endParaRPr lang="it-IT"/>
          </a:p>
        </p:txBody>
      </p:sp>
      <p:sp>
        <p:nvSpPr>
          <p:cNvPr id="2" name="TextBox 1"/>
          <p:cNvSpPr txBox="1"/>
          <p:nvPr/>
        </p:nvSpPr>
        <p:spPr>
          <a:xfrm>
            <a:off x="1062681" y="5665977"/>
            <a:ext cx="6895070" cy="400110"/>
          </a:xfrm>
          <a:prstGeom prst="rect">
            <a:avLst/>
          </a:prstGeom>
          <a:noFill/>
        </p:spPr>
        <p:txBody>
          <a:bodyPr wrap="square" rtlCol="0">
            <a:spAutoFit/>
          </a:bodyPr>
          <a:lstStyle/>
          <a:p>
            <a:pPr algn="ctr"/>
            <a:r>
              <a:rPr lang="en-GB" sz="2000">
                <a:hlinkClick r:id="rId2"/>
              </a:rPr>
              <a:t>Another type of visualization of the bright stars catalogue (BSC)</a:t>
            </a:r>
            <a:endParaRPr lang="en-GB" sz="2000"/>
          </a:p>
        </p:txBody>
      </p:sp>
      <p:sp>
        <p:nvSpPr>
          <p:cNvPr id="8" name="TextBox 7"/>
          <p:cNvSpPr txBox="1"/>
          <p:nvPr/>
        </p:nvSpPr>
        <p:spPr>
          <a:xfrm>
            <a:off x="540000" y="1609861"/>
            <a:ext cx="8279535" cy="3785652"/>
          </a:xfrm>
          <a:prstGeom prst="rect">
            <a:avLst/>
          </a:prstGeom>
          <a:noFill/>
        </p:spPr>
        <p:txBody>
          <a:bodyPr wrap="square" rtlCol="0">
            <a:spAutoFit/>
          </a:bodyPr>
          <a:lstStyle/>
          <a:p>
            <a:pPr marL="342900" indent="-342900">
              <a:buFont typeface="Wingdings" charset="2"/>
              <a:buChar char="Ø"/>
            </a:pPr>
            <a:r>
              <a:rPr lang="en-GB" sz="2000" dirty="0">
                <a:hlinkClick r:id="rId3"/>
              </a:rPr>
              <a:t>bsc_table.html</a:t>
            </a:r>
            <a:endParaRPr lang="en-GB" sz="2000" dirty="0"/>
          </a:p>
          <a:p>
            <a:pPr marL="742950" lvl="1" indent="-285750">
              <a:buFont typeface="Wingdings" charset="2"/>
              <a:buChar char="§"/>
            </a:pPr>
            <a:r>
              <a:rPr lang="en-GB" sz="2000" dirty="0" err="1"/>
              <a:t>BSCtabella</a:t>
            </a:r>
            <a:endParaRPr lang="en-GB" sz="2000" dirty="0"/>
          </a:p>
          <a:p>
            <a:pPr marL="342900" indent="-342900">
              <a:buFont typeface="Wingdings" charset="2"/>
              <a:buChar char="Ø"/>
            </a:pPr>
            <a:r>
              <a:rPr lang="en-GB" sz="2000" dirty="0">
                <a:hlinkClick r:id="rId4"/>
              </a:rPr>
              <a:t>plot.html</a:t>
            </a:r>
            <a:r>
              <a:rPr lang="en-GB" sz="2000" dirty="0"/>
              <a:t> e </a:t>
            </a:r>
            <a:r>
              <a:rPr lang="en-GB" sz="2000" dirty="0">
                <a:hlinkClick r:id="rId5"/>
              </a:rPr>
              <a:t>histo.htlm</a:t>
            </a:r>
            <a:endParaRPr lang="en-GB" sz="2000" dirty="0"/>
          </a:p>
          <a:p>
            <a:pPr marL="742950" lvl="1" indent="-285750">
              <a:buFont typeface="Wingdings" charset="2"/>
              <a:buChar char="§"/>
            </a:pPr>
            <a:r>
              <a:rPr lang="en-GB" sz="2000" dirty="0"/>
              <a:t>query + “</a:t>
            </a:r>
            <a:r>
              <a:rPr lang="en-GB" sz="2000" i="1" dirty="0"/>
              <a:t>scatter plot</a:t>
            </a:r>
            <a:r>
              <a:rPr lang="en-GB" sz="2000" dirty="0"/>
              <a:t>” and histogram data visualization</a:t>
            </a:r>
          </a:p>
          <a:p>
            <a:pPr marL="342900" indent="-342900">
              <a:buFont typeface="Wingdings" charset="2"/>
              <a:buChar char="Ø"/>
            </a:pPr>
            <a:r>
              <a:rPr lang="en-GB" sz="2000" dirty="0">
                <a:hlinkClick r:id="rId6"/>
              </a:rPr>
              <a:t>bsc_sky.html</a:t>
            </a:r>
            <a:endParaRPr lang="en-GB" sz="2000" dirty="0"/>
          </a:p>
          <a:p>
            <a:pPr marL="742950" lvl="1" indent="-285750">
              <a:buFont typeface="Wingdings" charset="2"/>
              <a:buChar char="§"/>
            </a:pPr>
            <a:r>
              <a:rPr lang="en-GB" sz="2000" dirty="0"/>
              <a:t>query + celestial sphere visualization via </a:t>
            </a:r>
            <a:r>
              <a:rPr lang="en-GB" sz="2000" dirty="0" err="1"/>
              <a:t>AladinLite</a:t>
            </a:r>
            <a:endParaRPr lang="en-GB" sz="2000" dirty="0"/>
          </a:p>
          <a:p>
            <a:pPr marL="342900" indent="-342900">
              <a:buFont typeface="Wingdings" charset="2"/>
              <a:buChar char="Ø"/>
            </a:pPr>
            <a:r>
              <a:rPr lang="en-GB" sz="2000" dirty="0">
                <a:hlinkClick r:id="rId7"/>
              </a:rPr>
              <a:t>style.css</a:t>
            </a:r>
            <a:endParaRPr lang="en-GB" sz="2000" dirty="0"/>
          </a:p>
          <a:p>
            <a:pPr marL="742950" lvl="1" indent="-285750">
              <a:buFont typeface="Wingdings" charset="2"/>
              <a:buChar char="§"/>
            </a:pPr>
            <a:r>
              <a:rPr lang="en-GB" sz="2000" dirty="0"/>
              <a:t>Web pages style file</a:t>
            </a:r>
          </a:p>
          <a:p>
            <a:pPr marL="342900" indent="-342900">
              <a:buFont typeface="Wingdings" charset="2"/>
              <a:buChar char="Ø"/>
            </a:pPr>
            <a:r>
              <a:rPr lang="en-GB" sz="2000" dirty="0">
                <a:hlinkClick r:id="rId8"/>
              </a:rPr>
              <a:t>j_query.js</a:t>
            </a:r>
            <a:endParaRPr lang="en-GB" sz="2000" dirty="0"/>
          </a:p>
          <a:p>
            <a:pPr marL="742950" lvl="1" indent="-285750">
              <a:buFont typeface="Wingdings" charset="2"/>
              <a:buChar char="§"/>
            </a:pPr>
            <a:r>
              <a:rPr lang="en-GB" sz="2000" dirty="0"/>
              <a:t>DB server to web page data transfer via Ajax</a:t>
            </a:r>
          </a:p>
          <a:p>
            <a:pPr marL="342900" indent="-342900">
              <a:buFont typeface="Wingdings" charset="2"/>
              <a:buChar char="Ø"/>
            </a:pPr>
            <a:r>
              <a:rPr lang="en-GB" sz="2000" dirty="0">
                <a:hlinkClick r:id="rId9"/>
              </a:rPr>
              <a:t>query_bsc.php</a:t>
            </a:r>
            <a:endParaRPr lang="en-GB" sz="2000" dirty="0"/>
          </a:p>
          <a:p>
            <a:pPr marL="742950" lvl="1" indent="-285750">
              <a:buFont typeface="Wingdings" charset="2"/>
              <a:buChar char="§"/>
            </a:pPr>
            <a:r>
              <a:rPr lang="en-GB" sz="2000" dirty="0"/>
              <a:t>Program to execute a </a:t>
            </a:r>
            <a:r>
              <a:rPr lang="en-GB" sz="2000" dirty="0">
                <a:solidFill>
                  <a:srgbClr val="FFC000"/>
                </a:solidFill>
              </a:rPr>
              <a:t>local query</a:t>
            </a:r>
            <a:r>
              <a:rPr lang="en-GB" sz="2000" dirty="0">
                <a:solidFill>
                  <a:srgbClr val="C00000"/>
                </a:solidFill>
              </a:rPr>
              <a:t> </a:t>
            </a:r>
            <a:r>
              <a:rPr lang="en-GB" sz="2000" dirty="0"/>
              <a:t>on the DB server</a:t>
            </a:r>
          </a:p>
        </p:txBody>
      </p:sp>
      <p:sp>
        <p:nvSpPr>
          <p:cNvPr id="9" name="TextBox 8"/>
          <p:cNvSpPr txBox="1"/>
          <p:nvPr/>
        </p:nvSpPr>
        <p:spPr>
          <a:xfrm>
            <a:off x="2186743" y="1078246"/>
            <a:ext cx="4476947" cy="400110"/>
          </a:xfrm>
          <a:prstGeom prst="rect">
            <a:avLst/>
          </a:prstGeom>
          <a:noFill/>
        </p:spPr>
        <p:txBody>
          <a:bodyPr wrap="square" rtlCol="0">
            <a:spAutoFit/>
          </a:bodyPr>
          <a:lstStyle/>
          <a:p>
            <a:r>
              <a:rPr lang="en-GB" sz="2000">
                <a:hlinkClick r:id="rId10"/>
              </a:rPr>
              <a:t>http://ross2.iasfbo.inaf.it/imprs-db/Web</a:t>
            </a:r>
            <a:endParaRPr lang="en-GB" sz="2000"/>
          </a:p>
        </p:txBody>
      </p:sp>
      <p:sp>
        <p:nvSpPr>
          <p:cNvPr id="10" name="Title 1">
            <a:extLst>
              <a:ext uri="{FF2B5EF4-FFF2-40B4-BE49-F238E27FC236}">
                <a16:creationId xmlns:a16="http://schemas.microsoft.com/office/drawing/2014/main" id="{6B872152-A146-0242-ACDC-6DB52948A94D}"/>
              </a:ext>
            </a:extLst>
          </p:cNvPr>
          <p:cNvSpPr txBox="1">
            <a:spLocks/>
          </p:cNvSpPr>
          <p:nvPr/>
        </p:nvSpPr>
        <p:spPr>
          <a:xfrm>
            <a:off x="235216" y="107577"/>
            <a:ext cx="8685503" cy="687958"/>
          </a:xfrm>
          <a:prstGeom prst="rect">
            <a:avLst/>
          </a:prstGeom>
        </p:spPr>
        <p:txBody>
          <a:bodyPr vert="horz" lIns="36000" tIns="45720" rIns="36000" bIns="45720" rtlCol="0" anchor="ctr">
            <a:no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3200" dirty="0">
                <a:solidFill>
                  <a:srgbClr val="D7E4BD"/>
                </a:solidFill>
              </a:rPr>
              <a:t>Some web demos</a:t>
            </a:r>
          </a:p>
        </p:txBody>
      </p:sp>
    </p:spTree>
    <p:extLst>
      <p:ext uri="{BB962C8B-B14F-4D97-AF65-F5344CB8AC3E}">
        <p14:creationId xmlns:p14="http://schemas.microsoft.com/office/powerpoint/2010/main" val="1997236623"/>
      </p:ext>
    </p:extLst>
  </p:cSld>
  <p:clrMapOvr>
    <a:masterClrMapping/>
  </p:clrMapOvr>
  <p:transition spd="slow">
    <p:wipe dir="d"/>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32B100AA-BA2B-DC43-B3BA-ECCEAB1E86F6}"/>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RDBMS web access / usage</a:t>
            </a:r>
          </a:p>
        </p:txBody>
      </p:sp>
      <p:sp>
        <p:nvSpPr>
          <p:cNvPr id="4" name="TextBox 3">
            <a:extLst>
              <a:ext uri="{FF2B5EF4-FFF2-40B4-BE49-F238E27FC236}">
                <a16:creationId xmlns:a16="http://schemas.microsoft.com/office/drawing/2014/main" id="{579A9728-CA97-F143-BC99-C9B344B5056F}"/>
              </a:ext>
            </a:extLst>
          </p:cNvPr>
          <p:cNvSpPr txBox="1"/>
          <p:nvPr/>
        </p:nvSpPr>
        <p:spPr>
          <a:xfrm>
            <a:off x="539812" y="1008994"/>
            <a:ext cx="6482425" cy="523220"/>
          </a:xfrm>
          <a:prstGeom prst="rect">
            <a:avLst/>
          </a:prstGeom>
          <a:noFill/>
        </p:spPr>
        <p:txBody>
          <a:bodyPr wrap="square" rtlCol="0">
            <a:spAutoFit/>
          </a:bodyPr>
          <a:lstStyle/>
          <a:p>
            <a:r>
              <a:rPr lang="en-GB" sz="2800">
                <a:solidFill>
                  <a:srgbClr val="FFFF00"/>
                </a:solidFill>
              </a:rPr>
              <a:t>Some JavaScript libraries for web graphics:</a:t>
            </a:r>
          </a:p>
        </p:txBody>
      </p:sp>
      <p:sp>
        <p:nvSpPr>
          <p:cNvPr id="13" name="TextBox 12">
            <a:extLst>
              <a:ext uri="{FF2B5EF4-FFF2-40B4-BE49-F238E27FC236}">
                <a16:creationId xmlns:a16="http://schemas.microsoft.com/office/drawing/2014/main" id="{75770025-38C8-A54C-B2E6-E8C6EFEAA6C2}"/>
              </a:ext>
            </a:extLst>
          </p:cNvPr>
          <p:cNvSpPr txBox="1"/>
          <p:nvPr/>
        </p:nvSpPr>
        <p:spPr>
          <a:xfrm>
            <a:off x="540000" y="1873866"/>
            <a:ext cx="8280000" cy="4401205"/>
          </a:xfrm>
          <a:prstGeom prst="rect">
            <a:avLst/>
          </a:prstGeom>
          <a:noFill/>
        </p:spPr>
        <p:txBody>
          <a:bodyPr wrap="square" rtlCol="0">
            <a:spAutoFit/>
          </a:bodyPr>
          <a:lstStyle/>
          <a:p>
            <a:pPr marL="357750" indent="-357750">
              <a:spcBef>
                <a:spcPts val="1000"/>
              </a:spcBef>
              <a:spcAft>
                <a:spcPts val="200"/>
              </a:spcAft>
              <a:buFont typeface="Wingdings" charset="2"/>
              <a:buChar char="Ø"/>
            </a:pPr>
            <a:r>
              <a:rPr lang="en-GB" sz="2800"/>
              <a:t>amCharts: </a:t>
            </a:r>
            <a:r>
              <a:rPr lang="en-GB" sz="2800">
                <a:hlinkClick r:id="rId2"/>
              </a:rPr>
              <a:t>https://www.amcharts.com/</a:t>
            </a:r>
            <a:endParaRPr lang="en-GB" sz="2800"/>
          </a:p>
          <a:p>
            <a:pPr marL="814950" lvl="1" indent="-357750">
              <a:spcBef>
                <a:spcPts val="1000"/>
              </a:spcBef>
              <a:spcAft>
                <a:spcPts val="200"/>
              </a:spcAft>
              <a:buFont typeface="Wingdings" charset="2"/>
              <a:buChar char="§"/>
            </a:pPr>
            <a:r>
              <a:rPr lang="en-GB" sz="2400"/>
              <a:t>See demos page: </a:t>
            </a:r>
            <a:r>
              <a:rPr lang="en-GB" sz="2400">
                <a:hlinkClick r:id="rId3"/>
              </a:rPr>
              <a:t>https://www.amcharts.com/demos/</a:t>
            </a:r>
            <a:endParaRPr lang="en-GB" sz="2400"/>
          </a:p>
          <a:p>
            <a:pPr marL="357750" indent="-357750">
              <a:spcBef>
                <a:spcPts val="1000"/>
              </a:spcBef>
              <a:spcAft>
                <a:spcPts val="200"/>
              </a:spcAft>
              <a:buFont typeface="Wingdings" charset="2"/>
              <a:buChar char="Ø"/>
            </a:pPr>
            <a:r>
              <a:rPr lang="en-GB" sz="2800"/>
              <a:t>Plotly.js: </a:t>
            </a:r>
            <a:r>
              <a:rPr lang="en-GB" sz="2800">
                <a:hlinkClick r:id="rId4"/>
              </a:rPr>
              <a:t>https://plot.ly/javascript/</a:t>
            </a:r>
            <a:endParaRPr lang="en-GB" sz="2800"/>
          </a:p>
          <a:p>
            <a:pPr marL="357750" indent="-357750">
              <a:spcBef>
                <a:spcPts val="1000"/>
              </a:spcBef>
              <a:spcAft>
                <a:spcPts val="200"/>
              </a:spcAft>
              <a:buFont typeface="Wingdings" charset="2"/>
              <a:buChar char="Ø"/>
            </a:pPr>
            <a:r>
              <a:rPr lang="en-GB" sz="2800"/>
              <a:t>D3.js: </a:t>
            </a:r>
            <a:r>
              <a:rPr lang="en-GB" sz="2800">
                <a:hlinkClick r:id="rId5"/>
              </a:rPr>
              <a:t>https://d3js.org/</a:t>
            </a:r>
            <a:endParaRPr lang="en-GB" sz="2800"/>
          </a:p>
          <a:p>
            <a:pPr marL="357750" indent="-357750">
              <a:spcBef>
                <a:spcPts val="1000"/>
              </a:spcBef>
              <a:spcAft>
                <a:spcPts val="200"/>
              </a:spcAft>
              <a:buFont typeface="Wingdings" charset="2"/>
              <a:buChar char="Ø"/>
            </a:pPr>
            <a:r>
              <a:rPr lang="en-GB" sz="2800"/>
              <a:t>Flot: </a:t>
            </a:r>
            <a:r>
              <a:rPr lang="en-GB" sz="2800">
                <a:hlinkClick r:id="rId6"/>
              </a:rPr>
              <a:t>http://www.flotcharts.org/</a:t>
            </a:r>
            <a:endParaRPr lang="en-GB" sz="2800"/>
          </a:p>
          <a:p>
            <a:pPr marL="357750" indent="-357750">
              <a:spcBef>
                <a:spcPts val="1000"/>
              </a:spcBef>
              <a:spcAft>
                <a:spcPts val="200"/>
              </a:spcAft>
              <a:buFont typeface="Wingdings" charset="2"/>
              <a:buChar char="Ø"/>
            </a:pPr>
            <a:r>
              <a:rPr lang="en-GB" sz="2800"/>
              <a:t>Bokeh (python oriented): </a:t>
            </a:r>
            <a:r>
              <a:rPr lang="en-GB" sz="2800">
                <a:hlinkClick r:id="rId7"/>
              </a:rPr>
              <a:t>http://bokeh.pydata.org/en/latest/</a:t>
            </a:r>
            <a:endParaRPr lang="en-GB" sz="2800"/>
          </a:p>
          <a:p>
            <a:pPr marL="357750" indent="-357750">
              <a:spcBef>
                <a:spcPts val="1000"/>
              </a:spcBef>
              <a:spcAft>
                <a:spcPts val="200"/>
              </a:spcAft>
              <a:buFont typeface="Wingdings" charset="2"/>
              <a:buChar char="Ø"/>
            </a:pPr>
            <a:r>
              <a:rPr lang="en-GB" sz="2800"/>
              <a:t>… and many more</a:t>
            </a:r>
          </a:p>
        </p:txBody>
      </p:sp>
      <p:sp>
        <p:nvSpPr>
          <p:cNvPr id="5" name="Slide Number Placeholder 4">
            <a:extLst>
              <a:ext uri="{FF2B5EF4-FFF2-40B4-BE49-F238E27FC236}">
                <a16:creationId xmlns:a16="http://schemas.microsoft.com/office/drawing/2014/main" id="{63CBD5E1-9B70-FB49-8605-F5812C004FF5}"/>
              </a:ext>
            </a:extLst>
          </p:cNvPr>
          <p:cNvSpPr>
            <a:spLocks noGrp="1"/>
          </p:cNvSpPr>
          <p:nvPr>
            <p:ph type="sldNum" sz="quarter" idx="12"/>
          </p:nvPr>
        </p:nvSpPr>
        <p:spPr/>
        <p:txBody>
          <a:bodyPr/>
          <a:lstStyle/>
          <a:p>
            <a:fld id="{D12AA694-00EB-4F4B-AABB-6F50FB178914}" type="slidenum">
              <a:rPr lang="en-US" smtClean="0"/>
              <a:t>135</a:t>
            </a:fld>
            <a:endParaRPr lang="en-US" dirty="0"/>
          </a:p>
        </p:txBody>
      </p:sp>
    </p:spTree>
    <p:extLst>
      <p:ext uri="{BB962C8B-B14F-4D97-AF65-F5344CB8AC3E}">
        <p14:creationId xmlns:p14="http://schemas.microsoft.com/office/powerpoint/2010/main" val="2916108194"/>
      </p:ext>
    </p:extLst>
  </p:cSld>
  <p:clrMapOvr>
    <a:masterClrMapping/>
  </p:clrMapOvr>
  <p:transition spd="slow">
    <p:wipe dir="d"/>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E1B3B62B-E9B4-D749-8A5C-D15554041182}"/>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4" name="Slide Number Placeholder 4">
            <a:extLst>
              <a:ext uri="{FF2B5EF4-FFF2-40B4-BE49-F238E27FC236}">
                <a16:creationId xmlns:a16="http://schemas.microsoft.com/office/drawing/2014/main" id="{3D9C7B3B-0FFD-3140-8309-5AF652DBD30F}"/>
              </a:ext>
            </a:extLst>
          </p:cNvPr>
          <p:cNvSpPr>
            <a:spLocks noGrp="1"/>
          </p:cNvSpPr>
          <p:nvPr>
            <p:ph type="sldNum" sz="quarter" idx="12"/>
          </p:nvPr>
        </p:nvSpPr>
        <p:spPr>
          <a:xfrm>
            <a:off x="8361363" y="6551266"/>
            <a:ext cx="526143" cy="284388"/>
          </a:xfrm>
        </p:spPr>
        <p:txBody>
          <a:bodyPr/>
          <a:lstStyle/>
          <a:p>
            <a:fld id="{D12AA694-00EB-4F4B-AABB-6F50FB178914}" type="slidenum">
              <a:rPr lang="en-US" sz="1400" smtClean="0">
                <a:effectLst/>
              </a:rPr>
              <a:t>136</a:t>
            </a:fld>
            <a:endParaRPr lang="en-US" sz="1400" dirty="0">
              <a:effectLst/>
            </a:endParaRPr>
          </a:p>
        </p:txBody>
      </p:sp>
    </p:spTree>
    <p:extLst>
      <p:ext uri="{BB962C8B-B14F-4D97-AF65-F5344CB8AC3E}">
        <p14:creationId xmlns:p14="http://schemas.microsoft.com/office/powerpoint/2010/main" val="956414693"/>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3">
            <a:extLst>
              <a:ext uri="{FF2B5EF4-FFF2-40B4-BE49-F238E27FC236}">
                <a16:creationId xmlns:a16="http://schemas.microsoft.com/office/drawing/2014/main" id="{0FAABF94-0B0D-C047-BD9F-96D98D79B14F}"/>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pic>
        <p:nvPicPr>
          <p:cNvPr id="8" name="Picture 7" descr="MESSIERS-BI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17210" y="-799998"/>
            <a:ext cx="6509581" cy="8109578"/>
          </a:xfrm>
          <a:prstGeom prst="rect">
            <a:avLst/>
          </a:prstGeom>
        </p:spPr>
      </p:pic>
      <p:sp>
        <p:nvSpPr>
          <p:cNvPr id="2" name="Title 1"/>
          <p:cNvSpPr>
            <a:spLocks noGrp="1"/>
          </p:cNvSpPr>
          <p:nvPr>
            <p:ph type="title"/>
          </p:nvPr>
        </p:nvSpPr>
        <p:spPr>
          <a:xfrm>
            <a:off x="235216" y="107577"/>
            <a:ext cx="8685503" cy="687958"/>
          </a:xfrm>
        </p:spPr>
        <p:txBody>
          <a:bodyPr lIns="36000" rIns="36000"/>
          <a:lstStyle/>
          <a:p>
            <a:r>
              <a:rPr lang="en-US" sz="3600" i="1" dirty="0">
                <a:solidFill>
                  <a:srgbClr val="FFFF00"/>
                </a:solidFill>
              </a:rPr>
              <a:t>Messier</a:t>
            </a:r>
            <a:r>
              <a:rPr lang="en-US" sz="3600" dirty="0">
                <a:solidFill>
                  <a:srgbClr val="D7E4BD"/>
                </a:solidFill>
              </a:rPr>
              <a:t> </a:t>
            </a:r>
            <a:r>
              <a:rPr lang="en-US" sz="3600" dirty="0">
                <a:solidFill>
                  <a:schemeClr val="tx2"/>
                </a:solidFill>
              </a:rPr>
              <a:t>catalogue</a:t>
            </a:r>
          </a:p>
        </p:txBody>
      </p:sp>
      <p:sp>
        <p:nvSpPr>
          <p:cNvPr id="6" name="Content Placeholder 3"/>
          <p:cNvSpPr txBox="1">
            <a:spLocks/>
          </p:cNvSpPr>
          <p:nvPr/>
        </p:nvSpPr>
        <p:spPr>
          <a:xfrm>
            <a:off x="-9419" y="6045338"/>
            <a:ext cx="499495" cy="461665"/>
          </a:xfrm>
          <a:prstGeom prst="rect">
            <a:avLst/>
          </a:prstGeom>
        </p:spPr>
        <p:txBody>
          <a:bodyPr vert="horz" wrap="square" lIns="91440" tIns="45720" rIns="91440" bIns="45720" rtlCol="0">
            <a:spAutoFit/>
          </a:bodyPr>
          <a:lstStyle>
            <a:lvl1pPr marL="403225" indent="-403225" algn="l" defTabSz="914400" rtl="0" eaLnBrk="1" latinLnBrk="0" hangingPunct="1">
              <a:spcBef>
                <a:spcPts val="2000"/>
              </a:spcBef>
              <a:buFontTx/>
              <a:buBlip>
                <a:blip r:embed="rId3"/>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3"/>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3"/>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gn="ctr">
              <a:buFontTx/>
              <a:buNone/>
            </a:pPr>
            <a:r>
              <a:rPr lang="en-US" dirty="0"/>
              <a:t>1</a:t>
            </a:r>
          </a:p>
        </p:txBody>
      </p:sp>
      <p:sp>
        <p:nvSpPr>
          <p:cNvPr id="9" name="Content Placeholder 3"/>
          <p:cNvSpPr txBox="1">
            <a:spLocks/>
          </p:cNvSpPr>
          <p:nvPr/>
        </p:nvSpPr>
        <p:spPr>
          <a:xfrm>
            <a:off x="-9419" y="5446174"/>
            <a:ext cx="499495" cy="461665"/>
          </a:xfrm>
          <a:prstGeom prst="rect">
            <a:avLst/>
          </a:prstGeom>
        </p:spPr>
        <p:txBody>
          <a:bodyPr vert="horz" wrap="square" lIns="91440" tIns="45720" rIns="91440" bIns="45720" rtlCol="0">
            <a:spAutoFit/>
          </a:bodyPr>
          <a:lstStyle>
            <a:lvl1pPr marL="403225" indent="-403225" algn="l" defTabSz="914400" rtl="0" eaLnBrk="1" latinLnBrk="0" hangingPunct="1">
              <a:spcBef>
                <a:spcPts val="2000"/>
              </a:spcBef>
              <a:buFontTx/>
              <a:buBlip>
                <a:blip r:embed="rId3"/>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3"/>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3"/>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gn="ctr">
              <a:buFontTx/>
              <a:buNone/>
            </a:pPr>
            <a:r>
              <a:rPr lang="en-US" dirty="0"/>
              <a:t>2</a:t>
            </a:r>
          </a:p>
        </p:txBody>
      </p:sp>
      <p:sp>
        <p:nvSpPr>
          <p:cNvPr id="11" name="Content Placeholder 3"/>
          <p:cNvSpPr txBox="1">
            <a:spLocks/>
          </p:cNvSpPr>
          <p:nvPr/>
        </p:nvSpPr>
        <p:spPr>
          <a:xfrm>
            <a:off x="-14532" y="4856269"/>
            <a:ext cx="499495" cy="589905"/>
          </a:xfrm>
          <a:prstGeom prst="rect">
            <a:avLst/>
          </a:prstGeom>
        </p:spPr>
        <p:txBody>
          <a:bodyPr vert="horz" wrap="square" lIns="91440" tIns="45720" rIns="91440" bIns="45720" rtlCol="0">
            <a:spAutoFit/>
          </a:bodyPr>
          <a:lstStyle>
            <a:lvl1pPr marL="403225" indent="-403225" algn="l" defTabSz="914400" rtl="0" eaLnBrk="1" latinLnBrk="0" hangingPunct="1">
              <a:spcBef>
                <a:spcPts val="2000"/>
              </a:spcBef>
              <a:buFontTx/>
              <a:buBlip>
                <a:blip r:embed="rId3"/>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3"/>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3"/>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gn="ctr">
              <a:lnSpc>
                <a:spcPts val="1000"/>
              </a:lnSpc>
              <a:spcBef>
                <a:spcPts val="0"/>
              </a:spcBef>
              <a:buFontTx/>
              <a:buNone/>
            </a:pPr>
            <a:r>
              <a:rPr lang="en-US" dirty="0"/>
              <a:t>.</a:t>
            </a:r>
          </a:p>
          <a:p>
            <a:pPr marL="0" indent="0" algn="ctr">
              <a:lnSpc>
                <a:spcPts val="1000"/>
              </a:lnSpc>
              <a:spcBef>
                <a:spcPts val="0"/>
              </a:spcBef>
              <a:buFontTx/>
              <a:buNone/>
            </a:pPr>
            <a:r>
              <a:rPr lang="en-US" dirty="0"/>
              <a:t>.</a:t>
            </a:r>
          </a:p>
          <a:p>
            <a:pPr marL="0" indent="0" algn="ctr">
              <a:lnSpc>
                <a:spcPts val="1000"/>
              </a:lnSpc>
              <a:spcBef>
                <a:spcPts val="0"/>
              </a:spcBef>
              <a:buFontTx/>
              <a:buNone/>
            </a:pPr>
            <a:r>
              <a:rPr lang="en-US" dirty="0"/>
              <a:t>.</a:t>
            </a:r>
          </a:p>
        </p:txBody>
      </p:sp>
      <p:sp>
        <p:nvSpPr>
          <p:cNvPr id="12" name="Content Placeholder 3"/>
          <p:cNvSpPr txBox="1">
            <a:spLocks/>
          </p:cNvSpPr>
          <p:nvPr/>
        </p:nvSpPr>
        <p:spPr>
          <a:xfrm>
            <a:off x="-9419" y="151736"/>
            <a:ext cx="499495" cy="461665"/>
          </a:xfrm>
          <a:prstGeom prst="rect">
            <a:avLst/>
          </a:prstGeom>
        </p:spPr>
        <p:txBody>
          <a:bodyPr vert="horz" wrap="square" lIns="91440" tIns="45720" rIns="91440" bIns="45720" rtlCol="0">
            <a:spAutoFit/>
          </a:bodyPr>
          <a:lstStyle>
            <a:lvl1pPr marL="403225" indent="-403225" algn="l" defTabSz="914400" rtl="0" eaLnBrk="1" latinLnBrk="0" hangingPunct="1">
              <a:spcBef>
                <a:spcPts val="2000"/>
              </a:spcBef>
              <a:buFontTx/>
              <a:buBlip>
                <a:blip r:embed="rId3"/>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3"/>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3"/>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gn="ctr">
              <a:buFontTx/>
              <a:buNone/>
            </a:pPr>
            <a:r>
              <a:rPr lang="en-US" dirty="0"/>
              <a:t>11</a:t>
            </a:r>
          </a:p>
        </p:txBody>
      </p:sp>
      <p:sp>
        <p:nvSpPr>
          <p:cNvPr id="4" name="Slide Number Placeholder 3">
            <a:extLst>
              <a:ext uri="{FF2B5EF4-FFF2-40B4-BE49-F238E27FC236}">
                <a16:creationId xmlns:a16="http://schemas.microsoft.com/office/drawing/2014/main" id="{35CE0D61-11E6-054D-8009-4D4AB8B1B21D}"/>
              </a:ext>
            </a:extLst>
          </p:cNvPr>
          <p:cNvSpPr>
            <a:spLocks noGrp="1"/>
          </p:cNvSpPr>
          <p:nvPr>
            <p:ph type="sldNum" sz="quarter" idx="12"/>
          </p:nvPr>
        </p:nvSpPr>
        <p:spPr/>
        <p:txBody>
          <a:bodyPr/>
          <a:lstStyle/>
          <a:p>
            <a:fld id="{D12AA694-00EB-4F4B-AABB-6F50FB178914}" type="slidenum">
              <a:rPr lang="en-US" smtClean="0"/>
              <a:t>13</a:t>
            </a:fld>
            <a:endParaRPr lang="en-US"/>
          </a:p>
        </p:txBody>
      </p:sp>
    </p:spTree>
    <p:extLst>
      <p:ext uri="{BB962C8B-B14F-4D97-AF65-F5344CB8AC3E}">
        <p14:creationId xmlns:p14="http://schemas.microsoft.com/office/powerpoint/2010/main" val="182921570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xit" presetSubtype="4" fill="hold" grpId="1" nodeType="clickEffect">
                                  <p:stCondLst>
                                    <p:cond delay="0"/>
                                  </p:stCondLst>
                                  <p:iterate type="lt">
                                    <p:tmPct val="0"/>
                                  </p:iterate>
                                  <p:childTnLst>
                                    <p:anim calcmode="lin" valueType="num">
                                      <p:cBhvr additive="base">
                                        <p:cTn id="20" dur="500"/>
                                        <p:tgtEl>
                                          <p:spTgt spid="2"/>
                                        </p:tgtEl>
                                        <p:attrNameLst>
                                          <p:attrName>ppt_y</p:attrName>
                                        </p:attrNameLst>
                                      </p:cBhvr>
                                      <p:tavLst>
                                        <p:tav tm="0">
                                          <p:val>
                                            <p:strVal val="#ppt_y"/>
                                          </p:val>
                                        </p:tav>
                                        <p:tav tm="100000">
                                          <p:val>
                                            <p:strVal val="#ppt_y+#ppt_h*1.125000"/>
                                          </p:val>
                                        </p:tav>
                                      </p:tavLst>
                                    </p:anim>
                                    <p:animEffect transition="out" filter="wipe(down)">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3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900" decel="100000" fill="hold"/>
                                        <p:tgtEl>
                                          <p:spTgt spid="12"/>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900" decel="100000" fill="hold"/>
                                        <p:tgtEl>
                                          <p:spTgt spid="1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6" presetID="37"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900" decel="100000" fill="hold"/>
                                        <p:tgtEl>
                                          <p:spTgt spid="9"/>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900" decel="100000" fill="hold"/>
                                        <p:tgtEl>
                                          <p:spTgt spid="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9"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3">
            <a:extLst>
              <a:ext uri="{FF2B5EF4-FFF2-40B4-BE49-F238E27FC236}">
                <a16:creationId xmlns:a16="http://schemas.microsoft.com/office/drawing/2014/main" id="{84D86AAB-16B7-4F48-AC87-D8EAD13FF91D}"/>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3" name="Content Placeholder 2"/>
          <p:cNvSpPr>
            <a:spLocks noGrp="1"/>
          </p:cNvSpPr>
          <p:nvPr>
            <p:ph idx="1"/>
          </p:nvPr>
        </p:nvSpPr>
        <p:spPr>
          <a:xfrm>
            <a:off x="322955" y="5424855"/>
            <a:ext cx="8567999" cy="909801"/>
          </a:xfrm>
        </p:spPr>
        <p:txBody>
          <a:bodyPr>
            <a:spAutoFit/>
          </a:bodyPr>
          <a:lstStyle/>
          <a:p>
            <a:pPr lvl="1">
              <a:lnSpc>
                <a:spcPct val="102000"/>
              </a:lnSpc>
              <a:buFont typeface="Wingdings" pitchFamily="2" charset="2"/>
              <a:buChar char="Ø"/>
            </a:pPr>
            <a:r>
              <a:rPr lang="en-GB" sz="2400" dirty="0">
                <a:cs typeface="Bitstream Vera Sans" charset="0"/>
              </a:rPr>
              <a:t>Data + metadata = file </a:t>
            </a:r>
            <a:r>
              <a:rPr lang="en-GB" sz="2400" dirty="0">
                <a:solidFill>
                  <a:srgbClr val="FFFF00"/>
                </a:solidFill>
                <a:cs typeface="Bitstream Vera Sans" charset="0"/>
              </a:rPr>
              <a:t>FITS</a:t>
            </a:r>
            <a:r>
              <a:rPr lang="en-GB" sz="2400" dirty="0">
                <a:cs typeface="Bitstream Vera Sans" charset="0"/>
              </a:rPr>
              <a:t>, </a:t>
            </a:r>
            <a:r>
              <a:rPr lang="en-GB" sz="2400" dirty="0" err="1">
                <a:solidFill>
                  <a:srgbClr val="FFFF00"/>
                </a:solidFill>
                <a:cs typeface="Bitstream Vera Sans" charset="0"/>
              </a:rPr>
              <a:t>VOTable</a:t>
            </a:r>
            <a:r>
              <a:rPr lang="en-GB" sz="2400" dirty="0">
                <a:cs typeface="Bitstream Vera Sans" charset="0"/>
              </a:rPr>
              <a:t>, etc.</a:t>
            </a:r>
          </a:p>
          <a:p>
            <a:pPr lvl="1">
              <a:lnSpc>
                <a:spcPct val="102000"/>
              </a:lnSpc>
              <a:buFont typeface="Wingdings" pitchFamily="2" charset="2"/>
              <a:buChar char="Ø"/>
            </a:pPr>
            <a:r>
              <a:rPr lang="en-GB" sz="2400" dirty="0">
                <a:cs typeface="Bitstream Vera Sans" charset="0"/>
              </a:rPr>
              <a:t>Data + metadata + </a:t>
            </a:r>
            <a:r>
              <a:rPr lang="en-GB" sz="2400" u="sng" dirty="0">
                <a:cs typeface="Bitstream Vera Sans" charset="0"/>
              </a:rPr>
              <a:t>software</a:t>
            </a:r>
            <a:r>
              <a:rPr lang="en-GB" sz="2400" dirty="0">
                <a:cs typeface="Bitstream Vera Sans" charset="0"/>
              </a:rPr>
              <a:t> = </a:t>
            </a:r>
            <a:r>
              <a:rPr lang="en-GB" sz="2400" i="1" dirty="0">
                <a:solidFill>
                  <a:srgbClr val="FFFF00"/>
                </a:solidFill>
                <a:cs typeface="Bitstream Vera Sans" charset="0"/>
              </a:rPr>
              <a:t>DATABASE</a:t>
            </a:r>
            <a:r>
              <a:rPr lang="en-GB" sz="2400" dirty="0">
                <a:cs typeface="Bitstream Vera Sans" charset="0"/>
              </a:rPr>
              <a:t> !</a:t>
            </a:r>
          </a:p>
        </p:txBody>
      </p:sp>
      <p:sp>
        <p:nvSpPr>
          <p:cNvPr id="4" name="Content Placeholder 2"/>
          <p:cNvSpPr txBox="1">
            <a:spLocks/>
          </p:cNvSpPr>
          <p:nvPr/>
        </p:nvSpPr>
        <p:spPr>
          <a:xfrm>
            <a:off x="423502" y="1018145"/>
            <a:ext cx="8489762" cy="4299895"/>
          </a:xfrm>
          <a:prstGeom prst="rect">
            <a:avLst/>
          </a:prstGeom>
        </p:spPr>
        <p:txBody>
          <a:bodyPr vert="horz" wrap="square"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nSpc>
                <a:spcPct val="98000"/>
              </a:lnSpc>
              <a:buNone/>
            </a:pPr>
            <a:r>
              <a:rPr lang="en-GB" sz="1800" dirty="0">
                <a:solidFill>
                  <a:srgbClr val="FFFFCC"/>
                </a:solidFill>
                <a:latin typeface="Consolas"/>
                <a:cs typeface="Consolas"/>
              </a:rPr>
              <a:t>M   Type  </a:t>
            </a:r>
            <a:r>
              <a:rPr lang="en-GB" sz="1800" dirty="0" err="1">
                <a:solidFill>
                  <a:srgbClr val="FFFFCC"/>
                </a:solidFill>
                <a:latin typeface="Consolas"/>
                <a:cs typeface="Consolas"/>
              </a:rPr>
              <a:t>Const</a:t>
            </a:r>
            <a:r>
              <a:rPr lang="en-GB" sz="1800" dirty="0">
                <a:solidFill>
                  <a:srgbClr val="FFFFCC"/>
                </a:solidFill>
                <a:latin typeface="Consolas"/>
                <a:cs typeface="Consolas"/>
              </a:rPr>
              <a:t> Mag   </a:t>
            </a:r>
            <a:r>
              <a:rPr lang="en-GB" sz="1800" dirty="0" err="1">
                <a:solidFill>
                  <a:srgbClr val="FFFFCC"/>
                </a:solidFill>
                <a:latin typeface="Consolas"/>
                <a:cs typeface="Consolas"/>
              </a:rPr>
              <a:t>Ra_h</a:t>
            </a:r>
            <a:r>
              <a:rPr lang="en-GB" sz="1800" dirty="0">
                <a:solidFill>
                  <a:srgbClr val="FFFFCC"/>
                </a:solidFill>
                <a:latin typeface="Consolas"/>
                <a:cs typeface="Consolas"/>
              </a:rPr>
              <a:t>  </a:t>
            </a:r>
            <a:r>
              <a:rPr lang="en-GB" sz="1800" dirty="0" err="1">
                <a:solidFill>
                  <a:srgbClr val="FFFFCC"/>
                </a:solidFill>
                <a:latin typeface="Consolas"/>
                <a:cs typeface="Consolas"/>
              </a:rPr>
              <a:t>Ra_m</a:t>
            </a:r>
            <a:r>
              <a:rPr lang="en-GB" sz="1800" dirty="0">
                <a:solidFill>
                  <a:srgbClr val="FFFFCC"/>
                </a:solidFill>
                <a:latin typeface="Consolas"/>
                <a:cs typeface="Consolas"/>
              </a:rPr>
              <a:t>   </a:t>
            </a:r>
            <a:r>
              <a:rPr lang="en-GB" sz="1800" dirty="0" err="1">
                <a:solidFill>
                  <a:srgbClr val="FFFFCC"/>
                </a:solidFill>
                <a:latin typeface="Consolas"/>
                <a:cs typeface="Consolas"/>
              </a:rPr>
              <a:t>Dec_d</a:t>
            </a:r>
            <a:r>
              <a:rPr lang="en-GB" sz="1800" dirty="0">
                <a:solidFill>
                  <a:srgbClr val="FFFFCC"/>
                </a:solidFill>
                <a:latin typeface="Consolas"/>
                <a:cs typeface="Consolas"/>
              </a:rPr>
              <a:t>  </a:t>
            </a:r>
            <a:r>
              <a:rPr lang="en-GB" sz="1800" dirty="0" err="1">
                <a:solidFill>
                  <a:srgbClr val="FFFFCC"/>
                </a:solidFill>
                <a:latin typeface="Consolas"/>
                <a:cs typeface="Consolas"/>
              </a:rPr>
              <a:t>Dec_p</a:t>
            </a:r>
            <a:r>
              <a:rPr lang="en-GB" sz="1800" dirty="0">
                <a:solidFill>
                  <a:srgbClr val="FFFFCC"/>
                </a:solidFill>
                <a:latin typeface="Consolas"/>
                <a:cs typeface="Consolas"/>
              </a:rPr>
              <a:t>    </a:t>
            </a:r>
            <a:r>
              <a:rPr lang="en-GB" sz="1800" dirty="0" err="1">
                <a:solidFill>
                  <a:srgbClr val="FFFFCC"/>
                </a:solidFill>
                <a:latin typeface="Consolas"/>
                <a:cs typeface="Consolas"/>
              </a:rPr>
              <a:t>Dist</a:t>
            </a:r>
            <a:r>
              <a:rPr lang="en-GB" sz="1800" dirty="0">
                <a:solidFill>
                  <a:srgbClr val="FFFFCC"/>
                </a:solidFill>
                <a:latin typeface="Consolas"/>
                <a:cs typeface="Consolas"/>
              </a:rPr>
              <a:t>   </a:t>
            </a:r>
            <a:r>
              <a:rPr lang="en-GB" sz="1800" dirty="0" err="1">
                <a:solidFill>
                  <a:srgbClr val="FFFFCC"/>
                </a:solidFill>
                <a:latin typeface="Consolas"/>
                <a:cs typeface="Consolas"/>
              </a:rPr>
              <a:t>App_size</a:t>
            </a:r>
            <a:endParaRPr lang="en-GB" sz="1800" dirty="0">
              <a:solidFill>
                <a:srgbClr val="FFFFCC"/>
              </a:solidFill>
              <a:latin typeface="Consolas"/>
              <a:cs typeface="Consolas"/>
            </a:endParaRPr>
          </a:p>
          <a:p>
            <a:pPr marL="0" indent="0">
              <a:lnSpc>
                <a:spcPct val="98000"/>
              </a:lnSpc>
              <a:buNone/>
            </a:pPr>
            <a:r>
              <a:rPr lang="en-GB" sz="1600" b="0" dirty="0" err="1">
                <a:solidFill>
                  <a:srgbClr val="FFFFCC"/>
                </a:solidFill>
                <a:latin typeface="Consolas"/>
                <a:cs typeface="Consolas"/>
              </a:rPr>
              <a:t>int</a:t>
            </a:r>
            <a:r>
              <a:rPr lang="en-GB" sz="1600" b="0" dirty="0">
                <a:solidFill>
                  <a:srgbClr val="FFFFCC"/>
                </a:solidFill>
                <a:latin typeface="Consolas"/>
                <a:cs typeface="Consolas"/>
              </a:rPr>
              <a:t> string string float  float  float   float  float     string    string </a:t>
            </a:r>
          </a:p>
          <a:p>
            <a:pPr marL="0" indent="0">
              <a:lnSpc>
                <a:spcPct val="50000"/>
              </a:lnSpc>
              <a:buNone/>
            </a:pPr>
            <a:r>
              <a:rPr lang="en-GB" sz="1600" dirty="0">
                <a:solidFill>
                  <a:srgbClr val="FFFFCC"/>
                </a:solidFill>
                <a:latin typeface="Consolas"/>
                <a:cs typeface="Consolas"/>
              </a:rPr>
              <a:t>1    BN    Tau     8.2    05     34.5    +22    01.0     6.3 </a:t>
            </a:r>
            <a:r>
              <a:rPr lang="en-GB" sz="1600" dirty="0" err="1">
                <a:solidFill>
                  <a:srgbClr val="FFFFCC"/>
                </a:solidFill>
                <a:latin typeface="Consolas"/>
                <a:cs typeface="Consolas"/>
              </a:rPr>
              <a:t>kly</a:t>
            </a:r>
            <a:r>
              <a:rPr lang="en-GB" sz="1600" dirty="0">
                <a:solidFill>
                  <a:srgbClr val="FFFFCC"/>
                </a:solidFill>
                <a:latin typeface="Consolas"/>
                <a:cs typeface="Consolas"/>
              </a:rPr>
              <a:t>    6'x4'</a:t>
            </a:r>
          </a:p>
          <a:p>
            <a:pPr marL="0" indent="0">
              <a:lnSpc>
                <a:spcPct val="50000"/>
              </a:lnSpc>
              <a:buNone/>
            </a:pPr>
            <a:r>
              <a:rPr lang="en-GB" sz="1600" dirty="0">
                <a:solidFill>
                  <a:srgbClr val="FFFFCC"/>
                </a:solidFill>
                <a:latin typeface="Consolas"/>
                <a:cs typeface="Consolas"/>
              </a:rPr>
              <a:t>2    GC    </a:t>
            </a:r>
            <a:r>
              <a:rPr lang="en-GB" sz="1600" dirty="0" err="1">
                <a:solidFill>
                  <a:srgbClr val="FFFFCC"/>
                </a:solidFill>
                <a:latin typeface="Consolas"/>
                <a:cs typeface="Consolas"/>
              </a:rPr>
              <a:t>Aqu</a:t>
            </a:r>
            <a:r>
              <a:rPr lang="en-GB" sz="1600" dirty="0">
                <a:solidFill>
                  <a:srgbClr val="FFFFCC"/>
                </a:solidFill>
                <a:latin typeface="Consolas"/>
                <a:cs typeface="Consolas"/>
              </a:rPr>
              <a:t>     6.3    21     33.5     00   -49.0    36.2 </a:t>
            </a:r>
            <a:r>
              <a:rPr lang="en-GB" sz="1600" dirty="0" err="1">
                <a:solidFill>
                  <a:srgbClr val="FFFFCC"/>
                </a:solidFill>
                <a:latin typeface="Consolas"/>
                <a:cs typeface="Consolas"/>
              </a:rPr>
              <a:t>kly</a:t>
            </a:r>
            <a:r>
              <a:rPr lang="en-GB" sz="1600" dirty="0">
                <a:solidFill>
                  <a:srgbClr val="FFFFCC"/>
                </a:solidFill>
                <a:latin typeface="Consolas"/>
                <a:cs typeface="Consolas"/>
              </a:rPr>
              <a:t>    12.9’</a:t>
            </a:r>
          </a:p>
          <a:p>
            <a:pPr marL="0" indent="0">
              <a:lnSpc>
                <a:spcPct val="50000"/>
              </a:lnSpc>
              <a:buNone/>
            </a:pPr>
            <a:r>
              <a:rPr lang="en-GB" sz="1600" dirty="0">
                <a:solidFill>
                  <a:srgbClr val="FFFFCC"/>
                </a:solidFill>
                <a:latin typeface="Consolas"/>
                <a:cs typeface="Consolas"/>
              </a:rPr>
              <a:t>3    GC    </a:t>
            </a:r>
            <a:r>
              <a:rPr lang="en-GB" sz="1600" dirty="0" err="1">
                <a:solidFill>
                  <a:srgbClr val="FFFFCC"/>
                </a:solidFill>
                <a:latin typeface="Consolas"/>
                <a:cs typeface="Consolas"/>
              </a:rPr>
              <a:t>CVn</a:t>
            </a:r>
            <a:r>
              <a:rPr lang="en-GB" sz="1600" dirty="0">
                <a:solidFill>
                  <a:srgbClr val="FFFFCC"/>
                </a:solidFill>
                <a:latin typeface="Consolas"/>
                <a:cs typeface="Consolas"/>
              </a:rPr>
              <a:t>     6.3    13     42.2    +28    23.0    30.6 </a:t>
            </a:r>
            <a:r>
              <a:rPr lang="en-GB" sz="1600" dirty="0" err="1">
                <a:solidFill>
                  <a:srgbClr val="FFFFCC"/>
                </a:solidFill>
                <a:latin typeface="Consolas"/>
                <a:cs typeface="Consolas"/>
              </a:rPr>
              <a:t>kly</a:t>
            </a:r>
            <a:r>
              <a:rPr lang="en-GB" sz="1600" dirty="0">
                <a:solidFill>
                  <a:srgbClr val="FFFFCC"/>
                </a:solidFill>
                <a:latin typeface="Consolas"/>
                <a:cs typeface="Consolas"/>
              </a:rPr>
              <a:t>    16.2'</a:t>
            </a:r>
          </a:p>
          <a:p>
            <a:pPr marL="0" indent="0">
              <a:lnSpc>
                <a:spcPct val="50000"/>
              </a:lnSpc>
              <a:buNone/>
            </a:pPr>
            <a:r>
              <a:rPr lang="en-GB" sz="1600" dirty="0">
                <a:solidFill>
                  <a:srgbClr val="FFFFCC"/>
                </a:solidFill>
                <a:latin typeface="Consolas"/>
                <a:cs typeface="Consolas"/>
              </a:rPr>
              <a:t>4    GC    </a:t>
            </a:r>
            <a:r>
              <a:rPr lang="en-GB" sz="1600" dirty="0" err="1">
                <a:solidFill>
                  <a:srgbClr val="FFFFCC"/>
                </a:solidFill>
                <a:latin typeface="Consolas"/>
                <a:cs typeface="Consolas"/>
              </a:rPr>
              <a:t>Sco</a:t>
            </a:r>
            <a:r>
              <a:rPr lang="en-GB" sz="1600" dirty="0">
                <a:solidFill>
                  <a:srgbClr val="FFFFCC"/>
                </a:solidFill>
                <a:latin typeface="Consolas"/>
                <a:cs typeface="Consolas"/>
              </a:rPr>
              <a:t>     6.4    16     23.5    -26    31.5     6.8 </a:t>
            </a:r>
            <a:r>
              <a:rPr lang="en-GB" sz="1600" dirty="0" err="1">
                <a:solidFill>
                  <a:srgbClr val="FFFFCC"/>
                </a:solidFill>
                <a:latin typeface="Consolas"/>
                <a:cs typeface="Consolas"/>
              </a:rPr>
              <a:t>kly</a:t>
            </a:r>
            <a:r>
              <a:rPr lang="en-GB" sz="1600" dirty="0">
                <a:solidFill>
                  <a:srgbClr val="FFFFCC"/>
                </a:solidFill>
                <a:latin typeface="Consolas"/>
                <a:cs typeface="Consolas"/>
              </a:rPr>
              <a:t>    26.3'</a:t>
            </a:r>
          </a:p>
          <a:p>
            <a:pPr marL="0" indent="0">
              <a:lnSpc>
                <a:spcPct val="50000"/>
              </a:lnSpc>
              <a:buNone/>
            </a:pPr>
            <a:r>
              <a:rPr lang="en-GB" sz="1600" dirty="0">
                <a:solidFill>
                  <a:srgbClr val="FFFFCC"/>
                </a:solidFill>
                <a:latin typeface="Consolas"/>
                <a:cs typeface="Consolas"/>
              </a:rPr>
              <a:t>5    GC    </a:t>
            </a:r>
            <a:r>
              <a:rPr lang="en-GB" sz="1600" dirty="0" err="1">
                <a:solidFill>
                  <a:srgbClr val="FFFFCC"/>
                </a:solidFill>
                <a:latin typeface="Consolas"/>
                <a:cs typeface="Consolas"/>
              </a:rPr>
              <a:t>Ser</a:t>
            </a:r>
            <a:r>
              <a:rPr lang="en-GB" sz="1600" dirty="0">
                <a:solidFill>
                  <a:srgbClr val="FFFFCC"/>
                </a:solidFill>
                <a:latin typeface="Consolas"/>
                <a:cs typeface="Consolas"/>
              </a:rPr>
              <a:t>     6.2    15     18.6    +02    05.0    22.8 </a:t>
            </a:r>
            <a:r>
              <a:rPr lang="en-GB" sz="1600" dirty="0" err="1">
                <a:solidFill>
                  <a:srgbClr val="FFFFCC"/>
                </a:solidFill>
                <a:latin typeface="Consolas"/>
                <a:cs typeface="Consolas"/>
              </a:rPr>
              <a:t>kly</a:t>
            </a:r>
            <a:r>
              <a:rPr lang="en-GB" sz="1600" dirty="0">
                <a:solidFill>
                  <a:srgbClr val="FFFFCC"/>
                </a:solidFill>
                <a:latin typeface="Consolas"/>
                <a:cs typeface="Consolas"/>
              </a:rPr>
              <a:t>    17.4'</a:t>
            </a:r>
          </a:p>
          <a:p>
            <a:pPr marL="0" indent="0">
              <a:lnSpc>
                <a:spcPct val="50000"/>
              </a:lnSpc>
              <a:buNone/>
            </a:pPr>
            <a:r>
              <a:rPr lang="en-GB" sz="1600" dirty="0">
                <a:solidFill>
                  <a:srgbClr val="FFFFCC"/>
                </a:solidFill>
                <a:latin typeface="Consolas"/>
                <a:cs typeface="Consolas"/>
              </a:rPr>
              <a:t>6    OC    </a:t>
            </a:r>
            <a:r>
              <a:rPr lang="en-GB" sz="1600" dirty="0" err="1">
                <a:solidFill>
                  <a:srgbClr val="FFFFCC"/>
                </a:solidFill>
                <a:latin typeface="Consolas"/>
                <a:cs typeface="Consolas"/>
              </a:rPr>
              <a:t>Sco</a:t>
            </a:r>
            <a:r>
              <a:rPr lang="en-GB" sz="1600" dirty="0">
                <a:solidFill>
                  <a:srgbClr val="FFFFCC"/>
                </a:solidFill>
                <a:latin typeface="Consolas"/>
                <a:cs typeface="Consolas"/>
              </a:rPr>
              <a:t>     4.2    17     40.4    -32    13.8       2 </a:t>
            </a:r>
            <a:r>
              <a:rPr lang="en-GB" sz="1600" dirty="0" err="1">
                <a:solidFill>
                  <a:srgbClr val="FFFFCC"/>
                </a:solidFill>
                <a:latin typeface="Consolas"/>
                <a:cs typeface="Consolas"/>
              </a:rPr>
              <a:t>kly</a:t>
            </a:r>
            <a:r>
              <a:rPr lang="en-GB" sz="1600" dirty="0">
                <a:solidFill>
                  <a:srgbClr val="FFFFCC"/>
                </a:solidFill>
                <a:latin typeface="Consolas"/>
                <a:cs typeface="Consolas"/>
              </a:rPr>
              <a:t>    33'</a:t>
            </a:r>
          </a:p>
          <a:p>
            <a:pPr marL="0" indent="0">
              <a:lnSpc>
                <a:spcPct val="50000"/>
              </a:lnSpc>
              <a:buNone/>
            </a:pPr>
            <a:r>
              <a:rPr lang="en-GB" sz="1600" dirty="0">
                <a:solidFill>
                  <a:srgbClr val="FFFFCC"/>
                </a:solidFill>
                <a:latin typeface="Consolas"/>
                <a:cs typeface="Consolas"/>
              </a:rPr>
              <a:t>7    OC    </a:t>
            </a:r>
            <a:r>
              <a:rPr lang="en-GB" sz="1600" dirty="0" err="1">
                <a:solidFill>
                  <a:srgbClr val="FFFFCC"/>
                </a:solidFill>
                <a:latin typeface="Consolas"/>
                <a:cs typeface="Consolas"/>
              </a:rPr>
              <a:t>Sco</a:t>
            </a:r>
            <a:r>
              <a:rPr lang="en-GB" sz="1600" dirty="0">
                <a:solidFill>
                  <a:srgbClr val="FFFFCC"/>
                </a:solidFill>
                <a:latin typeface="Consolas"/>
                <a:cs typeface="Consolas"/>
              </a:rPr>
              <a:t>     4.1    17     53.9    -34    47.0     800 </a:t>
            </a:r>
            <a:r>
              <a:rPr lang="en-GB" sz="1600" dirty="0" err="1">
                <a:solidFill>
                  <a:srgbClr val="FFFFCC"/>
                </a:solidFill>
                <a:latin typeface="Consolas"/>
                <a:cs typeface="Consolas"/>
              </a:rPr>
              <a:t>ly</a:t>
            </a:r>
            <a:r>
              <a:rPr lang="en-GB" sz="1600" dirty="0">
                <a:solidFill>
                  <a:srgbClr val="FFFFCC"/>
                </a:solidFill>
                <a:latin typeface="Consolas"/>
                <a:cs typeface="Consolas"/>
              </a:rPr>
              <a:t>     80.0'</a:t>
            </a:r>
          </a:p>
          <a:p>
            <a:pPr marL="0" indent="0">
              <a:lnSpc>
                <a:spcPct val="50000"/>
              </a:lnSpc>
              <a:buNone/>
            </a:pPr>
            <a:r>
              <a:rPr lang="en-GB" sz="1600" dirty="0">
                <a:solidFill>
                  <a:srgbClr val="FFFFCC"/>
                </a:solidFill>
                <a:latin typeface="Consolas"/>
                <a:cs typeface="Consolas"/>
              </a:rPr>
              <a:t>8    BN    Sag     6.0    18     04.1    -24    18.0    5200 </a:t>
            </a:r>
            <a:r>
              <a:rPr lang="en-GB" sz="1600" dirty="0" err="1">
                <a:solidFill>
                  <a:srgbClr val="FFFFCC"/>
                </a:solidFill>
                <a:latin typeface="Consolas"/>
                <a:cs typeface="Consolas"/>
              </a:rPr>
              <a:t>ly</a:t>
            </a:r>
            <a:r>
              <a:rPr lang="en-GB" sz="1600" dirty="0">
                <a:solidFill>
                  <a:srgbClr val="FFFFCC"/>
                </a:solidFill>
                <a:latin typeface="Consolas"/>
                <a:cs typeface="Consolas"/>
              </a:rPr>
              <a:t>    90'x40'</a:t>
            </a:r>
          </a:p>
          <a:p>
            <a:pPr marL="0" indent="0">
              <a:lnSpc>
                <a:spcPct val="50000"/>
              </a:lnSpc>
              <a:buNone/>
            </a:pPr>
            <a:r>
              <a:rPr lang="en-GB" sz="1600" dirty="0">
                <a:solidFill>
                  <a:srgbClr val="FFFFCC"/>
                </a:solidFill>
                <a:latin typeface="Consolas"/>
                <a:cs typeface="Consolas"/>
              </a:rPr>
              <a:t>9    GC    </a:t>
            </a:r>
            <a:r>
              <a:rPr lang="en-GB" sz="1600" dirty="0" err="1">
                <a:solidFill>
                  <a:srgbClr val="FFFFCC"/>
                </a:solidFill>
                <a:latin typeface="Consolas"/>
                <a:cs typeface="Consolas"/>
              </a:rPr>
              <a:t>Oph</a:t>
            </a:r>
            <a:r>
              <a:rPr lang="en-GB" sz="1600" dirty="0">
                <a:solidFill>
                  <a:srgbClr val="FFFFCC"/>
                </a:solidFill>
                <a:latin typeface="Consolas"/>
                <a:cs typeface="Consolas"/>
              </a:rPr>
              <a:t>     7.3    17     19.2    -18    31.0    26.4 </a:t>
            </a:r>
            <a:r>
              <a:rPr lang="en-GB" sz="1600" dirty="0" err="1">
                <a:solidFill>
                  <a:srgbClr val="FFFFCC"/>
                </a:solidFill>
                <a:latin typeface="Consolas"/>
                <a:cs typeface="Consolas"/>
              </a:rPr>
              <a:t>kly</a:t>
            </a:r>
            <a:r>
              <a:rPr lang="en-GB" sz="1600" dirty="0">
                <a:solidFill>
                  <a:srgbClr val="FFFFCC"/>
                </a:solidFill>
                <a:latin typeface="Consolas"/>
                <a:cs typeface="Consolas"/>
              </a:rPr>
              <a:t>     9.3’</a:t>
            </a:r>
          </a:p>
        </p:txBody>
      </p:sp>
      <p:sp>
        <p:nvSpPr>
          <p:cNvPr id="5" name="Rounded Rectangle 4"/>
          <p:cNvSpPr/>
          <p:nvPr/>
        </p:nvSpPr>
        <p:spPr>
          <a:xfrm>
            <a:off x="322320" y="877035"/>
            <a:ext cx="8620784" cy="993341"/>
          </a:xfrm>
          <a:prstGeom prst="roundRect">
            <a:avLst/>
          </a:prstGeom>
          <a:noFill/>
          <a:ln w="38100" cmpd="sng"/>
          <a:effectLst>
            <a:outerShdw blurRad="101600" dist="63500" dir="2700000" algn="ctr"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C3E85AE5-9E25-9441-9036-EF31446BC643}"/>
              </a:ext>
            </a:extLst>
          </p:cNvPr>
          <p:cNvSpPr>
            <a:spLocks noGrp="1"/>
          </p:cNvSpPr>
          <p:nvPr>
            <p:ph type="sldNum" sz="quarter" idx="12"/>
          </p:nvPr>
        </p:nvSpPr>
        <p:spPr/>
        <p:txBody>
          <a:bodyPr/>
          <a:lstStyle/>
          <a:p>
            <a:fld id="{D12AA694-00EB-4F4B-AABB-6F50FB178914}" type="slidenum">
              <a:rPr lang="en-US" smtClean="0"/>
              <a:t>14</a:t>
            </a:fld>
            <a:endParaRPr lang="en-US"/>
          </a:p>
        </p:txBody>
      </p:sp>
      <p:sp>
        <p:nvSpPr>
          <p:cNvPr id="10" name="Title 1">
            <a:extLst>
              <a:ext uri="{FF2B5EF4-FFF2-40B4-BE49-F238E27FC236}">
                <a16:creationId xmlns:a16="http://schemas.microsoft.com/office/drawing/2014/main" id="{9E66D6A0-571F-E346-B194-57A0510DC5DA}"/>
              </a:ext>
            </a:extLst>
          </p:cNvPr>
          <p:cNvSpPr>
            <a:spLocks noGrp="1"/>
          </p:cNvSpPr>
          <p:nvPr>
            <p:ph type="title"/>
          </p:nvPr>
        </p:nvSpPr>
        <p:spPr>
          <a:xfrm>
            <a:off x="972214" y="108180"/>
            <a:ext cx="7269480" cy="720656"/>
          </a:xfrm>
        </p:spPr>
        <p:txBody>
          <a:bodyPr>
            <a:normAutofit/>
          </a:bodyPr>
          <a:lstStyle/>
          <a:p>
            <a:pPr algn="l"/>
            <a:r>
              <a:rPr lang="en-GB" sz="3600" dirty="0">
                <a:solidFill>
                  <a:schemeClr val="tx2"/>
                </a:solidFill>
              </a:rPr>
              <a:t>The Messier catalogue</a:t>
            </a:r>
          </a:p>
        </p:txBody>
      </p:sp>
      <p:sp>
        <p:nvSpPr>
          <p:cNvPr id="6" name="Content Placeholder 3"/>
          <p:cNvSpPr txBox="1">
            <a:spLocks/>
          </p:cNvSpPr>
          <p:nvPr/>
        </p:nvSpPr>
        <p:spPr>
          <a:xfrm>
            <a:off x="7035800" y="598224"/>
            <a:ext cx="1485900" cy="461665"/>
          </a:xfrm>
          <a:prstGeom prst="rect">
            <a:avLst/>
          </a:prstGeom>
        </p:spPr>
        <p:txBody>
          <a:bodyPr vert="horz" wrap="square"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gn="ctr">
              <a:buFontTx/>
              <a:buNone/>
            </a:pPr>
            <a:r>
              <a:rPr lang="en-US" dirty="0">
                <a:solidFill>
                  <a:srgbClr val="FFFF00"/>
                </a:solidFill>
              </a:rPr>
              <a:t>Metadata</a:t>
            </a:r>
          </a:p>
        </p:txBody>
      </p:sp>
      <p:sp>
        <p:nvSpPr>
          <p:cNvPr id="2" name="TextBox 1">
            <a:extLst>
              <a:ext uri="{FF2B5EF4-FFF2-40B4-BE49-F238E27FC236}">
                <a16:creationId xmlns:a16="http://schemas.microsoft.com/office/drawing/2014/main" id="{3BD38FE3-35AC-CD47-B1EE-CE766601E848}"/>
              </a:ext>
            </a:extLst>
          </p:cNvPr>
          <p:cNvSpPr txBox="1"/>
          <p:nvPr/>
        </p:nvSpPr>
        <p:spPr>
          <a:xfrm rot="16200000">
            <a:off x="-307500" y="3065173"/>
            <a:ext cx="1041567" cy="400110"/>
          </a:xfrm>
          <a:prstGeom prst="rect">
            <a:avLst/>
          </a:prstGeom>
          <a:noFill/>
        </p:spPr>
        <p:txBody>
          <a:bodyPr wrap="none" rtlCol="0">
            <a:spAutoFit/>
          </a:bodyPr>
          <a:lstStyle/>
          <a:p>
            <a:r>
              <a:rPr lang="it-IT" sz="2000" dirty="0"/>
              <a:t>− Data −</a:t>
            </a:r>
          </a:p>
        </p:txBody>
      </p:sp>
    </p:spTree>
    <p:extLst>
      <p:ext uri="{BB962C8B-B14F-4D97-AF65-F5344CB8AC3E}">
        <p14:creationId xmlns:p14="http://schemas.microsoft.com/office/powerpoint/2010/main" val="294157423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additive="base">
                                        <p:cTn id="30"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3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3">
            <a:extLst>
              <a:ext uri="{FF2B5EF4-FFF2-40B4-BE49-F238E27FC236}">
                <a16:creationId xmlns:a16="http://schemas.microsoft.com/office/drawing/2014/main" id="{BDC1C5BF-A977-2042-B009-827301E256A7}"/>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3" name="Content Placeholder 2"/>
          <p:cNvSpPr>
            <a:spLocks noGrp="1"/>
          </p:cNvSpPr>
          <p:nvPr>
            <p:ph idx="1"/>
          </p:nvPr>
        </p:nvSpPr>
        <p:spPr>
          <a:xfrm>
            <a:off x="342000" y="886552"/>
            <a:ext cx="8568000" cy="5255157"/>
          </a:xfrm>
        </p:spPr>
        <p:txBody>
          <a:bodyPr wrap="square">
            <a:spAutoFit/>
          </a:bodyPr>
          <a:lstStyle/>
          <a:p>
            <a:pPr marL="0" indent="0" algn="ctr">
              <a:lnSpc>
                <a:spcPct val="80000"/>
              </a:lnSpc>
              <a:buNone/>
            </a:pPr>
            <a:r>
              <a:rPr lang="en-US" sz="2800" b="0" i="1" dirty="0">
                <a:solidFill>
                  <a:srgbClr val="FFFF00"/>
                </a:solidFill>
              </a:rPr>
              <a:t>en.wikipedia.org/wiki/Relational_database</a:t>
            </a:r>
          </a:p>
          <a:p>
            <a:pPr marL="0" indent="0">
              <a:lnSpc>
                <a:spcPct val="80000"/>
              </a:lnSpc>
              <a:buNone/>
            </a:pPr>
            <a:endParaRPr lang="en-US" sz="1200" dirty="0">
              <a:solidFill>
                <a:srgbClr val="FFFF00"/>
              </a:solidFill>
            </a:endParaRPr>
          </a:p>
          <a:p>
            <a:pPr>
              <a:lnSpc>
                <a:spcPct val="80000"/>
              </a:lnSpc>
              <a:buFont typeface="Wingdings" pitchFamily="2" charset="2"/>
              <a:buChar char="Ø"/>
            </a:pPr>
            <a:r>
              <a:rPr lang="en-US" sz="2800" b="0" dirty="0" err="1">
                <a:solidFill>
                  <a:srgbClr val="FFFFFF"/>
                </a:solidFill>
              </a:rPr>
              <a:t>dev.mysql.com</a:t>
            </a:r>
            <a:r>
              <a:rPr lang="en-US" sz="2800" b="0" dirty="0">
                <a:solidFill>
                  <a:srgbClr val="FFFFFF"/>
                </a:solidFill>
              </a:rPr>
              <a:t> / </a:t>
            </a:r>
            <a:r>
              <a:rPr lang="en-US" sz="2800" b="0" dirty="0" err="1">
                <a:solidFill>
                  <a:srgbClr val="FFFFFF"/>
                </a:solidFill>
              </a:rPr>
              <a:t>mariadb.org</a:t>
            </a:r>
            <a:endParaRPr lang="en-US" sz="2800" b="0" dirty="0">
              <a:solidFill>
                <a:srgbClr val="FFFFFF"/>
              </a:solidFill>
            </a:endParaRPr>
          </a:p>
          <a:p>
            <a:pPr>
              <a:lnSpc>
                <a:spcPct val="80000"/>
              </a:lnSpc>
              <a:buFont typeface="Wingdings" pitchFamily="2" charset="2"/>
              <a:buChar char="Ø"/>
            </a:pPr>
            <a:endParaRPr lang="en-US" sz="2800" dirty="0">
              <a:solidFill>
                <a:srgbClr val="FFFFFF"/>
              </a:solidFill>
            </a:endParaRPr>
          </a:p>
          <a:p>
            <a:pPr>
              <a:lnSpc>
                <a:spcPct val="80000"/>
              </a:lnSpc>
              <a:buFont typeface="Wingdings" pitchFamily="2" charset="2"/>
              <a:buChar char="Ø"/>
            </a:pPr>
            <a:r>
              <a:rPr lang="en-US" sz="2800" b="0" dirty="0" err="1">
                <a:solidFill>
                  <a:srgbClr val="FFFFFF"/>
                </a:solidFill>
              </a:rPr>
              <a:t>postgresql.org</a:t>
            </a:r>
            <a:endParaRPr lang="en-US" sz="2800" b="0" dirty="0">
              <a:solidFill>
                <a:srgbClr val="FFFFFF"/>
              </a:solidFill>
            </a:endParaRPr>
          </a:p>
          <a:p>
            <a:pPr>
              <a:lnSpc>
                <a:spcPct val="80000"/>
              </a:lnSpc>
              <a:buFont typeface="Wingdings" pitchFamily="2" charset="2"/>
              <a:buChar char="Ø"/>
            </a:pPr>
            <a:endParaRPr lang="en-US" sz="2800" dirty="0">
              <a:solidFill>
                <a:srgbClr val="FFFFFF"/>
              </a:solidFill>
            </a:endParaRPr>
          </a:p>
          <a:p>
            <a:pPr>
              <a:lnSpc>
                <a:spcPct val="80000"/>
              </a:lnSpc>
              <a:buFont typeface="Wingdings" pitchFamily="2" charset="2"/>
              <a:buChar char="Ø"/>
            </a:pPr>
            <a:r>
              <a:rPr lang="en-US" sz="2800" b="0" dirty="0" err="1">
                <a:solidFill>
                  <a:srgbClr val="FFFFFF"/>
                </a:solidFill>
              </a:rPr>
              <a:t>sqlite.org</a:t>
            </a:r>
            <a:endParaRPr lang="en-US" sz="2800" b="0" dirty="0">
              <a:solidFill>
                <a:srgbClr val="FFFFFF"/>
              </a:solidFill>
            </a:endParaRPr>
          </a:p>
          <a:p>
            <a:pPr>
              <a:lnSpc>
                <a:spcPct val="80000"/>
              </a:lnSpc>
              <a:buFont typeface="Wingdings" pitchFamily="2" charset="2"/>
              <a:buChar char="Ø"/>
            </a:pPr>
            <a:endParaRPr lang="en-US" sz="2800" dirty="0">
              <a:solidFill>
                <a:srgbClr val="FFFFFF"/>
              </a:solidFill>
            </a:endParaRPr>
          </a:p>
          <a:p>
            <a:pPr>
              <a:lnSpc>
                <a:spcPct val="80000"/>
              </a:lnSpc>
              <a:buFont typeface="Wingdings" pitchFamily="2" charset="2"/>
              <a:buChar char="Ø"/>
            </a:pPr>
            <a:r>
              <a:rPr lang="en-US" sz="2800" b="0" dirty="0" err="1">
                <a:solidFill>
                  <a:srgbClr val="FFFFFF"/>
                </a:solidFill>
                <a:cs typeface="Verdana"/>
              </a:rPr>
              <a:t>mongodb.com</a:t>
            </a:r>
            <a:endParaRPr lang="en-US" sz="2800" b="0" dirty="0">
              <a:solidFill>
                <a:srgbClr val="FFFFFF"/>
              </a:solidFill>
              <a:cs typeface="Verdana"/>
            </a:endParaRPr>
          </a:p>
        </p:txBody>
      </p:sp>
      <p:pic>
        <p:nvPicPr>
          <p:cNvPr id="9" name="Picture 8" descr="logo-mongod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5650" y="5174228"/>
            <a:ext cx="2755900" cy="1143000"/>
          </a:xfrm>
          <a:prstGeom prst="rect">
            <a:avLst/>
          </a:prstGeom>
        </p:spPr>
      </p:pic>
      <p:pic>
        <p:nvPicPr>
          <p:cNvPr id="11" name="Picture 10" descr="logo_postgresq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5458" y="2846588"/>
            <a:ext cx="3003550" cy="1045540"/>
          </a:xfrm>
          <a:prstGeom prst="rect">
            <a:avLst/>
          </a:prstGeom>
        </p:spPr>
      </p:pic>
      <p:pic>
        <p:nvPicPr>
          <p:cNvPr id="13" name="Picture 12" descr="SQLite370-400p-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4190" y="4013855"/>
            <a:ext cx="2265776" cy="1070579"/>
          </a:xfrm>
          <a:prstGeom prst="rect">
            <a:avLst/>
          </a:prstGeom>
        </p:spPr>
      </p:pic>
      <p:pic>
        <p:nvPicPr>
          <p:cNvPr id="1026" name="Picture 2" descr="Image result for mariadb logo">
            <a:extLst>
              <a:ext uri="{FF2B5EF4-FFF2-40B4-BE49-F238E27FC236}">
                <a16:creationId xmlns:a16="http://schemas.microsoft.com/office/drawing/2014/main" id="{C58841AB-0DCF-2740-8ACF-234222D156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9966" y="1635565"/>
            <a:ext cx="2137356" cy="121829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EBB0EEBE-571B-CA4A-A89B-F32E8A39922F}"/>
              </a:ext>
            </a:extLst>
          </p:cNvPr>
          <p:cNvSpPr>
            <a:spLocks noGrp="1"/>
          </p:cNvSpPr>
          <p:nvPr>
            <p:ph type="sldNum" sz="quarter" idx="12"/>
          </p:nvPr>
        </p:nvSpPr>
        <p:spPr/>
        <p:txBody>
          <a:bodyPr/>
          <a:lstStyle/>
          <a:p>
            <a:fld id="{D12AA694-00EB-4F4B-AABB-6F50FB178914}" type="slidenum">
              <a:rPr lang="en-US" smtClean="0"/>
              <a:t>15</a:t>
            </a:fld>
            <a:endParaRPr lang="en-US"/>
          </a:p>
        </p:txBody>
      </p:sp>
      <p:sp>
        <p:nvSpPr>
          <p:cNvPr id="12" name="Title 1">
            <a:extLst>
              <a:ext uri="{FF2B5EF4-FFF2-40B4-BE49-F238E27FC236}">
                <a16:creationId xmlns:a16="http://schemas.microsoft.com/office/drawing/2014/main" id="{B5C9ADEB-F761-D349-BAC7-FAF8608F2E3C}"/>
              </a:ext>
            </a:extLst>
          </p:cNvPr>
          <p:cNvSpPr txBox="1">
            <a:spLocks/>
          </p:cNvSpPr>
          <p:nvPr/>
        </p:nvSpPr>
        <p:spPr>
          <a:xfrm>
            <a:off x="946404" y="108180"/>
            <a:ext cx="7269480" cy="7206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pPr algn="l"/>
            <a:r>
              <a:rPr lang="en-GB" sz="3600" dirty="0">
                <a:solidFill>
                  <a:schemeClr val="tx2"/>
                </a:solidFill>
              </a:rPr>
              <a:t>Database: where to look</a:t>
            </a:r>
          </a:p>
        </p:txBody>
      </p:sp>
    </p:spTree>
    <p:extLst>
      <p:ext uri="{BB962C8B-B14F-4D97-AF65-F5344CB8AC3E}">
        <p14:creationId xmlns:p14="http://schemas.microsoft.com/office/powerpoint/2010/main" val="153581824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tangolo 3">
            <a:extLst>
              <a:ext uri="{FF2B5EF4-FFF2-40B4-BE49-F238E27FC236}">
                <a16:creationId xmlns:a16="http://schemas.microsoft.com/office/drawing/2014/main" id="{7300B8EB-512D-7E4F-946E-581AC8CC8119}"/>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pic>
        <p:nvPicPr>
          <p:cNvPr id="1026" name="Picture 2" descr="https://www.percona.com/blog/wp-content/uploads/2017/04/Open-Source-Word-Cloud-300x20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607" y="4785355"/>
            <a:ext cx="1917403" cy="13166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46404" y="108180"/>
            <a:ext cx="7269480" cy="720656"/>
          </a:xfrm>
        </p:spPr>
        <p:txBody>
          <a:bodyPr>
            <a:normAutofit/>
          </a:bodyPr>
          <a:lstStyle/>
          <a:p>
            <a:pPr algn="l"/>
            <a:r>
              <a:rPr lang="en-GB" sz="3600" dirty="0">
                <a:solidFill>
                  <a:schemeClr val="tx2"/>
                </a:solidFill>
              </a:rPr>
              <a:t>Database: which to choose</a:t>
            </a:r>
          </a:p>
        </p:txBody>
      </p:sp>
      <p:sp>
        <p:nvSpPr>
          <p:cNvPr id="3" name="Slide Number Placeholder 2"/>
          <p:cNvSpPr>
            <a:spLocks noGrp="1"/>
          </p:cNvSpPr>
          <p:nvPr>
            <p:ph type="sldNum" sz="quarter" idx="12"/>
          </p:nvPr>
        </p:nvSpPr>
        <p:spPr/>
        <p:txBody>
          <a:bodyPr/>
          <a:lstStyle/>
          <a:p>
            <a:fld id="{FB16AC60-4618-014F-ABF8-BFC9F6D13946}" type="slidenum">
              <a:rPr lang="it-IT" smtClean="0"/>
              <a:t>16</a:t>
            </a:fld>
            <a:endParaRPr lang="it-IT"/>
          </a:p>
        </p:txBody>
      </p:sp>
      <p:grpSp>
        <p:nvGrpSpPr>
          <p:cNvPr id="5" name="Group 4">
            <a:extLst>
              <a:ext uri="{FF2B5EF4-FFF2-40B4-BE49-F238E27FC236}">
                <a16:creationId xmlns:a16="http://schemas.microsoft.com/office/drawing/2014/main" id="{F668BBE3-0116-3F4B-92F9-1E28D5F6C53B}"/>
              </a:ext>
            </a:extLst>
          </p:cNvPr>
          <p:cNvGrpSpPr/>
          <p:nvPr/>
        </p:nvGrpSpPr>
        <p:grpSpPr>
          <a:xfrm>
            <a:off x="6709560" y="1540568"/>
            <a:ext cx="2196935" cy="2890295"/>
            <a:chOff x="6709560" y="1540568"/>
            <a:chExt cx="2196935" cy="2890295"/>
          </a:xfrm>
        </p:grpSpPr>
        <p:sp>
          <p:nvSpPr>
            <p:cNvPr id="6" name="Rounded Rectangle 5">
              <a:extLst>
                <a:ext uri="{FF2B5EF4-FFF2-40B4-BE49-F238E27FC236}">
                  <a16:creationId xmlns:a16="http://schemas.microsoft.com/office/drawing/2014/main" id="{745CC899-16DE-2041-BADC-8DFD85A134A3}"/>
                </a:ext>
              </a:extLst>
            </p:cNvPr>
            <p:cNvSpPr/>
            <p:nvPr/>
          </p:nvSpPr>
          <p:spPr>
            <a:xfrm>
              <a:off x="6709560" y="1540568"/>
              <a:ext cx="2196935" cy="2890295"/>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tx2"/>
              </a:solidFill>
            </a:ln>
            <a:effectLst>
              <a:outerShdw blurRad="228600" dist="38100" dir="5400000" sx="104000" sy="104000" algn="ctr" rotWithShape="0">
                <a:schemeClr val="tx2">
                  <a:alpha val="8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8" name="Picture 7"/>
            <p:cNvPicPr>
              <a:picLocks noChangeAspect="1"/>
            </p:cNvPicPr>
            <p:nvPr/>
          </p:nvPicPr>
          <p:blipFill rotWithShape="1">
            <a:blip r:embed="rId3"/>
            <a:srcRect l="13968" t="189" r="15089"/>
            <a:stretch/>
          </p:blipFill>
          <p:spPr>
            <a:xfrm>
              <a:off x="6941062" y="2964222"/>
              <a:ext cx="1733931" cy="125562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0409" y="1718699"/>
              <a:ext cx="1795237" cy="933524"/>
            </a:xfrm>
            <a:prstGeom prst="rect">
              <a:avLst/>
            </a:prstGeom>
          </p:spPr>
        </p:pic>
      </p:grpSp>
      <p:sp>
        <p:nvSpPr>
          <p:cNvPr id="10" name="Content Placeholder 3"/>
          <p:cNvSpPr txBox="1">
            <a:spLocks/>
          </p:cNvSpPr>
          <p:nvPr/>
        </p:nvSpPr>
        <p:spPr>
          <a:xfrm>
            <a:off x="283028" y="882216"/>
            <a:ext cx="7560206" cy="439479"/>
          </a:xfrm>
          <a:prstGeom prst="rect">
            <a:avLst/>
          </a:prstGeom>
          <a:noFill/>
          <a:ln w="1270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sp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dk1"/>
                </a:solidFill>
                <a:latin typeface="+mn-lt"/>
                <a:ea typeface="+mn-ea"/>
                <a:cs typeface="+mn-cs"/>
              </a:defRPr>
            </a:lvl1pPr>
            <a:lvl2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dk1"/>
                </a:solidFill>
                <a:latin typeface="+mn-lt"/>
                <a:ea typeface="+mn-ea"/>
                <a:cs typeface="+mn-cs"/>
              </a:defRPr>
            </a:lvl2pPr>
            <a:lvl3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dk1"/>
                </a:solidFill>
                <a:latin typeface="+mn-lt"/>
                <a:ea typeface="+mn-ea"/>
                <a:cs typeface="+mn-cs"/>
              </a:defRPr>
            </a:lvl3pPr>
            <a:lvl4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dk1"/>
                </a:solidFill>
                <a:latin typeface="+mn-lt"/>
                <a:ea typeface="+mn-ea"/>
                <a:cs typeface="+mn-cs"/>
              </a:defRPr>
            </a:lvl4pPr>
            <a:lvl5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dk1"/>
                </a:solidFill>
                <a:latin typeface="+mn-lt"/>
                <a:ea typeface="+mn-ea"/>
                <a:cs typeface="+mn-cs"/>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dk1"/>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dk1"/>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dk1"/>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dk1"/>
                </a:solidFill>
                <a:latin typeface="+mn-lt"/>
                <a:ea typeface="+mn-ea"/>
                <a:cs typeface="+mn-cs"/>
              </a:defRPr>
            </a:lvl9pPr>
          </a:lstStyle>
          <a:p>
            <a:pPr marL="0" indent="0">
              <a:buNone/>
            </a:pPr>
            <a:r>
              <a:rPr lang="en-GB" sz="2400" dirty="0">
                <a:solidFill>
                  <a:srgbClr val="FFFF00"/>
                </a:solidFill>
              </a:rPr>
              <a:t>It depends on what </a:t>
            </a:r>
            <a:r>
              <a:rPr lang="en-GB" sz="2400" dirty="0">
                <a:solidFill>
                  <a:srgbClr val="FFC000"/>
                </a:solidFill>
              </a:rPr>
              <a:t>what to manage</a:t>
            </a:r>
            <a:r>
              <a:rPr lang="en-GB" sz="2400" dirty="0"/>
              <a:t> </a:t>
            </a:r>
            <a:r>
              <a:rPr lang="en-GB" sz="2400" dirty="0">
                <a:solidFill>
                  <a:srgbClr val="FFFF00"/>
                </a:solidFill>
              </a:rPr>
              <a:t>and</a:t>
            </a:r>
            <a:r>
              <a:rPr lang="en-GB" sz="2400" dirty="0"/>
              <a:t> </a:t>
            </a:r>
            <a:r>
              <a:rPr lang="en-GB" sz="2400" dirty="0">
                <a:solidFill>
                  <a:srgbClr val="FFC000"/>
                </a:solidFill>
              </a:rPr>
              <a:t>how you access it</a:t>
            </a:r>
            <a:r>
              <a:rPr lang="en-GB" sz="2400" dirty="0">
                <a:solidFill>
                  <a:srgbClr val="FFFF00"/>
                </a:solidFill>
              </a:rPr>
              <a:t>.</a:t>
            </a:r>
          </a:p>
        </p:txBody>
      </p:sp>
      <p:sp>
        <p:nvSpPr>
          <p:cNvPr id="4" name="TextBox 3"/>
          <p:cNvSpPr txBox="1"/>
          <p:nvPr/>
        </p:nvSpPr>
        <p:spPr>
          <a:xfrm>
            <a:off x="283029" y="1642039"/>
            <a:ext cx="1946245" cy="461665"/>
          </a:xfrm>
          <a:prstGeom prst="rect">
            <a:avLst/>
          </a:prstGeom>
          <a:noFill/>
        </p:spPr>
        <p:txBody>
          <a:bodyPr wrap="square" rtlCol="0">
            <a:spAutoFit/>
          </a:bodyPr>
          <a:lstStyle/>
          <a:p>
            <a:pPr algn="ctr"/>
            <a:r>
              <a:rPr lang="en-GB" sz="2400" i="1"/>
              <a:t>Our choice:</a:t>
            </a:r>
          </a:p>
        </p:txBody>
      </p:sp>
      <p:grpSp>
        <p:nvGrpSpPr>
          <p:cNvPr id="11" name="Group 10">
            <a:extLst>
              <a:ext uri="{FF2B5EF4-FFF2-40B4-BE49-F238E27FC236}">
                <a16:creationId xmlns:a16="http://schemas.microsoft.com/office/drawing/2014/main" id="{58B0E5B3-530A-344A-8001-DD3F76EA5FED}"/>
              </a:ext>
            </a:extLst>
          </p:cNvPr>
          <p:cNvGrpSpPr/>
          <p:nvPr/>
        </p:nvGrpSpPr>
        <p:grpSpPr>
          <a:xfrm>
            <a:off x="552430" y="2321528"/>
            <a:ext cx="5782823" cy="870267"/>
            <a:chOff x="604289" y="435133"/>
            <a:chExt cx="5782823" cy="870267"/>
          </a:xfrm>
        </p:grpSpPr>
        <p:sp>
          <p:nvSpPr>
            <p:cNvPr id="18" name="Rectangle 17">
              <a:extLst>
                <a:ext uri="{FF2B5EF4-FFF2-40B4-BE49-F238E27FC236}">
                  <a16:creationId xmlns:a16="http://schemas.microsoft.com/office/drawing/2014/main" id="{DD2458B3-4F7D-A646-9B5C-63D936D7D18A}"/>
                </a:ext>
              </a:extLst>
            </p:cNvPr>
            <p:cNvSpPr/>
            <p:nvPr/>
          </p:nvSpPr>
          <p:spPr>
            <a:xfrm>
              <a:off x="604289" y="435133"/>
              <a:ext cx="5782823" cy="87026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TextBox 18">
              <a:extLst>
                <a:ext uri="{FF2B5EF4-FFF2-40B4-BE49-F238E27FC236}">
                  <a16:creationId xmlns:a16="http://schemas.microsoft.com/office/drawing/2014/main" id="{D25C55C3-D785-5241-8530-4C0FD3243FA7}"/>
                </a:ext>
              </a:extLst>
            </p:cNvPr>
            <p:cNvSpPr txBox="1"/>
            <p:nvPr/>
          </p:nvSpPr>
          <p:spPr>
            <a:xfrm>
              <a:off x="604289" y="435133"/>
              <a:ext cx="5782823" cy="8702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0775" tIns="101600" rIns="101600" bIns="101600" numCol="1" spcCol="1270" anchor="ctr" anchorCtr="0">
              <a:noAutofit/>
            </a:bodyPr>
            <a:lstStyle/>
            <a:p>
              <a:pPr marL="0" lvl="0" indent="0" algn="l" defTabSz="1778000">
                <a:lnSpc>
                  <a:spcPct val="90000"/>
                </a:lnSpc>
                <a:spcBef>
                  <a:spcPct val="0"/>
                </a:spcBef>
                <a:spcAft>
                  <a:spcPct val="35000"/>
                </a:spcAft>
                <a:buNone/>
              </a:pPr>
              <a:r>
                <a:rPr lang="it-IT" sz="4000" kern="1200" noProof="0" dirty="0"/>
                <a:t>Language: SQL</a:t>
              </a:r>
            </a:p>
          </p:txBody>
        </p:sp>
      </p:grpSp>
      <p:grpSp>
        <p:nvGrpSpPr>
          <p:cNvPr id="12" name="Group 11">
            <a:extLst>
              <a:ext uri="{FF2B5EF4-FFF2-40B4-BE49-F238E27FC236}">
                <a16:creationId xmlns:a16="http://schemas.microsoft.com/office/drawing/2014/main" id="{17CEA7A3-7E7B-D246-B6B8-0330FE7D71AC}"/>
              </a:ext>
            </a:extLst>
          </p:cNvPr>
          <p:cNvGrpSpPr/>
          <p:nvPr/>
        </p:nvGrpSpPr>
        <p:grpSpPr>
          <a:xfrm>
            <a:off x="552430" y="3626930"/>
            <a:ext cx="5782823" cy="870267"/>
            <a:chOff x="920631" y="1740535"/>
            <a:chExt cx="5466481" cy="870267"/>
          </a:xfrm>
        </p:grpSpPr>
        <p:sp>
          <p:nvSpPr>
            <p:cNvPr id="16" name="Rectangle 15">
              <a:extLst>
                <a:ext uri="{FF2B5EF4-FFF2-40B4-BE49-F238E27FC236}">
                  <a16:creationId xmlns:a16="http://schemas.microsoft.com/office/drawing/2014/main" id="{FD44DBA2-5DBE-0F4E-972A-B3828F45D4ED}"/>
                </a:ext>
              </a:extLst>
            </p:cNvPr>
            <p:cNvSpPr/>
            <p:nvPr/>
          </p:nvSpPr>
          <p:spPr>
            <a:xfrm>
              <a:off x="920631" y="1740535"/>
              <a:ext cx="5466481" cy="87026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7744622A-5E74-2240-90B9-282418F80F67}"/>
                </a:ext>
              </a:extLst>
            </p:cNvPr>
            <p:cNvSpPr txBox="1"/>
            <p:nvPr/>
          </p:nvSpPr>
          <p:spPr>
            <a:xfrm>
              <a:off x="920631" y="1740535"/>
              <a:ext cx="5466481" cy="8702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0775" tIns="101600" rIns="101600" bIns="101600" numCol="1" spcCol="1270" anchor="ctr" anchorCtr="0">
              <a:noAutofit/>
            </a:bodyPr>
            <a:lstStyle/>
            <a:p>
              <a:pPr marL="0" lvl="0" indent="0" algn="l" defTabSz="1778000">
                <a:lnSpc>
                  <a:spcPct val="90000"/>
                </a:lnSpc>
                <a:spcBef>
                  <a:spcPct val="0"/>
                </a:spcBef>
                <a:spcAft>
                  <a:spcPct val="35000"/>
                </a:spcAft>
                <a:buNone/>
              </a:pPr>
              <a:r>
                <a:rPr lang="it-IT" sz="4000" kern="1200" noProof="0" dirty="0" err="1"/>
                <a:t>Relational</a:t>
              </a:r>
              <a:endParaRPr lang="it-IT" sz="4000" kern="1200" noProof="0" dirty="0"/>
            </a:p>
          </p:txBody>
        </p:sp>
      </p:grpSp>
      <p:grpSp>
        <p:nvGrpSpPr>
          <p:cNvPr id="13" name="Group 12">
            <a:extLst>
              <a:ext uri="{FF2B5EF4-FFF2-40B4-BE49-F238E27FC236}">
                <a16:creationId xmlns:a16="http://schemas.microsoft.com/office/drawing/2014/main" id="{A67D011B-DFE2-864D-9039-A80A766B1402}"/>
              </a:ext>
            </a:extLst>
          </p:cNvPr>
          <p:cNvGrpSpPr/>
          <p:nvPr/>
        </p:nvGrpSpPr>
        <p:grpSpPr>
          <a:xfrm>
            <a:off x="552430" y="4932331"/>
            <a:ext cx="5782823" cy="870267"/>
            <a:chOff x="604289" y="3045936"/>
            <a:chExt cx="5782823" cy="870267"/>
          </a:xfrm>
        </p:grpSpPr>
        <p:sp>
          <p:nvSpPr>
            <p:cNvPr id="14" name="Rectangle 13">
              <a:extLst>
                <a:ext uri="{FF2B5EF4-FFF2-40B4-BE49-F238E27FC236}">
                  <a16:creationId xmlns:a16="http://schemas.microsoft.com/office/drawing/2014/main" id="{E8DDB1A2-237A-684F-9060-8183687D21BB}"/>
                </a:ext>
              </a:extLst>
            </p:cNvPr>
            <p:cNvSpPr/>
            <p:nvPr/>
          </p:nvSpPr>
          <p:spPr>
            <a:xfrm>
              <a:off x="604289" y="3045936"/>
              <a:ext cx="5782823" cy="87026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TextBox 14">
              <a:extLst>
                <a:ext uri="{FF2B5EF4-FFF2-40B4-BE49-F238E27FC236}">
                  <a16:creationId xmlns:a16="http://schemas.microsoft.com/office/drawing/2014/main" id="{765C32FE-78C7-CA44-B1A2-4753C2182A8E}"/>
                </a:ext>
              </a:extLst>
            </p:cNvPr>
            <p:cNvSpPr txBox="1"/>
            <p:nvPr/>
          </p:nvSpPr>
          <p:spPr>
            <a:xfrm>
              <a:off x="604289" y="3045936"/>
              <a:ext cx="5782823" cy="8702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0775" tIns="101600" rIns="101600" bIns="101600" numCol="1" spcCol="1270" anchor="ctr" anchorCtr="0">
              <a:noAutofit/>
            </a:bodyPr>
            <a:lstStyle/>
            <a:p>
              <a:pPr marL="0" lvl="0" indent="0" algn="l" defTabSz="1778000">
                <a:lnSpc>
                  <a:spcPct val="90000"/>
                </a:lnSpc>
                <a:spcBef>
                  <a:spcPct val="0"/>
                </a:spcBef>
                <a:spcAft>
                  <a:spcPct val="35000"/>
                </a:spcAft>
                <a:buNone/>
              </a:pPr>
              <a:r>
                <a:rPr lang="it-IT" sz="4000" kern="1200" noProof="0" dirty="0"/>
                <a:t>Local and remote</a:t>
              </a:r>
            </a:p>
          </p:txBody>
        </p:sp>
      </p:grpSp>
    </p:spTree>
    <p:extLst>
      <p:ext uri="{BB962C8B-B14F-4D97-AF65-F5344CB8AC3E}">
        <p14:creationId xmlns:p14="http://schemas.microsoft.com/office/powerpoint/2010/main" val="93536863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ppt_y</p:attrName>
                                        </p:attrNameLst>
                                      </p:cBhvr>
                                      <p:tavLst>
                                        <p:tav tm="0">
                                          <p:val>
                                            <p:strVal val="#ppt_y+#ppt_h*1.125000"/>
                                          </p:val>
                                        </p:tav>
                                        <p:tav tm="100000">
                                          <p:val>
                                            <p:strVal val="#ppt_y"/>
                                          </p:val>
                                        </p:tav>
                                      </p:tavLst>
                                    </p:anim>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p:tgtEl>
                                          <p:spTgt spid="13"/>
                                        </p:tgtEl>
                                        <p:attrNameLst>
                                          <p:attrName>ppt_y</p:attrName>
                                        </p:attrNameLst>
                                      </p:cBhvr>
                                      <p:tavLst>
                                        <p:tav tm="0">
                                          <p:val>
                                            <p:strVal val="#ppt_y+#ppt_h*1.125000"/>
                                          </p:val>
                                        </p:tav>
                                        <p:tav tm="100000">
                                          <p:val>
                                            <p:strVal val="#ppt_y"/>
                                          </p:val>
                                        </p:tav>
                                      </p:tavLst>
                                    </p:anim>
                                    <p:animEffect transition="in" filter="wipe(up)">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ppt_x</p:attrName>
                                        </p:attrNameLst>
                                      </p:cBhvr>
                                      <p:tavLst>
                                        <p:tav tm="0">
                                          <p:val>
                                            <p:strVal val="#ppt_x+#ppt_w*1.125000"/>
                                          </p:val>
                                        </p:tav>
                                        <p:tav tm="100000">
                                          <p:val>
                                            <p:strVal val="#ppt_x"/>
                                          </p:val>
                                        </p:tav>
                                      </p:tavLst>
                                    </p:anim>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p:tgtEl>
                                          <p:spTgt spid="1026"/>
                                        </p:tgtEl>
                                        <p:attrNameLst>
                                          <p:attrName>ppt_y</p:attrName>
                                        </p:attrNameLst>
                                      </p:cBhvr>
                                      <p:tavLst>
                                        <p:tav tm="0">
                                          <p:val>
                                            <p:strVal val="#ppt_y+#ppt_h*1.125000"/>
                                          </p:val>
                                        </p:tav>
                                        <p:tav tm="100000">
                                          <p:val>
                                            <p:strVal val="#ppt_y"/>
                                          </p:val>
                                        </p:tav>
                                      </p:tavLst>
                                    </p:anim>
                                    <p:animEffect transition="in" filter="wipe(up)">
                                      <p:cBhvr>
                                        <p:cTn id="3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3">
            <a:extLst>
              <a:ext uri="{FF2B5EF4-FFF2-40B4-BE49-F238E27FC236}">
                <a16:creationId xmlns:a16="http://schemas.microsoft.com/office/drawing/2014/main" id="{84D86AAB-16B7-4F48-AC87-D8EAD13FF91D}"/>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7" name="Slide Number Placeholder 6">
            <a:extLst>
              <a:ext uri="{FF2B5EF4-FFF2-40B4-BE49-F238E27FC236}">
                <a16:creationId xmlns:a16="http://schemas.microsoft.com/office/drawing/2014/main" id="{C3E85AE5-9E25-9441-9036-EF31446BC643}"/>
              </a:ext>
            </a:extLst>
          </p:cNvPr>
          <p:cNvSpPr>
            <a:spLocks noGrp="1"/>
          </p:cNvSpPr>
          <p:nvPr>
            <p:ph type="sldNum" sz="quarter" idx="12"/>
          </p:nvPr>
        </p:nvSpPr>
        <p:spPr/>
        <p:txBody>
          <a:bodyPr/>
          <a:lstStyle/>
          <a:p>
            <a:fld id="{D12AA694-00EB-4F4B-AABB-6F50FB178914}" type="slidenum">
              <a:rPr lang="en-US" smtClean="0"/>
              <a:t>17</a:t>
            </a:fld>
            <a:endParaRPr lang="en-US"/>
          </a:p>
        </p:txBody>
      </p:sp>
      <p:sp>
        <p:nvSpPr>
          <p:cNvPr id="10" name="Title 1">
            <a:extLst>
              <a:ext uri="{FF2B5EF4-FFF2-40B4-BE49-F238E27FC236}">
                <a16:creationId xmlns:a16="http://schemas.microsoft.com/office/drawing/2014/main" id="{9E66D6A0-571F-E346-B194-57A0510DC5DA}"/>
              </a:ext>
            </a:extLst>
          </p:cNvPr>
          <p:cNvSpPr>
            <a:spLocks noGrp="1"/>
          </p:cNvSpPr>
          <p:nvPr>
            <p:ph type="title"/>
          </p:nvPr>
        </p:nvSpPr>
        <p:spPr>
          <a:xfrm>
            <a:off x="972213" y="108180"/>
            <a:ext cx="7502085" cy="720656"/>
          </a:xfrm>
        </p:spPr>
        <p:txBody>
          <a:bodyPr>
            <a:normAutofit/>
          </a:bodyPr>
          <a:lstStyle/>
          <a:p>
            <a:pPr algn="l"/>
            <a:r>
              <a:rPr lang="en-GB" sz="3600" dirty="0">
                <a:solidFill>
                  <a:schemeClr val="tx2"/>
                </a:solidFill>
              </a:rPr>
              <a:t>The Messier catalogue: SQL first hints</a:t>
            </a:r>
          </a:p>
        </p:txBody>
      </p:sp>
      <p:sp>
        <p:nvSpPr>
          <p:cNvPr id="13" name="Content Placeholder 2">
            <a:extLst>
              <a:ext uri="{FF2B5EF4-FFF2-40B4-BE49-F238E27FC236}">
                <a16:creationId xmlns:a16="http://schemas.microsoft.com/office/drawing/2014/main" id="{2C0A1F76-B287-574A-B751-23F9F3D4B2DD}"/>
              </a:ext>
            </a:extLst>
          </p:cNvPr>
          <p:cNvSpPr txBox="1">
            <a:spLocks/>
          </p:cNvSpPr>
          <p:nvPr/>
        </p:nvSpPr>
        <p:spPr>
          <a:xfrm>
            <a:off x="273060" y="927049"/>
            <a:ext cx="8567999" cy="5444183"/>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358775" lvl="1" indent="0">
              <a:lnSpc>
                <a:spcPct val="102000"/>
              </a:lnSpc>
              <a:buNone/>
            </a:pPr>
            <a:r>
              <a:rPr lang="en-GB" sz="2400" b="0" dirty="0">
                <a:solidFill>
                  <a:srgbClr val="FFFF00"/>
                </a:solidFill>
                <a:latin typeface="Consolas"/>
                <a:cs typeface="Consolas"/>
              </a:rPr>
              <a:t>DROP TABLE IF EXISTS</a:t>
            </a:r>
            <a:r>
              <a:rPr lang="en-GB" sz="2400" b="0" dirty="0">
                <a:latin typeface="Consolas"/>
                <a:cs typeface="Consolas"/>
              </a:rPr>
              <a:t> </a:t>
            </a:r>
            <a:r>
              <a:rPr lang="en-GB" sz="2400" b="0" dirty="0">
                <a:solidFill>
                  <a:srgbClr val="D5FED6"/>
                </a:solidFill>
                <a:latin typeface="Consolas"/>
                <a:cs typeface="Consolas"/>
              </a:rPr>
              <a:t>Messier</a:t>
            </a:r>
            <a:r>
              <a:rPr lang="en-GB" sz="2400" b="0" dirty="0">
                <a:latin typeface="Consolas"/>
                <a:cs typeface="Consolas"/>
              </a:rPr>
              <a:t>;</a:t>
            </a:r>
          </a:p>
          <a:p>
            <a:pPr marL="358775" lvl="1" indent="0">
              <a:lnSpc>
                <a:spcPct val="102000"/>
              </a:lnSpc>
              <a:buNone/>
            </a:pPr>
            <a:r>
              <a:rPr lang="en-GB" sz="2400" b="0" dirty="0">
                <a:solidFill>
                  <a:srgbClr val="FFFF00"/>
                </a:solidFill>
                <a:latin typeface="Consolas"/>
                <a:cs typeface="Consolas"/>
              </a:rPr>
              <a:t>CREATE TABLE</a:t>
            </a:r>
            <a:r>
              <a:rPr lang="en-GB" sz="2400" b="0" dirty="0">
                <a:latin typeface="Consolas"/>
                <a:cs typeface="Consolas"/>
              </a:rPr>
              <a:t> </a:t>
            </a:r>
            <a:r>
              <a:rPr lang="en-GB" sz="2400" b="0" dirty="0">
                <a:solidFill>
                  <a:srgbClr val="CCFFCC"/>
                </a:solidFill>
                <a:latin typeface="Consolas"/>
                <a:cs typeface="Consolas"/>
              </a:rPr>
              <a:t>Messier</a:t>
            </a:r>
            <a:r>
              <a:rPr lang="en-GB" sz="2400" b="0" dirty="0">
                <a:latin typeface="Consolas"/>
                <a:cs typeface="Consolas"/>
              </a:rPr>
              <a:t> (</a:t>
            </a:r>
          </a:p>
          <a:p>
            <a:pPr marL="358775" lvl="1" indent="0">
              <a:lnSpc>
                <a:spcPct val="102000"/>
              </a:lnSpc>
              <a:buNone/>
            </a:pPr>
            <a:r>
              <a:rPr lang="en-GB" sz="2400" b="0" dirty="0">
                <a:latin typeface="Consolas"/>
                <a:cs typeface="Consolas"/>
              </a:rPr>
              <a:t>	M		</a:t>
            </a:r>
            <a:r>
              <a:rPr lang="en-GB" sz="2400" b="0" dirty="0" err="1">
                <a:solidFill>
                  <a:srgbClr val="D5FED6"/>
                </a:solidFill>
                <a:latin typeface="Consolas"/>
                <a:cs typeface="Consolas"/>
              </a:rPr>
              <a:t>int</a:t>
            </a:r>
            <a:r>
              <a:rPr lang="en-GB" sz="2400" b="0" dirty="0">
                <a:latin typeface="Consolas"/>
                <a:cs typeface="Consolas"/>
              </a:rPr>
              <a:t> NOT NULL,</a:t>
            </a:r>
          </a:p>
          <a:p>
            <a:pPr marL="358775" lvl="1" indent="0">
              <a:lnSpc>
                <a:spcPct val="102000"/>
              </a:lnSpc>
              <a:buNone/>
            </a:pPr>
            <a:r>
              <a:rPr lang="en-GB" sz="2400" b="0" dirty="0">
                <a:latin typeface="Consolas"/>
                <a:cs typeface="Consolas"/>
              </a:rPr>
              <a:t>	</a:t>
            </a:r>
            <a:r>
              <a:rPr lang="en-GB" sz="2200" b="0" dirty="0">
                <a:latin typeface="Consolas"/>
                <a:cs typeface="Consolas"/>
              </a:rPr>
              <a:t>Type		</a:t>
            </a:r>
            <a:r>
              <a:rPr lang="en-GB" sz="2200" b="0" dirty="0">
                <a:solidFill>
                  <a:srgbClr val="D5FED6"/>
                </a:solidFill>
                <a:latin typeface="Consolas"/>
                <a:cs typeface="Consolas"/>
              </a:rPr>
              <a:t>CHAR</a:t>
            </a:r>
            <a:r>
              <a:rPr lang="en-GB" sz="2200" b="0" dirty="0">
                <a:latin typeface="Consolas"/>
                <a:cs typeface="Consolas"/>
              </a:rPr>
              <a:t>(2) DEFAULT '**’,</a:t>
            </a:r>
          </a:p>
          <a:p>
            <a:pPr marL="358775" lvl="1" indent="0">
              <a:lnSpc>
                <a:spcPct val="102000"/>
              </a:lnSpc>
              <a:buNone/>
            </a:pPr>
            <a:r>
              <a:rPr lang="en-GB" b="0" dirty="0">
                <a:latin typeface="Consolas"/>
                <a:cs typeface="Consolas"/>
              </a:rPr>
              <a:t>	</a:t>
            </a:r>
            <a:r>
              <a:rPr lang="en-GB" sz="2400" b="0" dirty="0" err="1">
                <a:latin typeface="Consolas"/>
                <a:cs typeface="Consolas"/>
              </a:rPr>
              <a:t>Const</a:t>
            </a:r>
            <a:r>
              <a:rPr lang="en-GB" sz="2400" b="0" dirty="0">
                <a:latin typeface="Consolas"/>
                <a:cs typeface="Consolas"/>
              </a:rPr>
              <a:t>	</a:t>
            </a:r>
            <a:r>
              <a:rPr lang="en-GB" sz="2400" b="0" dirty="0">
                <a:solidFill>
                  <a:srgbClr val="D5FED6"/>
                </a:solidFill>
                <a:latin typeface="Consolas"/>
                <a:cs typeface="Consolas"/>
              </a:rPr>
              <a:t>CHAR</a:t>
            </a:r>
            <a:r>
              <a:rPr lang="en-GB" sz="2400" b="0" dirty="0">
                <a:latin typeface="Consolas"/>
                <a:cs typeface="Consolas"/>
              </a:rPr>
              <a:t>(3) DEFAULT '***’,</a:t>
            </a:r>
          </a:p>
          <a:p>
            <a:pPr marL="358775" lvl="1" indent="0">
              <a:lnSpc>
                <a:spcPct val="102000"/>
              </a:lnSpc>
              <a:buNone/>
            </a:pPr>
            <a:r>
              <a:rPr lang="en-GB" sz="2400" b="0" dirty="0">
                <a:latin typeface="Consolas"/>
                <a:cs typeface="Consolas"/>
              </a:rPr>
              <a:t>	Mag		</a:t>
            </a:r>
            <a:r>
              <a:rPr lang="en-GB" sz="2400" b="0" dirty="0">
                <a:solidFill>
                  <a:srgbClr val="D5FED6"/>
                </a:solidFill>
                <a:latin typeface="Consolas"/>
                <a:cs typeface="Consolas"/>
              </a:rPr>
              <a:t>FLOAT</a:t>
            </a:r>
            <a:r>
              <a:rPr lang="en-GB" sz="2400" b="0" dirty="0">
                <a:latin typeface="Consolas"/>
                <a:cs typeface="Consolas"/>
              </a:rPr>
              <a:t>,</a:t>
            </a:r>
          </a:p>
          <a:p>
            <a:pPr marL="358775" lvl="1" indent="0">
              <a:lnSpc>
                <a:spcPct val="102000"/>
              </a:lnSpc>
              <a:buNone/>
            </a:pPr>
            <a:r>
              <a:rPr lang="en-GB" sz="2400" b="0" dirty="0">
                <a:latin typeface="Consolas"/>
                <a:cs typeface="Consolas"/>
              </a:rPr>
              <a:t>   Ra		</a:t>
            </a:r>
            <a:r>
              <a:rPr lang="en-GB" sz="2400" b="0" dirty="0">
                <a:solidFill>
                  <a:srgbClr val="D5FED6"/>
                </a:solidFill>
                <a:latin typeface="Consolas"/>
                <a:cs typeface="Consolas"/>
              </a:rPr>
              <a:t>FLOAT</a:t>
            </a:r>
            <a:r>
              <a:rPr lang="en-GB" sz="2400" b="0" dirty="0">
                <a:latin typeface="Consolas"/>
                <a:cs typeface="Consolas"/>
              </a:rPr>
              <a:t>,</a:t>
            </a:r>
          </a:p>
          <a:p>
            <a:pPr marL="358775" lvl="1" indent="0">
              <a:lnSpc>
                <a:spcPct val="102000"/>
              </a:lnSpc>
              <a:buNone/>
            </a:pPr>
            <a:r>
              <a:rPr lang="en-GB" sz="2400" b="0" dirty="0">
                <a:latin typeface="Consolas"/>
                <a:cs typeface="Consolas"/>
              </a:rPr>
              <a:t>	</a:t>
            </a:r>
            <a:r>
              <a:rPr lang="en-GB" sz="2400" b="0" dirty="0" err="1">
                <a:latin typeface="Consolas"/>
                <a:cs typeface="Consolas"/>
              </a:rPr>
              <a:t>Decl</a:t>
            </a:r>
            <a:r>
              <a:rPr lang="en-GB" sz="2400" b="0" dirty="0">
                <a:latin typeface="Consolas"/>
                <a:cs typeface="Consolas"/>
              </a:rPr>
              <a:t> FLOAT,</a:t>
            </a:r>
          </a:p>
          <a:p>
            <a:pPr marL="358775" lvl="1" indent="0">
              <a:lnSpc>
                <a:spcPct val="102000"/>
              </a:lnSpc>
              <a:buNone/>
            </a:pPr>
            <a:r>
              <a:rPr lang="en-GB" sz="2400" b="0" dirty="0">
                <a:latin typeface="Consolas"/>
                <a:cs typeface="Consolas"/>
              </a:rPr>
              <a:t>	</a:t>
            </a:r>
            <a:r>
              <a:rPr lang="en-GB" sz="2400" b="0" dirty="0" err="1">
                <a:latin typeface="Consolas"/>
                <a:cs typeface="Consolas"/>
              </a:rPr>
              <a:t>Dist</a:t>
            </a:r>
            <a:r>
              <a:rPr lang="en-GB" sz="2400" b="0" dirty="0">
                <a:latin typeface="Consolas"/>
                <a:cs typeface="Consolas"/>
              </a:rPr>
              <a:t>		</a:t>
            </a:r>
            <a:r>
              <a:rPr lang="en-GB" sz="2400" b="0" dirty="0">
                <a:solidFill>
                  <a:srgbClr val="D5FED6"/>
                </a:solidFill>
                <a:latin typeface="Consolas"/>
                <a:cs typeface="Consolas"/>
              </a:rPr>
              <a:t>CHAR</a:t>
            </a:r>
            <a:r>
              <a:rPr lang="en-GB" sz="2400" b="0" dirty="0">
                <a:latin typeface="Consolas"/>
                <a:cs typeface="Consolas"/>
              </a:rPr>
              <a:t>(20),</a:t>
            </a:r>
          </a:p>
          <a:p>
            <a:pPr marL="358775" lvl="1" indent="0">
              <a:lnSpc>
                <a:spcPct val="102000"/>
              </a:lnSpc>
              <a:buNone/>
            </a:pPr>
            <a:r>
              <a:rPr lang="en-GB" sz="2400" b="0" dirty="0">
                <a:latin typeface="Consolas"/>
                <a:cs typeface="Consolas"/>
              </a:rPr>
              <a:t>	</a:t>
            </a:r>
            <a:r>
              <a:rPr lang="en-GB" sz="2400" b="0" dirty="0" err="1">
                <a:latin typeface="Consolas"/>
                <a:cs typeface="Consolas"/>
              </a:rPr>
              <a:t>App_size</a:t>
            </a:r>
            <a:r>
              <a:rPr lang="en-GB" sz="2400" b="0" dirty="0">
                <a:latin typeface="Consolas"/>
                <a:cs typeface="Consolas"/>
              </a:rPr>
              <a:t>	</a:t>
            </a:r>
            <a:r>
              <a:rPr lang="en-GB" sz="2400" b="0" dirty="0">
                <a:solidFill>
                  <a:srgbClr val="D5FED6"/>
                </a:solidFill>
                <a:latin typeface="Consolas"/>
                <a:cs typeface="Consolas"/>
              </a:rPr>
              <a:t>CHAR</a:t>
            </a:r>
            <a:r>
              <a:rPr lang="en-GB" sz="2400" b="0" dirty="0">
                <a:latin typeface="Consolas"/>
                <a:cs typeface="Consolas"/>
              </a:rPr>
              <a:t>(20) DEFAULT 'unknown’,</a:t>
            </a:r>
          </a:p>
          <a:p>
            <a:pPr marL="358775" lvl="1" indent="0">
              <a:lnSpc>
                <a:spcPct val="102000"/>
              </a:lnSpc>
              <a:buNone/>
            </a:pPr>
            <a:r>
              <a:rPr lang="en-GB" sz="2400" b="0" dirty="0">
                <a:solidFill>
                  <a:srgbClr val="FFD6A9"/>
                </a:solidFill>
                <a:latin typeface="Consolas"/>
                <a:cs typeface="Consolas"/>
              </a:rPr>
              <a:t>	PRIMARY KEY(M)</a:t>
            </a:r>
            <a:r>
              <a:rPr lang="en-GB" sz="2400" b="0" dirty="0">
                <a:latin typeface="Consolas"/>
                <a:cs typeface="Consolas"/>
              </a:rPr>
              <a:t>, </a:t>
            </a:r>
            <a:r>
              <a:rPr lang="en-GB" sz="2400" b="0" dirty="0">
                <a:solidFill>
                  <a:srgbClr val="FFD6A9"/>
                </a:solidFill>
                <a:latin typeface="Consolas"/>
                <a:cs typeface="Consolas"/>
              </a:rPr>
              <a:t>INDEX(Type)</a:t>
            </a:r>
          </a:p>
          <a:p>
            <a:pPr marL="358775" lvl="1" indent="0">
              <a:lnSpc>
                <a:spcPct val="102000"/>
              </a:lnSpc>
              <a:buNone/>
            </a:pPr>
            <a:r>
              <a:rPr lang="en-GB" sz="2400" b="0" dirty="0">
                <a:latin typeface="Consolas"/>
                <a:cs typeface="Consolas"/>
              </a:rPr>
              <a:t>);</a:t>
            </a:r>
          </a:p>
        </p:txBody>
      </p:sp>
    </p:spTree>
    <p:extLst>
      <p:ext uri="{BB962C8B-B14F-4D97-AF65-F5344CB8AC3E}">
        <p14:creationId xmlns:p14="http://schemas.microsoft.com/office/powerpoint/2010/main" val="257985576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3">
            <a:extLst>
              <a:ext uri="{FF2B5EF4-FFF2-40B4-BE49-F238E27FC236}">
                <a16:creationId xmlns:a16="http://schemas.microsoft.com/office/drawing/2014/main" id="{84D86AAB-16B7-4F48-AC87-D8EAD13FF91D}"/>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7" name="Slide Number Placeholder 6">
            <a:extLst>
              <a:ext uri="{FF2B5EF4-FFF2-40B4-BE49-F238E27FC236}">
                <a16:creationId xmlns:a16="http://schemas.microsoft.com/office/drawing/2014/main" id="{C3E85AE5-9E25-9441-9036-EF31446BC643}"/>
              </a:ext>
            </a:extLst>
          </p:cNvPr>
          <p:cNvSpPr>
            <a:spLocks noGrp="1"/>
          </p:cNvSpPr>
          <p:nvPr>
            <p:ph type="sldNum" sz="quarter" idx="12"/>
          </p:nvPr>
        </p:nvSpPr>
        <p:spPr/>
        <p:txBody>
          <a:bodyPr/>
          <a:lstStyle/>
          <a:p>
            <a:fld id="{D12AA694-00EB-4F4B-AABB-6F50FB178914}" type="slidenum">
              <a:rPr lang="en-US" smtClean="0"/>
              <a:t>18</a:t>
            </a:fld>
            <a:endParaRPr lang="en-US"/>
          </a:p>
        </p:txBody>
      </p:sp>
      <p:sp>
        <p:nvSpPr>
          <p:cNvPr id="10" name="Title 1">
            <a:extLst>
              <a:ext uri="{FF2B5EF4-FFF2-40B4-BE49-F238E27FC236}">
                <a16:creationId xmlns:a16="http://schemas.microsoft.com/office/drawing/2014/main" id="{9E66D6A0-571F-E346-B194-57A0510DC5DA}"/>
              </a:ext>
            </a:extLst>
          </p:cNvPr>
          <p:cNvSpPr>
            <a:spLocks noGrp="1"/>
          </p:cNvSpPr>
          <p:nvPr>
            <p:ph type="title"/>
          </p:nvPr>
        </p:nvSpPr>
        <p:spPr>
          <a:xfrm>
            <a:off x="972214" y="108180"/>
            <a:ext cx="7489206" cy="720656"/>
          </a:xfrm>
        </p:spPr>
        <p:txBody>
          <a:bodyPr>
            <a:normAutofit/>
          </a:bodyPr>
          <a:lstStyle/>
          <a:p>
            <a:pPr algn="l"/>
            <a:r>
              <a:rPr lang="en-GB" sz="3600" dirty="0">
                <a:solidFill>
                  <a:schemeClr val="tx2"/>
                </a:solidFill>
              </a:rPr>
              <a:t>The Messier catalogue: SQL first hints</a:t>
            </a:r>
          </a:p>
        </p:txBody>
      </p:sp>
      <p:sp>
        <p:nvSpPr>
          <p:cNvPr id="6" name="Content Placeholder 2">
            <a:extLst>
              <a:ext uri="{FF2B5EF4-FFF2-40B4-BE49-F238E27FC236}">
                <a16:creationId xmlns:a16="http://schemas.microsoft.com/office/drawing/2014/main" id="{6579EB67-3E5C-3A4F-9063-F0F3A79BB86F}"/>
              </a:ext>
            </a:extLst>
          </p:cNvPr>
          <p:cNvSpPr txBox="1">
            <a:spLocks/>
          </p:cNvSpPr>
          <p:nvPr/>
        </p:nvSpPr>
        <p:spPr>
          <a:xfrm>
            <a:off x="296284" y="927049"/>
            <a:ext cx="8567999" cy="1361335"/>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358775" lvl="1" indent="0">
              <a:lnSpc>
                <a:spcPct val="102000"/>
              </a:lnSpc>
              <a:buNone/>
            </a:pPr>
            <a:r>
              <a:rPr lang="en-GB" sz="2400" dirty="0">
                <a:latin typeface="Consolas"/>
                <a:cs typeface="Consolas"/>
              </a:rPr>
              <a:t>1.</a:t>
            </a:r>
          </a:p>
          <a:p>
            <a:pPr marL="358775" lvl="1" indent="0">
              <a:lnSpc>
                <a:spcPct val="102000"/>
              </a:lnSpc>
              <a:buNone/>
            </a:pPr>
            <a:r>
              <a:rPr lang="en-GB" sz="2400" b="0" dirty="0">
                <a:solidFill>
                  <a:srgbClr val="FFFF00"/>
                </a:solidFill>
                <a:latin typeface="Consolas"/>
                <a:cs typeface="Consolas"/>
              </a:rPr>
              <a:t>LOAD DATA LOCAL INFILE</a:t>
            </a:r>
            <a:r>
              <a:rPr lang="en-GB" sz="2400" b="0" dirty="0">
                <a:latin typeface="Consolas"/>
                <a:cs typeface="Consolas"/>
              </a:rPr>
              <a:t> './</a:t>
            </a:r>
            <a:r>
              <a:rPr lang="en-GB" sz="2400" b="0" dirty="0" err="1">
                <a:latin typeface="Consolas"/>
                <a:cs typeface="Consolas"/>
              </a:rPr>
              <a:t>messier.tsv</a:t>
            </a:r>
            <a:r>
              <a:rPr lang="en-GB" sz="2400" b="0" dirty="0">
                <a:latin typeface="Consolas"/>
                <a:cs typeface="Consolas"/>
              </a:rPr>
              <a:t>'</a:t>
            </a:r>
          </a:p>
          <a:p>
            <a:pPr marL="358775" lvl="1" indent="0">
              <a:lnSpc>
                <a:spcPct val="102000"/>
              </a:lnSpc>
              <a:buNone/>
            </a:pPr>
            <a:r>
              <a:rPr lang="en-GB" sz="2400" b="0" dirty="0">
                <a:solidFill>
                  <a:srgbClr val="FFFF00"/>
                </a:solidFill>
                <a:latin typeface="Consolas"/>
                <a:cs typeface="Consolas"/>
              </a:rPr>
              <a:t>INTO TABLE</a:t>
            </a:r>
            <a:r>
              <a:rPr lang="en-GB" sz="2400" b="0" dirty="0">
                <a:latin typeface="Consolas"/>
                <a:cs typeface="Consolas"/>
              </a:rPr>
              <a:t> </a:t>
            </a:r>
            <a:r>
              <a:rPr lang="en-GB" sz="2400" b="0" dirty="0">
                <a:solidFill>
                  <a:srgbClr val="CCFFCC"/>
                </a:solidFill>
                <a:latin typeface="Consolas"/>
                <a:cs typeface="Consolas"/>
              </a:rPr>
              <a:t>Messier</a:t>
            </a:r>
            <a:r>
              <a:rPr lang="en-GB" sz="2400" b="0" dirty="0">
                <a:latin typeface="Consolas"/>
                <a:cs typeface="Consolas"/>
              </a:rPr>
              <a:t>;</a:t>
            </a:r>
          </a:p>
        </p:txBody>
      </p:sp>
      <p:sp>
        <p:nvSpPr>
          <p:cNvPr id="8" name="Content Placeholder 2">
            <a:extLst>
              <a:ext uri="{FF2B5EF4-FFF2-40B4-BE49-F238E27FC236}">
                <a16:creationId xmlns:a16="http://schemas.microsoft.com/office/drawing/2014/main" id="{58132AC2-8F04-434F-9735-05E68B9A5D3E}"/>
              </a:ext>
            </a:extLst>
          </p:cNvPr>
          <p:cNvSpPr txBox="1">
            <a:spLocks/>
          </p:cNvSpPr>
          <p:nvPr/>
        </p:nvSpPr>
        <p:spPr>
          <a:xfrm>
            <a:off x="296284" y="2636526"/>
            <a:ext cx="8567999" cy="1814984"/>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358775" lvl="1" indent="0">
              <a:lnSpc>
                <a:spcPct val="102000"/>
              </a:lnSpc>
              <a:buNone/>
            </a:pPr>
            <a:r>
              <a:rPr lang="en-GB" sz="2400" dirty="0">
                <a:latin typeface="Consolas"/>
                <a:cs typeface="Consolas"/>
              </a:rPr>
              <a:t>2.</a:t>
            </a:r>
            <a:endParaRPr lang="en-GB" sz="2400" b="0" dirty="0">
              <a:solidFill>
                <a:srgbClr val="FFFF00"/>
              </a:solidFill>
              <a:latin typeface="Consolas"/>
              <a:cs typeface="Consolas"/>
            </a:endParaRPr>
          </a:p>
          <a:p>
            <a:pPr marL="358775" lvl="1" indent="0">
              <a:lnSpc>
                <a:spcPct val="102000"/>
              </a:lnSpc>
              <a:buNone/>
            </a:pPr>
            <a:r>
              <a:rPr lang="en-GB" sz="2400" b="0" dirty="0">
                <a:solidFill>
                  <a:srgbClr val="FFFF00"/>
                </a:solidFill>
                <a:latin typeface="Consolas"/>
                <a:cs typeface="Consolas"/>
              </a:rPr>
              <a:t>SELECT</a:t>
            </a:r>
            <a:r>
              <a:rPr lang="en-GB" sz="2400" b="0" dirty="0">
                <a:latin typeface="Consolas"/>
                <a:cs typeface="Consolas"/>
              </a:rPr>
              <a:t> *</a:t>
            </a:r>
          </a:p>
          <a:p>
            <a:pPr marL="358775" lvl="1" indent="0">
              <a:lnSpc>
                <a:spcPct val="102000"/>
              </a:lnSpc>
              <a:buNone/>
            </a:pPr>
            <a:r>
              <a:rPr lang="en-GB" sz="2400" b="0" dirty="0">
                <a:solidFill>
                  <a:srgbClr val="FFFF00"/>
                </a:solidFill>
                <a:latin typeface="Consolas"/>
                <a:cs typeface="Consolas"/>
              </a:rPr>
              <a:t>FROM</a:t>
            </a:r>
            <a:r>
              <a:rPr lang="en-GB" sz="2400" b="0" dirty="0">
                <a:latin typeface="Consolas"/>
                <a:cs typeface="Consolas"/>
              </a:rPr>
              <a:t> </a:t>
            </a:r>
            <a:r>
              <a:rPr lang="en-GB" sz="2400" b="0" dirty="0">
                <a:solidFill>
                  <a:srgbClr val="D5FED6"/>
                </a:solidFill>
                <a:latin typeface="Consolas"/>
                <a:cs typeface="Consolas"/>
              </a:rPr>
              <a:t>Messier</a:t>
            </a:r>
          </a:p>
          <a:p>
            <a:pPr marL="358775" lvl="1" indent="0">
              <a:lnSpc>
                <a:spcPct val="102000"/>
              </a:lnSpc>
              <a:buNone/>
            </a:pPr>
            <a:r>
              <a:rPr lang="en-GB" sz="2400" b="0" dirty="0">
                <a:solidFill>
                  <a:srgbClr val="FFFF00"/>
                </a:solidFill>
                <a:latin typeface="Consolas"/>
                <a:cs typeface="Consolas"/>
              </a:rPr>
              <a:t>WHERE</a:t>
            </a:r>
            <a:r>
              <a:rPr lang="en-GB" sz="2400" b="0" dirty="0">
                <a:latin typeface="Consolas"/>
                <a:cs typeface="Consolas"/>
              </a:rPr>
              <a:t> Mag &lt; 2;</a:t>
            </a:r>
          </a:p>
        </p:txBody>
      </p:sp>
      <p:sp>
        <p:nvSpPr>
          <p:cNvPr id="9" name="Content Placeholder 2">
            <a:extLst>
              <a:ext uri="{FF2B5EF4-FFF2-40B4-BE49-F238E27FC236}">
                <a16:creationId xmlns:a16="http://schemas.microsoft.com/office/drawing/2014/main" id="{2318E9D3-A3AF-D445-8B0E-538D460CE4EA}"/>
              </a:ext>
            </a:extLst>
          </p:cNvPr>
          <p:cNvSpPr txBox="1">
            <a:spLocks/>
          </p:cNvSpPr>
          <p:nvPr/>
        </p:nvSpPr>
        <p:spPr>
          <a:xfrm>
            <a:off x="296284" y="4817328"/>
            <a:ext cx="8567999" cy="1361335"/>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358775" lvl="1" indent="0">
              <a:lnSpc>
                <a:spcPct val="102000"/>
              </a:lnSpc>
              <a:buNone/>
            </a:pPr>
            <a:r>
              <a:rPr lang="en-GB" sz="2400" b="0" dirty="0">
                <a:latin typeface="Consolas"/>
                <a:cs typeface="Consolas"/>
              </a:rPr>
              <a:t>3.</a:t>
            </a:r>
          </a:p>
          <a:p>
            <a:pPr marL="358775" lvl="1" indent="0">
              <a:lnSpc>
                <a:spcPct val="102000"/>
              </a:lnSpc>
              <a:buNone/>
            </a:pPr>
            <a:r>
              <a:rPr lang="en-GB" sz="2400" b="0" dirty="0">
                <a:solidFill>
                  <a:srgbClr val="FFFF00"/>
                </a:solidFill>
                <a:latin typeface="Consolas"/>
                <a:cs typeface="Consolas"/>
              </a:rPr>
              <a:t>UPDATE</a:t>
            </a:r>
            <a:r>
              <a:rPr lang="en-GB" sz="2400" b="0" dirty="0">
                <a:solidFill>
                  <a:srgbClr val="FFFFFF"/>
                </a:solidFill>
                <a:latin typeface="Consolas"/>
                <a:cs typeface="Consolas"/>
              </a:rPr>
              <a:t> </a:t>
            </a:r>
            <a:r>
              <a:rPr lang="en-GB" sz="2400" b="0" dirty="0">
                <a:solidFill>
                  <a:srgbClr val="D5FED6"/>
                </a:solidFill>
                <a:latin typeface="Consolas"/>
                <a:cs typeface="Consolas"/>
              </a:rPr>
              <a:t>Messier</a:t>
            </a:r>
          </a:p>
          <a:p>
            <a:pPr marL="358775" lvl="1" indent="0">
              <a:lnSpc>
                <a:spcPct val="102000"/>
              </a:lnSpc>
              <a:buNone/>
            </a:pPr>
            <a:r>
              <a:rPr lang="en-GB" sz="2400" b="0" dirty="0">
                <a:solidFill>
                  <a:srgbClr val="FFFF00"/>
                </a:solidFill>
                <a:latin typeface="Consolas"/>
                <a:cs typeface="Consolas"/>
              </a:rPr>
              <a:t>SET</a:t>
            </a:r>
            <a:r>
              <a:rPr lang="en-GB" sz="2400" b="0" dirty="0">
                <a:solidFill>
                  <a:srgbClr val="FFFFFF"/>
                </a:solidFill>
                <a:latin typeface="Consolas"/>
                <a:cs typeface="Consolas"/>
              </a:rPr>
              <a:t> Ra = Ra * 15.0;</a:t>
            </a:r>
          </a:p>
        </p:txBody>
      </p:sp>
    </p:spTree>
    <p:extLst>
      <p:ext uri="{BB962C8B-B14F-4D97-AF65-F5344CB8AC3E}">
        <p14:creationId xmlns:p14="http://schemas.microsoft.com/office/powerpoint/2010/main" val="247858639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3">
            <a:extLst>
              <a:ext uri="{FF2B5EF4-FFF2-40B4-BE49-F238E27FC236}">
                <a16:creationId xmlns:a16="http://schemas.microsoft.com/office/drawing/2014/main" id="{3D31AD92-E0EF-EB4E-9279-06AC02D000BD}"/>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720000" y="318505"/>
            <a:ext cx="7920000" cy="646331"/>
          </a:xfrm>
        </p:spPr>
        <p:txBody>
          <a:bodyPr>
            <a:spAutoFit/>
          </a:bodyPr>
          <a:lstStyle/>
          <a:p>
            <a:pPr algn="l"/>
            <a:r>
              <a:rPr lang="en-GB" sz="3600">
                <a:solidFill>
                  <a:schemeClr val="tx2"/>
                </a:solidFill>
              </a:rPr>
              <a:t>Introduction</a:t>
            </a:r>
          </a:p>
        </p:txBody>
      </p:sp>
      <p:sp>
        <p:nvSpPr>
          <p:cNvPr id="6" name="TextBox 5"/>
          <p:cNvSpPr txBox="1"/>
          <p:nvPr/>
        </p:nvSpPr>
        <p:spPr>
          <a:xfrm>
            <a:off x="432000" y="1362413"/>
            <a:ext cx="8460000" cy="4031873"/>
          </a:xfrm>
          <a:prstGeom prst="rect">
            <a:avLst/>
          </a:prstGeom>
          <a:solidFill>
            <a:schemeClr val="accent1"/>
          </a:solidFill>
          <a:ln w="12700">
            <a:solidFill>
              <a:schemeClr val="tx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533400" indent="-533400">
              <a:buFont typeface="Wingdings" pitchFamily="2" charset="2"/>
              <a:buChar char="q"/>
            </a:pPr>
            <a:r>
              <a:rPr lang="en-GB" sz="3200" dirty="0">
                <a:solidFill>
                  <a:schemeClr val="tx1"/>
                </a:solidFill>
              </a:rPr>
              <a:t>A Database Management System (</a:t>
            </a:r>
            <a:r>
              <a:rPr lang="en-GB" sz="3200" b="1" dirty="0">
                <a:solidFill>
                  <a:srgbClr val="FFFF00"/>
                </a:solidFill>
              </a:rPr>
              <a:t>DBMS</a:t>
            </a:r>
            <a:r>
              <a:rPr lang="en-GB" sz="3200" b="1" dirty="0">
                <a:solidFill>
                  <a:schemeClr val="tx1"/>
                </a:solidFill>
              </a:rPr>
              <a:t>)</a:t>
            </a:r>
            <a:r>
              <a:rPr lang="en-GB" sz="3200" dirty="0">
                <a:solidFill>
                  <a:schemeClr val="tx1"/>
                </a:solidFill>
              </a:rPr>
              <a:t> is a software system designed to manage and give access to data collections of very </a:t>
            </a:r>
            <a:r>
              <a:rPr lang="en-GB" sz="3200" i="1" dirty="0">
                <a:solidFill>
                  <a:srgbClr val="FFFF00"/>
                </a:solidFill>
              </a:rPr>
              <a:t>large size</a:t>
            </a:r>
            <a:r>
              <a:rPr lang="en-GB" sz="3200" dirty="0">
                <a:solidFill>
                  <a:schemeClr val="tx1"/>
                </a:solidFill>
              </a:rPr>
              <a:t>,</a:t>
            </a:r>
            <a:r>
              <a:rPr lang="en-GB" sz="3200" i="1" dirty="0">
                <a:solidFill>
                  <a:schemeClr val="tx1"/>
                </a:solidFill>
              </a:rPr>
              <a:t> </a:t>
            </a:r>
            <a:r>
              <a:rPr lang="en-GB" sz="3200" i="1" dirty="0">
                <a:solidFill>
                  <a:srgbClr val="FFFF00"/>
                </a:solidFill>
              </a:rPr>
              <a:t>shared</a:t>
            </a:r>
            <a:r>
              <a:rPr lang="en-GB" sz="3200" i="1" dirty="0">
                <a:solidFill>
                  <a:schemeClr val="tx1"/>
                </a:solidFill>
              </a:rPr>
              <a:t> </a:t>
            </a:r>
            <a:r>
              <a:rPr lang="en-GB" sz="3200" dirty="0">
                <a:solidFill>
                  <a:schemeClr val="tx1"/>
                </a:solidFill>
              </a:rPr>
              <a:t>and</a:t>
            </a:r>
            <a:r>
              <a:rPr lang="en-GB" sz="3200" i="1" dirty="0">
                <a:solidFill>
                  <a:schemeClr val="tx1"/>
                </a:solidFill>
              </a:rPr>
              <a:t> </a:t>
            </a:r>
            <a:r>
              <a:rPr lang="en-GB" sz="3200" i="1" dirty="0">
                <a:solidFill>
                  <a:srgbClr val="FFFF00"/>
                </a:solidFill>
              </a:rPr>
              <a:t>persistent</a:t>
            </a:r>
            <a:r>
              <a:rPr lang="en-GB" sz="3200" dirty="0">
                <a:solidFill>
                  <a:schemeClr val="tx1"/>
                </a:solidFill>
              </a:rPr>
              <a:t>, in an efficient and secure way.</a:t>
            </a:r>
          </a:p>
          <a:p>
            <a:pPr marL="533400" indent="-533400"/>
            <a:endParaRPr lang="en-GB" sz="3200" dirty="0">
              <a:solidFill>
                <a:schemeClr val="tx1"/>
              </a:solidFill>
            </a:endParaRPr>
          </a:p>
          <a:p>
            <a:pPr marL="533400" indent="-533400">
              <a:buFont typeface="Wingdings" pitchFamily="2" charset="2"/>
              <a:buChar char="q"/>
            </a:pPr>
            <a:r>
              <a:rPr lang="en-GB" sz="3200" dirty="0">
                <a:solidFill>
                  <a:schemeClr val="tx1"/>
                </a:solidFill>
              </a:rPr>
              <a:t>A </a:t>
            </a:r>
            <a:r>
              <a:rPr lang="en-GB" sz="3200" dirty="0">
                <a:solidFill>
                  <a:srgbClr val="FFFF00"/>
                </a:solidFill>
              </a:rPr>
              <a:t>Database</a:t>
            </a:r>
            <a:r>
              <a:rPr lang="en-GB" sz="3200" dirty="0">
                <a:solidFill>
                  <a:schemeClr val="tx1"/>
                </a:solidFill>
              </a:rPr>
              <a:t> is a collection of data managed by a DBMS.</a:t>
            </a:r>
          </a:p>
        </p:txBody>
      </p:sp>
      <p:sp>
        <p:nvSpPr>
          <p:cNvPr id="4" name="Slide Number Placeholder 3"/>
          <p:cNvSpPr>
            <a:spLocks noGrp="1"/>
          </p:cNvSpPr>
          <p:nvPr>
            <p:ph type="sldNum" sz="quarter" idx="12"/>
          </p:nvPr>
        </p:nvSpPr>
        <p:spPr/>
        <p:txBody>
          <a:bodyPr/>
          <a:lstStyle/>
          <a:p>
            <a:fld id="{FB16AC60-4618-014F-ABF8-BFC9F6D13946}" type="slidenum">
              <a:rPr lang="it-IT" smtClean="0"/>
              <a:t>1</a:t>
            </a:fld>
            <a:endParaRPr lang="it-IT"/>
          </a:p>
        </p:txBody>
      </p:sp>
    </p:spTree>
    <p:extLst>
      <p:ext uri="{BB962C8B-B14F-4D97-AF65-F5344CB8AC3E}">
        <p14:creationId xmlns:p14="http://schemas.microsoft.com/office/powerpoint/2010/main" val="63906472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tangolo 3">
            <a:extLst>
              <a:ext uri="{FF2B5EF4-FFF2-40B4-BE49-F238E27FC236}">
                <a16:creationId xmlns:a16="http://schemas.microsoft.com/office/drawing/2014/main" id="{1FD0E373-7622-3B4F-AAC2-842F6C1BB843}"/>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720000" y="102420"/>
            <a:ext cx="7920000" cy="718246"/>
          </a:xfrm>
        </p:spPr>
        <p:txBody>
          <a:bodyPr>
            <a:normAutofit/>
          </a:bodyPr>
          <a:lstStyle/>
          <a:p>
            <a:pPr algn="l"/>
            <a:r>
              <a:rPr lang="en-GB" sz="3600" dirty="0">
                <a:solidFill>
                  <a:schemeClr val="tx2"/>
                </a:solidFill>
              </a:rPr>
              <a:t>Example: DB role for web applications</a:t>
            </a:r>
          </a:p>
        </p:txBody>
      </p:sp>
      <p:sp>
        <p:nvSpPr>
          <p:cNvPr id="3" name="Slide Number Placeholder 2"/>
          <p:cNvSpPr>
            <a:spLocks noGrp="1"/>
          </p:cNvSpPr>
          <p:nvPr>
            <p:ph type="sldNum" sz="quarter" idx="12"/>
          </p:nvPr>
        </p:nvSpPr>
        <p:spPr/>
        <p:txBody>
          <a:bodyPr/>
          <a:lstStyle/>
          <a:p>
            <a:fld id="{FB16AC60-4618-014F-ABF8-BFC9F6D13946}" type="slidenum">
              <a:rPr lang="it-IT" smtClean="0"/>
              <a:t>19</a:t>
            </a:fld>
            <a:endParaRPr lang="it-IT"/>
          </a:p>
        </p:txBody>
      </p:sp>
      <p:sp>
        <p:nvSpPr>
          <p:cNvPr id="6" name="TextBox 5"/>
          <p:cNvSpPr txBox="1"/>
          <p:nvPr/>
        </p:nvSpPr>
        <p:spPr>
          <a:xfrm>
            <a:off x="432000" y="853452"/>
            <a:ext cx="6992556" cy="461665"/>
          </a:xfrm>
          <a:prstGeom prst="rect">
            <a:avLst/>
          </a:prstGeom>
          <a:noFill/>
          <a:ln w="12700">
            <a:noFill/>
          </a:ln>
        </p:spPr>
        <p:txBody>
          <a:bodyPr wrap="square" rtlCol="0">
            <a:spAutoFit/>
          </a:bodyPr>
          <a:lstStyle/>
          <a:p>
            <a:r>
              <a:rPr lang="en-GB" sz="2400" dirty="0">
                <a:solidFill>
                  <a:srgbClr val="FFFF00"/>
                </a:solidFill>
              </a:rPr>
              <a:t>Base components of a modern web site are typically</a:t>
            </a:r>
            <a:r>
              <a:rPr lang="en-GB" sz="2400" dirty="0"/>
              <a:t> </a:t>
            </a:r>
            <a:r>
              <a:rPr lang="en-GB" sz="2400" b="1" dirty="0">
                <a:solidFill>
                  <a:srgbClr val="FFC000"/>
                </a:solidFill>
              </a:rPr>
              <a:t>4</a:t>
            </a:r>
            <a:r>
              <a:rPr lang="en-GB" sz="2400" dirty="0">
                <a:solidFill>
                  <a:srgbClr val="FFFF00"/>
                </a:solidFill>
              </a:rPr>
              <a:t>.</a:t>
            </a:r>
          </a:p>
        </p:txBody>
      </p:sp>
      <p:sp>
        <p:nvSpPr>
          <p:cNvPr id="4" name="Rounded Rectangle 3"/>
          <p:cNvSpPr/>
          <p:nvPr/>
        </p:nvSpPr>
        <p:spPr>
          <a:xfrm>
            <a:off x="815707" y="1618463"/>
            <a:ext cx="6373771" cy="402085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800">
                <a:solidFill>
                  <a:srgbClr val="C00000"/>
                </a:solidFill>
              </a:rPr>
              <a:t>Web site</a:t>
            </a:r>
          </a:p>
        </p:txBody>
      </p:sp>
      <p:sp>
        <p:nvSpPr>
          <p:cNvPr id="8" name="Rounded Rectangle 7"/>
          <p:cNvSpPr/>
          <p:nvPr/>
        </p:nvSpPr>
        <p:spPr>
          <a:xfrm>
            <a:off x="1121905" y="2507550"/>
            <a:ext cx="2664000" cy="978120"/>
          </a:xfrm>
          <a:prstGeom prst="roundRect">
            <a:avLst/>
          </a:prstGeom>
          <a:ln w="25400"/>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GB" sz="2800">
                <a:solidFill>
                  <a:schemeClr val="accent6">
                    <a:lumMod val="40000"/>
                    <a:lumOff val="60000"/>
                  </a:schemeClr>
                </a:solidFill>
              </a:rPr>
              <a:t>CSS3</a:t>
            </a:r>
          </a:p>
          <a:p>
            <a:pPr algn="ctr"/>
            <a:r>
              <a:rPr lang="en-GB" sz="2000"/>
              <a:t>Appearence</a:t>
            </a:r>
          </a:p>
        </p:txBody>
      </p:sp>
      <p:sp>
        <p:nvSpPr>
          <p:cNvPr id="9" name="Rounded Rectangle 8"/>
          <p:cNvSpPr/>
          <p:nvPr/>
        </p:nvSpPr>
        <p:spPr>
          <a:xfrm>
            <a:off x="1121905" y="4107742"/>
            <a:ext cx="2664000" cy="978120"/>
          </a:xfrm>
          <a:prstGeom prst="roundRect">
            <a:avLst/>
          </a:prstGeom>
          <a:ln w="25400"/>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GB" sz="2800">
                <a:solidFill>
                  <a:srgbClr val="C00000"/>
                </a:solidFill>
              </a:rPr>
              <a:t>HTML5</a:t>
            </a:r>
          </a:p>
          <a:p>
            <a:pPr algn="ctr"/>
            <a:r>
              <a:rPr lang="en-GB" sz="2000"/>
              <a:t>Skeleton</a:t>
            </a:r>
          </a:p>
        </p:txBody>
      </p:sp>
      <p:sp>
        <p:nvSpPr>
          <p:cNvPr id="10" name="Rounded Rectangle 9"/>
          <p:cNvSpPr/>
          <p:nvPr/>
        </p:nvSpPr>
        <p:spPr>
          <a:xfrm>
            <a:off x="4209235" y="4107742"/>
            <a:ext cx="2664000" cy="978120"/>
          </a:xfrm>
          <a:prstGeom prst="roundRect">
            <a:avLst/>
          </a:prstGeom>
          <a:ln w="25400"/>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GB" sz="2800">
                <a:solidFill>
                  <a:srgbClr val="FFFF00"/>
                </a:solidFill>
              </a:rPr>
              <a:t>PHP</a:t>
            </a:r>
          </a:p>
          <a:p>
            <a:pPr algn="ctr"/>
            <a:r>
              <a:rPr lang="en-GB" sz="2000"/>
              <a:t>Server side operations</a:t>
            </a:r>
          </a:p>
        </p:txBody>
      </p:sp>
      <p:sp>
        <p:nvSpPr>
          <p:cNvPr id="11" name="Rounded Rectangle 10"/>
          <p:cNvSpPr/>
          <p:nvPr/>
        </p:nvSpPr>
        <p:spPr>
          <a:xfrm>
            <a:off x="4209235" y="2507550"/>
            <a:ext cx="2664000" cy="978120"/>
          </a:xfrm>
          <a:prstGeom prst="roundRect">
            <a:avLst/>
          </a:prstGeom>
          <a:ln w="25400"/>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GB" sz="2800" dirty="0">
                <a:solidFill>
                  <a:schemeClr val="accent5">
                    <a:lumMod val="40000"/>
                    <a:lumOff val="60000"/>
                  </a:schemeClr>
                </a:solidFill>
              </a:rPr>
              <a:t>JavaScript</a:t>
            </a:r>
          </a:p>
          <a:p>
            <a:pPr algn="ctr"/>
            <a:r>
              <a:rPr lang="en-GB" sz="2000" dirty="0"/>
              <a:t>Content management</a:t>
            </a:r>
          </a:p>
        </p:txBody>
      </p:sp>
      <p:sp>
        <p:nvSpPr>
          <p:cNvPr id="12" name="Can 11"/>
          <p:cNvSpPr/>
          <p:nvPr/>
        </p:nvSpPr>
        <p:spPr>
          <a:xfrm>
            <a:off x="7703161" y="5339099"/>
            <a:ext cx="914400" cy="718865"/>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DATA</a:t>
            </a:r>
          </a:p>
        </p:txBody>
      </p:sp>
      <p:sp>
        <p:nvSpPr>
          <p:cNvPr id="13" name="Rounded Rectangle 12"/>
          <p:cNvSpPr/>
          <p:nvPr/>
        </p:nvSpPr>
        <p:spPr>
          <a:xfrm>
            <a:off x="7424556" y="4312053"/>
            <a:ext cx="1471609" cy="569498"/>
          </a:xfrm>
          <a:prstGeom prst="roundRect">
            <a:avLst/>
          </a:pr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spAutoFit/>
          </a:bodyPr>
          <a:lstStyle/>
          <a:p>
            <a:pPr algn="ctr"/>
            <a:r>
              <a:rPr lang="it-IT" sz="2400" dirty="0">
                <a:solidFill>
                  <a:schemeClr val="tx2"/>
                </a:solidFill>
              </a:rPr>
              <a:t>database</a:t>
            </a:r>
          </a:p>
        </p:txBody>
      </p:sp>
      <p:sp>
        <p:nvSpPr>
          <p:cNvPr id="16" name="Left-Right Arrow 15"/>
          <p:cNvSpPr/>
          <p:nvPr/>
        </p:nvSpPr>
        <p:spPr>
          <a:xfrm>
            <a:off x="6873235" y="4447853"/>
            <a:ext cx="551321" cy="318020"/>
          </a:xfrm>
          <a:prstGeom prst="leftRightArrow">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Left-Right Arrow 16"/>
          <p:cNvSpPr/>
          <p:nvPr/>
        </p:nvSpPr>
        <p:spPr>
          <a:xfrm rot="5400000">
            <a:off x="7851905" y="4988601"/>
            <a:ext cx="551321" cy="338856"/>
          </a:xfrm>
          <a:prstGeom prst="leftRightArrow">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 17"/>
          <p:cNvSpPr/>
          <p:nvPr/>
        </p:nvSpPr>
        <p:spPr>
          <a:xfrm>
            <a:off x="7260845" y="3814358"/>
            <a:ext cx="1797429" cy="2415054"/>
          </a:xfrm>
          <a:prstGeom prst="ellipse">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TextBox 18"/>
          <p:cNvSpPr txBox="1"/>
          <p:nvPr/>
        </p:nvSpPr>
        <p:spPr>
          <a:xfrm>
            <a:off x="7647695" y="2032661"/>
            <a:ext cx="1042366" cy="1323439"/>
          </a:xfrm>
          <a:prstGeom prst="rect">
            <a:avLst/>
          </a:prstGeom>
          <a:noFill/>
        </p:spPr>
        <p:txBody>
          <a:bodyPr wrap="square" rtlCol="0">
            <a:spAutoFit/>
          </a:bodyPr>
          <a:lstStyle/>
          <a:p>
            <a:pPr algn="ctr"/>
            <a:r>
              <a:rPr lang="en-GB" sz="2000" dirty="0"/>
              <a:t>Can be</a:t>
            </a:r>
          </a:p>
          <a:p>
            <a:pPr algn="ctr"/>
            <a:r>
              <a:rPr lang="en-GB" sz="2000" dirty="0">
                <a:solidFill>
                  <a:srgbClr val="FFFF00"/>
                </a:solidFill>
              </a:rPr>
              <a:t>local</a:t>
            </a:r>
          </a:p>
          <a:p>
            <a:pPr algn="ctr"/>
            <a:r>
              <a:rPr lang="en-GB" sz="2000" dirty="0"/>
              <a:t>or</a:t>
            </a:r>
          </a:p>
          <a:p>
            <a:pPr algn="ctr"/>
            <a:r>
              <a:rPr lang="en-GB" sz="2000" dirty="0">
                <a:solidFill>
                  <a:srgbClr val="FFFF00"/>
                </a:solidFill>
              </a:rPr>
              <a:t>remote</a:t>
            </a:r>
          </a:p>
        </p:txBody>
      </p:sp>
      <p:sp>
        <p:nvSpPr>
          <p:cNvPr id="20" name="Down Arrow 19"/>
          <p:cNvSpPr/>
          <p:nvPr/>
        </p:nvSpPr>
        <p:spPr>
          <a:xfrm>
            <a:off x="7958138" y="3283772"/>
            <a:ext cx="421481" cy="479804"/>
          </a:xfrm>
          <a:prstGeom prst="downArrow">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5411586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up)">
                                      <p:cBhvr>
                                        <p:cTn id="17" dur="500"/>
                                        <p:tgtEl>
                                          <p:spTgt spid="11"/>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p:tgtEl>
                                          <p:spTgt spid="10"/>
                                        </p:tgtEl>
                                        <p:attrNameLst>
                                          <p:attrName>ppt_y</p:attrName>
                                        </p:attrNameLst>
                                      </p:cBhvr>
                                      <p:tavLst>
                                        <p:tav tm="0">
                                          <p:val>
                                            <p:strVal val="#ppt_y+#ppt_h*1.125000"/>
                                          </p:val>
                                        </p:tav>
                                        <p:tav tm="100000">
                                          <p:val>
                                            <p:strVal val="#ppt_y"/>
                                          </p:val>
                                        </p:tav>
                                      </p:tavLst>
                                    </p:anim>
                                    <p:animEffect transition="in" filter="wipe(up)">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circle(in)">
                                      <p:cBhvr>
                                        <p:cTn id="38" dur="2000"/>
                                        <p:tgtEl>
                                          <p:spTgt spid="17"/>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83AD14DE-43A1-3B4B-BB3C-6A5EE8967C4E}"/>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946404" y="108180"/>
            <a:ext cx="7269480" cy="736647"/>
          </a:xfrm>
        </p:spPr>
        <p:txBody>
          <a:bodyPr>
            <a:normAutofit/>
          </a:bodyPr>
          <a:lstStyle/>
          <a:p>
            <a:pPr algn="l"/>
            <a:r>
              <a:rPr lang="en-GB" sz="3600" dirty="0">
                <a:solidFill>
                  <a:schemeClr val="tx2"/>
                </a:solidFill>
              </a:rPr>
              <a:t>Course aims</a:t>
            </a:r>
          </a:p>
        </p:txBody>
      </p:sp>
      <p:sp>
        <p:nvSpPr>
          <p:cNvPr id="8" name="TextBox 7"/>
          <p:cNvSpPr txBox="1"/>
          <p:nvPr/>
        </p:nvSpPr>
        <p:spPr>
          <a:xfrm>
            <a:off x="288000" y="1045704"/>
            <a:ext cx="8568000" cy="4524315"/>
          </a:xfrm>
          <a:prstGeom prst="rect">
            <a:avLst/>
          </a:prstGeom>
          <a:noFill/>
        </p:spPr>
        <p:txBody>
          <a:bodyPr wrap="square" rtlCol="0">
            <a:spAutoFit/>
          </a:bodyPr>
          <a:lstStyle/>
          <a:p>
            <a:pPr marL="342900" indent="-342900">
              <a:buFont typeface="+mj-lt"/>
              <a:buAutoNum type="arabicPeriod"/>
            </a:pPr>
            <a:r>
              <a:rPr lang="en-GB" sz="2400" dirty="0"/>
              <a:t>Understand peculiarities of the "</a:t>
            </a:r>
            <a:r>
              <a:rPr lang="en-GB" sz="2400" dirty="0">
                <a:solidFill>
                  <a:srgbClr val="FFFF00"/>
                </a:solidFill>
              </a:rPr>
              <a:t>database</a:t>
            </a:r>
            <a:r>
              <a:rPr lang="en-GB" sz="2400" dirty="0"/>
              <a:t>" (in its wider meaning) with respect to the data management as "file" (e.g. Excel spreadsheets),</a:t>
            </a:r>
            <a:br>
              <a:rPr lang="en-GB" sz="2400" dirty="0"/>
            </a:br>
            <a:endParaRPr lang="en-GB" sz="2400" dirty="0"/>
          </a:p>
          <a:p>
            <a:pPr marL="342900" indent="-342900">
              <a:buFont typeface="+mj-lt"/>
              <a:buAutoNum type="arabicPeriod"/>
            </a:pPr>
            <a:r>
              <a:rPr lang="en-GB" sz="2400" dirty="0"/>
              <a:t>Understand and use a minimal set of </a:t>
            </a:r>
            <a:r>
              <a:rPr lang="en-GB" sz="2400" dirty="0">
                <a:solidFill>
                  <a:srgbClr val="FFFF00"/>
                </a:solidFill>
              </a:rPr>
              <a:t>SQL commands</a:t>
            </a:r>
            <a:r>
              <a:rPr lang="en-GB" sz="2400" dirty="0"/>
              <a:t>, in particular to insert data into  database (</a:t>
            </a:r>
            <a:r>
              <a:rPr lang="en-GB" sz="2400" dirty="0">
                <a:latin typeface="Consolas" charset="0"/>
                <a:ea typeface="Consolas" charset="0"/>
                <a:cs typeface="Consolas" charset="0"/>
              </a:rPr>
              <a:t>INSERT</a:t>
            </a:r>
            <a:r>
              <a:rPr lang="en-GB" sz="2400" dirty="0"/>
              <a:t>) and read them (</a:t>
            </a:r>
            <a:r>
              <a:rPr lang="en-GB" sz="2400" dirty="0">
                <a:latin typeface="Consolas" charset="0"/>
                <a:ea typeface="Consolas" charset="0"/>
                <a:cs typeface="Consolas" charset="0"/>
              </a:rPr>
              <a:t>SELECT</a:t>
            </a:r>
            <a:r>
              <a:rPr lang="en-GB" sz="2400" dirty="0"/>
              <a:t>),</a:t>
            </a:r>
            <a:br>
              <a:rPr lang="en-GB" sz="2400" dirty="0"/>
            </a:br>
            <a:endParaRPr lang="en-GB" sz="2400" dirty="0"/>
          </a:p>
          <a:p>
            <a:pPr marL="342900" indent="-342900">
              <a:buFont typeface="+mj-lt"/>
              <a:buAutoNum type="arabicPeriod"/>
            </a:pPr>
            <a:r>
              <a:rPr lang="en-GB" sz="2400" dirty="0"/>
              <a:t>Understand and use, in particular </a:t>
            </a:r>
            <a:r>
              <a:rPr lang="en-GB" sz="2400" dirty="0">
                <a:latin typeface="Consolas" charset="0"/>
                <a:ea typeface="Consolas" charset="0"/>
                <a:cs typeface="Consolas" charset="0"/>
              </a:rPr>
              <a:t>SELECT,</a:t>
            </a:r>
            <a:r>
              <a:rPr lang="en-GB" sz="2400" dirty="0"/>
              <a:t> </a:t>
            </a:r>
            <a:r>
              <a:rPr lang="en-GB" sz="2400" dirty="0">
                <a:solidFill>
                  <a:srgbClr val="FFFF00"/>
                </a:solidFill>
              </a:rPr>
              <a:t>queries</a:t>
            </a:r>
            <a:r>
              <a:rPr lang="en-GB" sz="2400" dirty="0"/>
              <a:t> to access and "</a:t>
            </a:r>
            <a:r>
              <a:rPr lang="en-GB" sz="2400" dirty="0">
                <a:solidFill>
                  <a:srgbClr val="FFFF00"/>
                </a:solidFill>
              </a:rPr>
              <a:t>visualize</a:t>
            </a:r>
            <a:r>
              <a:rPr lang="en-GB" sz="2400" dirty="0"/>
              <a:t>" (as tables and graphics) astronomical data like objects catalogues at various wavelengths, freely accessible from the web, or your own custom data.</a:t>
            </a:r>
          </a:p>
        </p:txBody>
      </p:sp>
      <p:sp>
        <p:nvSpPr>
          <p:cNvPr id="4" name="Slide Number Placeholder 3">
            <a:extLst>
              <a:ext uri="{FF2B5EF4-FFF2-40B4-BE49-F238E27FC236}">
                <a16:creationId xmlns:a16="http://schemas.microsoft.com/office/drawing/2014/main" id="{45796560-0BED-804D-A9F3-33FD654A4B30}"/>
              </a:ext>
            </a:extLst>
          </p:cNvPr>
          <p:cNvSpPr>
            <a:spLocks noGrp="1"/>
          </p:cNvSpPr>
          <p:nvPr>
            <p:ph type="sldNum" sz="quarter" idx="12"/>
          </p:nvPr>
        </p:nvSpPr>
        <p:spPr/>
        <p:txBody>
          <a:bodyPr/>
          <a:lstStyle/>
          <a:p>
            <a:fld id="{D12AA694-00EB-4F4B-AABB-6F50FB178914}" type="slidenum">
              <a:rPr lang="en-US" smtClean="0"/>
              <a:t>20</a:t>
            </a:fld>
            <a:endParaRPr lang="en-US"/>
          </a:p>
        </p:txBody>
      </p:sp>
    </p:spTree>
    <p:extLst>
      <p:ext uri="{BB962C8B-B14F-4D97-AF65-F5344CB8AC3E}">
        <p14:creationId xmlns:p14="http://schemas.microsoft.com/office/powerpoint/2010/main" val="238675497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3">
            <a:extLst>
              <a:ext uri="{FF2B5EF4-FFF2-40B4-BE49-F238E27FC236}">
                <a16:creationId xmlns:a16="http://schemas.microsoft.com/office/drawing/2014/main" id="{72CCFF34-9FB4-6F41-A4CD-EA7920D74969}"/>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946404" y="108180"/>
            <a:ext cx="7269480" cy="736647"/>
          </a:xfrm>
        </p:spPr>
        <p:txBody>
          <a:bodyPr>
            <a:normAutofit/>
          </a:bodyPr>
          <a:lstStyle/>
          <a:p>
            <a:pPr algn="l"/>
            <a:r>
              <a:rPr lang="en-GB" sz="3600" dirty="0">
                <a:solidFill>
                  <a:schemeClr val="tx2"/>
                </a:solidFill>
              </a:rPr>
              <a:t>More and more data for everybody</a:t>
            </a:r>
          </a:p>
        </p:txBody>
      </p:sp>
      <p:graphicFrame>
        <p:nvGraphicFramePr>
          <p:cNvPr id="4" name="Content Placeholder 3"/>
          <p:cNvGraphicFramePr>
            <a:graphicFrameLocks noGrp="1"/>
          </p:cNvGraphicFramePr>
          <p:nvPr>
            <p:ph idx="1"/>
            <p:extLst/>
          </p:nvPr>
        </p:nvGraphicFramePr>
        <p:xfrm>
          <a:off x="886100" y="1951230"/>
          <a:ext cx="7371800" cy="4066640"/>
        </p:xfrm>
        <a:graphic>
          <a:graphicData uri="http://schemas.openxmlformats.org/drawingml/2006/table">
            <a:tbl>
              <a:tblPr firstRow="1" bandRow="1">
                <a:tableStyleId>{5C22544A-7EE6-4342-B048-85BDC9FD1C3A}</a:tableStyleId>
              </a:tblPr>
              <a:tblGrid>
                <a:gridCol w="3685900">
                  <a:extLst>
                    <a:ext uri="{9D8B030D-6E8A-4147-A177-3AD203B41FA5}">
                      <a16:colId xmlns:a16="http://schemas.microsoft.com/office/drawing/2014/main" val="20000"/>
                    </a:ext>
                  </a:extLst>
                </a:gridCol>
                <a:gridCol w="3685900">
                  <a:extLst>
                    <a:ext uri="{9D8B030D-6E8A-4147-A177-3AD203B41FA5}">
                      <a16:colId xmlns:a16="http://schemas.microsoft.com/office/drawing/2014/main" val="20001"/>
                    </a:ext>
                  </a:extLst>
                </a:gridCol>
              </a:tblGrid>
              <a:tr h="406664">
                <a:tc>
                  <a:txBody>
                    <a:bodyPr/>
                    <a:lstStyle/>
                    <a:p>
                      <a:r>
                        <a:rPr lang="en-US" sz="2000" b="1" dirty="0"/>
                        <a:t>Unit</a:t>
                      </a:r>
                    </a:p>
                  </a:txBody>
                  <a:tcPr anchor="ctr"/>
                </a:tc>
                <a:tc>
                  <a:txBody>
                    <a:bodyPr/>
                    <a:lstStyle/>
                    <a:p>
                      <a:r>
                        <a:rPr lang="en-US" sz="2000" b="1" dirty="0"/>
                        <a:t>Equivalent in bytes</a:t>
                      </a:r>
                    </a:p>
                  </a:txBody>
                  <a:tcPr anchor="ctr"/>
                </a:tc>
                <a:extLst>
                  <a:ext uri="{0D108BD9-81ED-4DB2-BD59-A6C34878D82A}">
                    <a16:rowId xmlns:a16="http://schemas.microsoft.com/office/drawing/2014/main" val="10000"/>
                  </a:ext>
                </a:extLst>
              </a:tr>
              <a:tr h="406664">
                <a:tc>
                  <a:txBody>
                    <a:bodyPr/>
                    <a:lstStyle/>
                    <a:p>
                      <a:r>
                        <a:rPr lang="en-US" sz="2000" dirty="0"/>
                        <a:t>1 byte (B)</a:t>
                      </a:r>
                    </a:p>
                  </a:txBody>
                  <a:tcPr anchor="ctr"/>
                </a:tc>
                <a:tc>
                  <a:txBody>
                    <a:bodyPr/>
                    <a:lstStyle/>
                    <a:p>
                      <a:r>
                        <a:rPr lang="cs-CZ" sz="2000" dirty="0"/>
                        <a:t>8 bit</a:t>
                      </a:r>
                    </a:p>
                  </a:txBody>
                  <a:tcPr anchor="ctr"/>
                </a:tc>
                <a:extLst>
                  <a:ext uri="{0D108BD9-81ED-4DB2-BD59-A6C34878D82A}">
                    <a16:rowId xmlns:a16="http://schemas.microsoft.com/office/drawing/2014/main" val="10001"/>
                  </a:ext>
                </a:extLst>
              </a:tr>
              <a:tr h="406664">
                <a:tc>
                  <a:txBody>
                    <a:bodyPr/>
                    <a:lstStyle/>
                    <a:p>
                      <a:r>
                        <a:rPr lang="en-US" sz="2000" dirty="0"/>
                        <a:t>1 kilobyte (KB) </a:t>
                      </a:r>
                    </a:p>
                  </a:txBody>
                  <a:tcPr anchor="ctr"/>
                </a:tc>
                <a:tc>
                  <a:txBody>
                    <a:bodyPr/>
                    <a:lstStyle/>
                    <a:p>
                      <a:r>
                        <a:rPr lang="cs-CZ" sz="2000" dirty="0"/>
                        <a:t>1,024 </a:t>
                      </a:r>
                      <a:r>
                        <a:rPr lang="cs-CZ" sz="2000" dirty="0" err="1"/>
                        <a:t>bytes</a:t>
                      </a:r>
                      <a:endParaRPr lang="cs-CZ" sz="2000" dirty="0"/>
                    </a:p>
                  </a:txBody>
                  <a:tcPr anchor="ctr"/>
                </a:tc>
                <a:extLst>
                  <a:ext uri="{0D108BD9-81ED-4DB2-BD59-A6C34878D82A}">
                    <a16:rowId xmlns:a16="http://schemas.microsoft.com/office/drawing/2014/main" val="10002"/>
                  </a:ext>
                </a:extLst>
              </a:tr>
              <a:tr h="406664">
                <a:tc>
                  <a:txBody>
                    <a:bodyPr/>
                    <a:lstStyle/>
                    <a:p>
                      <a:r>
                        <a:rPr lang="en-US" sz="2000" dirty="0"/>
                        <a:t>1 megabyte (MB) </a:t>
                      </a:r>
                    </a:p>
                  </a:txBody>
                  <a:tcPr anchor="ctr"/>
                </a:tc>
                <a:tc>
                  <a:txBody>
                    <a:bodyPr/>
                    <a:lstStyle/>
                    <a:p>
                      <a:r>
                        <a:rPr lang="sk-SK" sz="2000"/>
                        <a:t>1,048,576 bytes</a:t>
                      </a:r>
                    </a:p>
                  </a:txBody>
                  <a:tcPr anchor="ctr"/>
                </a:tc>
                <a:extLst>
                  <a:ext uri="{0D108BD9-81ED-4DB2-BD59-A6C34878D82A}">
                    <a16:rowId xmlns:a16="http://schemas.microsoft.com/office/drawing/2014/main" val="10003"/>
                  </a:ext>
                </a:extLst>
              </a:tr>
              <a:tr h="406664">
                <a:tc>
                  <a:txBody>
                    <a:bodyPr/>
                    <a:lstStyle/>
                    <a:p>
                      <a:r>
                        <a:rPr lang="en-US" sz="2000" dirty="0"/>
                        <a:t>1 gigabyte (GB) </a:t>
                      </a:r>
                    </a:p>
                  </a:txBody>
                  <a:tcPr anchor="ctr"/>
                </a:tc>
                <a:tc>
                  <a:txBody>
                    <a:bodyPr/>
                    <a:lstStyle/>
                    <a:p>
                      <a:r>
                        <a:rPr lang="cs-CZ" sz="2000"/>
                        <a:t>1,073,741,824 bytes</a:t>
                      </a:r>
                    </a:p>
                  </a:txBody>
                  <a:tcPr anchor="ctr"/>
                </a:tc>
                <a:extLst>
                  <a:ext uri="{0D108BD9-81ED-4DB2-BD59-A6C34878D82A}">
                    <a16:rowId xmlns:a16="http://schemas.microsoft.com/office/drawing/2014/main" val="10004"/>
                  </a:ext>
                </a:extLst>
              </a:tr>
              <a:tr h="406664">
                <a:tc>
                  <a:txBody>
                    <a:bodyPr/>
                    <a:lstStyle/>
                    <a:p>
                      <a:r>
                        <a:rPr lang="en-US" sz="2000" dirty="0"/>
                        <a:t>1 terabyte (TB) </a:t>
                      </a:r>
                    </a:p>
                  </a:txBody>
                  <a:tcPr anchor="ctr"/>
                </a:tc>
                <a:tc>
                  <a:txBody>
                    <a:bodyPr/>
                    <a:lstStyle/>
                    <a:p>
                      <a:r>
                        <a:rPr lang="cs-CZ" sz="2000"/>
                        <a:t>1,099,511,627,776 bytes</a:t>
                      </a:r>
                    </a:p>
                  </a:txBody>
                  <a:tcPr anchor="ctr"/>
                </a:tc>
                <a:extLst>
                  <a:ext uri="{0D108BD9-81ED-4DB2-BD59-A6C34878D82A}">
                    <a16:rowId xmlns:a16="http://schemas.microsoft.com/office/drawing/2014/main" val="10005"/>
                  </a:ext>
                </a:extLst>
              </a:tr>
              <a:tr h="406664">
                <a:tc>
                  <a:txBody>
                    <a:bodyPr/>
                    <a:lstStyle/>
                    <a:p>
                      <a:r>
                        <a:rPr lang="en-US" sz="2000" dirty="0"/>
                        <a:t>1 petabyte (PB) </a:t>
                      </a:r>
                    </a:p>
                  </a:txBody>
                  <a:tcPr anchor="ctr"/>
                </a:tc>
                <a:tc>
                  <a:txBody>
                    <a:bodyPr/>
                    <a:lstStyle/>
                    <a:p>
                      <a:r>
                        <a:rPr lang="cs-CZ" sz="2000" dirty="0"/>
                        <a:t>1,125,899,906,842,624 </a:t>
                      </a:r>
                      <a:r>
                        <a:rPr lang="cs-CZ" sz="2000" dirty="0" err="1"/>
                        <a:t>bytes</a:t>
                      </a:r>
                      <a:r>
                        <a:rPr lang="cs-CZ" sz="2000" dirty="0"/>
                        <a:t> </a:t>
                      </a:r>
                    </a:p>
                  </a:txBody>
                  <a:tcPr anchor="ctr"/>
                </a:tc>
                <a:extLst>
                  <a:ext uri="{0D108BD9-81ED-4DB2-BD59-A6C34878D82A}">
                    <a16:rowId xmlns:a16="http://schemas.microsoft.com/office/drawing/2014/main" val="10006"/>
                  </a:ext>
                </a:extLst>
              </a:tr>
              <a:tr h="406664">
                <a:tc>
                  <a:txBody>
                    <a:bodyPr/>
                    <a:lstStyle/>
                    <a:p>
                      <a:r>
                        <a:rPr lang="en-US" sz="2000" dirty="0"/>
                        <a:t>1 </a:t>
                      </a:r>
                      <a:r>
                        <a:rPr lang="en-US" sz="2000" dirty="0" err="1"/>
                        <a:t>exabyte</a:t>
                      </a:r>
                      <a:r>
                        <a:rPr lang="en-US" sz="2000" dirty="0"/>
                        <a:t> (EB)</a:t>
                      </a:r>
                    </a:p>
                  </a:txBody>
                  <a:tcPr/>
                </a:tc>
                <a:tc>
                  <a:txBody>
                    <a:bodyPr/>
                    <a:lstStyle/>
                    <a:p>
                      <a:r>
                        <a:rPr lang="en-US" sz="2000" dirty="0"/>
                        <a:t>1,024 PB</a:t>
                      </a:r>
                    </a:p>
                  </a:txBody>
                  <a:tcPr/>
                </a:tc>
                <a:extLst>
                  <a:ext uri="{0D108BD9-81ED-4DB2-BD59-A6C34878D82A}">
                    <a16:rowId xmlns:a16="http://schemas.microsoft.com/office/drawing/2014/main" val="10007"/>
                  </a:ext>
                </a:extLst>
              </a:tr>
              <a:tr h="406664">
                <a:tc>
                  <a:txBody>
                    <a:bodyPr/>
                    <a:lstStyle/>
                    <a:p>
                      <a:r>
                        <a:rPr lang="en-US" sz="2000" dirty="0"/>
                        <a:t>1 zettabyte (ZB)</a:t>
                      </a:r>
                    </a:p>
                  </a:txBody>
                  <a:tcPr/>
                </a:tc>
                <a:tc>
                  <a:txBody>
                    <a:bodyPr/>
                    <a:lstStyle/>
                    <a:p>
                      <a:r>
                        <a:rPr lang="en-US" sz="2000" dirty="0"/>
                        <a:t>1,024</a:t>
                      </a:r>
                      <a:r>
                        <a:rPr lang="en-US" sz="2000" baseline="0" dirty="0"/>
                        <a:t> EB</a:t>
                      </a:r>
                      <a:endParaRPr lang="en-US" sz="2000" dirty="0"/>
                    </a:p>
                  </a:txBody>
                  <a:tcPr/>
                </a:tc>
                <a:extLst>
                  <a:ext uri="{0D108BD9-81ED-4DB2-BD59-A6C34878D82A}">
                    <a16:rowId xmlns:a16="http://schemas.microsoft.com/office/drawing/2014/main" val="10008"/>
                  </a:ext>
                </a:extLst>
              </a:tr>
              <a:tr h="406664">
                <a:tc>
                  <a:txBody>
                    <a:bodyPr/>
                    <a:lstStyle/>
                    <a:p>
                      <a:r>
                        <a:rPr lang="en-US" sz="2000" dirty="0"/>
                        <a:t>1 yottabyte (YB)</a:t>
                      </a:r>
                    </a:p>
                  </a:txBody>
                  <a:tcPr/>
                </a:tc>
                <a:tc>
                  <a:txBody>
                    <a:bodyPr/>
                    <a:lstStyle/>
                    <a:p>
                      <a:r>
                        <a:rPr lang="en-US" sz="2000" dirty="0"/>
                        <a:t>1,024 ZB</a:t>
                      </a:r>
                    </a:p>
                  </a:txBody>
                  <a:tcPr/>
                </a:tc>
                <a:extLst>
                  <a:ext uri="{0D108BD9-81ED-4DB2-BD59-A6C34878D82A}">
                    <a16:rowId xmlns:a16="http://schemas.microsoft.com/office/drawing/2014/main" val="10009"/>
                  </a:ext>
                </a:extLst>
              </a:tr>
            </a:tbl>
          </a:graphicData>
        </a:graphic>
      </p:graphicFrame>
      <p:sp>
        <p:nvSpPr>
          <p:cNvPr id="6" name="Content Placeholder 3"/>
          <p:cNvSpPr txBox="1">
            <a:spLocks/>
          </p:cNvSpPr>
          <p:nvPr/>
        </p:nvSpPr>
        <p:spPr>
          <a:xfrm>
            <a:off x="288000" y="882216"/>
            <a:ext cx="8568000" cy="940514"/>
          </a:xfrm>
          <a:prstGeom prst="rect">
            <a:avLst/>
          </a:prstGeom>
          <a:noFill/>
          <a:ln w="127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sp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dk1"/>
                </a:solidFill>
                <a:latin typeface="+mn-lt"/>
                <a:ea typeface="+mn-ea"/>
                <a:cs typeface="+mn-cs"/>
              </a:defRPr>
            </a:lvl1pPr>
            <a:lvl2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dk1"/>
                </a:solidFill>
                <a:latin typeface="+mn-lt"/>
                <a:ea typeface="+mn-ea"/>
                <a:cs typeface="+mn-cs"/>
              </a:defRPr>
            </a:lvl2pPr>
            <a:lvl3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dk1"/>
                </a:solidFill>
                <a:latin typeface="+mn-lt"/>
                <a:ea typeface="+mn-ea"/>
                <a:cs typeface="+mn-cs"/>
              </a:defRPr>
            </a:lvl3pPr>
            <a:lvl4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dk1"/>
                </a:solidFill>
                <a:latin typeface="+mn-lt"/>
                <a:ea typeface="+mn-ea"/>
                <a:cs typeface="+mn-cs"/>
              </a:defRPr>
            </a:lvl4pPr>
            <a:lvl5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dk1"/>
                </a:solidFill>
                <a:latin typeface="+mn-lt"/>
                <a:ea typeface="+mn-ea"/>
                <a:cs typeface="+mn-cs"/>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dk1"/>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dk1"/>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dk1"/>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dk1"/>
                </a:solidFill>
                <a:latin typeface="+mn-lt"/>
                <a:ea typeface="+mn-ea"/>
                <a:cs typeface="+mn-cs"/>
              </a:defRPr>
            </a:lvl9pPr>
          </a:lstStyle>
          <a:p>
            <a:pPr marL="0" indent="0">
              <a:buFont typeface="Franklin Gothic Book" panose="020B0503020102020204" pitchFamily="34" charset="0"/>
              <a:buNone/>
            </a:pPr>
            <a:r>
              <a:rPr lang="en-GB" sz="2400" dirty="0">
                <a:solidFill>
                  <a:schemeClr val="tx1"/>
                </a:solidFill>
              </a:rPr>
              <a:t>In Informatics, the base definition of </a:t>
            </a:r>
            <a:r>
              <a:rPr lang="en-GB" sz="2400" b="1" dirty="0">
                <a:solidFill>
                  <a:srgbClr val="FFC000"/>
                </a:solidFill>
              </a:rPr>
              <a:t>data</a:t>
            </a:r>
            <a:r>
              <a:rPr lang="en-GB" sz="2400" dirty="0">
                <a:solidFill>
                  <a:schemeClr val="tx1"/>
                </a:solidFill>
              </a:rPr>
              <a:t> is:</a:t>
            </a:r>
          </a:p>
          <a:p>
            <a:pPr marL="0" indent="0" algn="ctr">
              <a:buFont typeface="Franklin Gothic Book" panose="020B0503020102020204" pitchFamily="34" charset="0"/>
              <a:buNone/>
            </a:pPr>
            <a:r>
              <a:rPr lang="en-GB" sz="2400" dirty="0">
                <a:solidFill>
                  <a:srgbClr val="FFFF00"/>
                </a:solidFill>
              </a:rPr>
              <a:t>“</a:t>
            </a:r>
            <a:r>
              <a:rPr lang="en-GB" sz="2400" dirty="0">
                <a:solidFill>
                  <a:srgbClr val="FFC000"/>
                </a:solidFill>
              </a:rPr>
              <a:t>a sequence of bytes</a:t>
            </a:r>
            <a:r>
              <a:rPr lang="en-GB" sz="2400" dirty="0">
                <a:solidFill>
                  <a:srgbClr val="FFFF00"/>
                </a:solidFill>
              </a:rPr>
              <a:t>”, generally organized as a “</a:t>
            </a:r>
            <a:r>
              <a:rPr lang="en-GB" sz="2400" dirty="0">
                <a:solidFill>
                  <a:srgbClr val="FFC000"/>
                </a:solidFill>
              </a:rPr>
              <a:t>file</a:t>
            </a:r>
            <a:r>
              <a:rPr lang="en-GB" sz="2400" dirty="0">
                <a:solidFill>
                  <a:srgbClr val="FFFF00"/>
                </a:solidFill>
              </a:rPr>
              <a:t>”</a:t>
            </a:r>
          </a:p>
        </p:txBody>
      </p:sp>
      <p:sp>
        <p:nvSpPr>
          <p:cNvPr id="7" name="Slide Number Placeholder 6">
            <a:extLst>
              <a:ext uri="{FF2B5EF4-FFF2-40B4-BE49-F238E27FC236}">
                <a16:creationId xmlns:a16="http://schemas.microsoft.com/office/drawing/2014/main" id="{70AC0A85-327D-6F41-92FD-0B0FF75ADB61}"/>
              </a:ext>
            </a:extLst>
          </p:cNvPr>
          <p:cNvSpPr>
            <a:spLocks noGrp="1"/>
          </p:cNvSpPr>
          <p:nvPr>
            <p:ph type="sldNum" sz="quarter" idx="12"/>
          </p:nvPr>
        </p:nvSpPr>
        <p:spPr/>
        <p:txBody>
          <a:bodyPr/>
          <a:lstStyle/>
          <a:p>
            <a:fld id="{D12AA694-00EB-4F4B-AABB-6F50FB178914}" type="slidenum">
              <a:rPr lang="en-US" smtClean="0"/>
              <a:t>21</a:t>
            </a:fld>
            <a:endParaRPr lang="en-US"/>
          </a:p>
        </p:txBody>
      </p:sp>
    </p:spTree>
    <p:extLst>
      <p:ext uri="{BB962C8B-B14F-4D97-AF65-F5344CB8AC3E}">
        <p14:creationId xmlns:p14="http://schemas.microsoft.com/office/powerpoint/2010/main" val="346553196"/>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3">
            <a:extLst>
              <a:ext uri="{FF2B5EF4-FFF2-40B4-BE49-F238E27FC236}">
                <a16:creationId xmlns:a16="http://schemas.microsoft.com/office/drawing/2014/main" id="{61F29D73-AA42-094E-89CA-C964B8D31710}"/>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2903575"/>
              </p:ext>
            </p:extLst>
          </p:nvPr>
        </p:nvGraphicFramePr>
        <p:xfrm>
          <a:off x="395092" y="833310"/>
          <a:ext cx="8372103" cy="5059680"/>
        </p:xfrm>
        <a:graphic>
          <a:graphicData uri="http://schemas.openxmlformats.org/drawingml/2006/table">
            <a:tbl>
              <a:tblPr firstRow="1" bandRow="1">
                <a:tableStyleId>{5C22544A-7EE6-4342-B048-85BDC9FD1C3A}</a:tableStyleId>
              </a:tblPr>
              <a:tblGrid>
                <a:gridCol w="1210273">
                  <a:extLst>
                    <a:ext uri="{9D8B030D-6E8A-4147-A177-3AD203B41FA5}">
                      <a16:colId xmlns:a16="http://schemas.microsoft.com/office/drawing/2014/main" val="20000"/>
                    </a:ext>
                  </a:extLst>
                </a:gridCol>
                <a:gridCol w="1853560">
                  <a:extLst>
                    <a:ext uri="{9D8B030D-6E8A-4147-A177-3AD203B41FA5}">
                      <a16:colId xmlns:a16="http://schemas.microsoft.com/office/drawing/2014/main" val="20001"/>
                    </a:ext>
                  </a:extLst>
                </a:gridCol>
                <a:gridCol w="2517568">
                  <a:extLst>
                    <a:ext uri="{9D8B030D-6E8A-4147-A177-3AD203B41FA5}">
                      <a16:colId xmlns:a16="http://schemas.microsoft.com/office/drawing/2014/main" val="20002"/>
                    </a:ext>
                  </a:extLst>
                </a:gridCol>
                <a:gridCol w="2790702">
                  <a:extLst>
                    <a:ext uri="{9D8B030D-6E8A-4147-A177-3AD203B41FA5}">
                      <a16:colId xmlns:a16="http://schemas.microsoft.com/office/drawing/2014/main" val="20003"/>
                    </a:ext>
                  </a:extLst>
                </a:gridCol>
              </a:tblGrid>
              <a:tr h="636643">
                <a:tc>
                  <a:txBody>
                    <a:bodyPr/>
                    <a:lstStyle/>
                    <a:p>
                      <a:pPr algn="ctr"/>
                      <a:r>
                        <a:rPr lang="en-GB" sz="2000" b="1" noProof="0" dirty="0">
                          <a:solidFill>
                            <a:schemeClr val="tx1"/>
                          </a:solidFill>
                        </a:rPr>
                        <a:t>Year</a:t>
                      </a:r>
                    </a:p>
                  </a:txBody>
                  <a:tcPr anchor="ctr"/>
                </a:tc>
                <a:tc>
                  <a:txBody>
                    <a:bodyPr/>
                    <a:lstStyle/>
                    <a:p>
                      <a:pPr algn="ctr"/>
                      <a:r>
                        <a:rPr lang="en-GB" sz="2000" b="1" noProof="0">
                          <a:solidFill>
                            <a:schemeClr val="tx1"/>
                          </a:solidFill>
                        </a:rPr>
                        <a:t>IP traffic</a:t>
                      </a:r>
                    </a:p>
                    <a:p>
                      <a:pPr algn="ctr"/>
                      <a:r>
                        <a:rPr lang="en-GB" sz="2000" b="1" noProof="0">
                          <a:solidFill>
                            <a:schemeClr val="tx1"/>
                          </a:solidFill>
                        </a:rPr>
                        <a:t>(PB/month)</a:t>
                      </a:r>
                    </a:p>
                  </a:txBody>
                  <a:tcPr anchor="ctr"/>
                </a:tc>
                <a:tc>
                  <a:txBody>
                    <a:bodyPr/>
                    <a:lstStyle/>
                    <a:p>
                      <a:pPr algn="ctr"/>
                      <a:r>
                        <a:rPr lang="en-GB" sz="2000" b="1" noProof="0">
                          <a:solidFill>
                            <a:schemeClr val="tx1"/>
                          </a:solidFill>
                        </a:rPr>
                        <a:t>Fixed Internet traffic</a:t>
                      </a:r>
                    </a:p>
                    <a:p>
                      <a:pPr algn="ctr"/>
                      <a:r>
                        <a:rPr lang="en-GB" sz="2000" b="1" noProof="0">
                          <a:solidFill>
                            <a:schemeClr val="tx1"/>
                          </a:solidFill>
                        </a:rPr>
                        <a:t>(PB/month)</a:t>
                      </a:r>
                    </a:p>
                  </a:txBody>
                  <a:tcPr anchor="ctr"/>
                </a:tc>
                <a:tc>
                  <a:txBody>
                    <a:bodyPr/>
                    <a:lstStyle/>
                    <a:p>
                      <a:pPr algn="ctr"/>
                      <a:r>
                        <a:rPr lang="en-GB" sz="2000" b="1" noProof="0" dirty="0">
                          <a:solidFill>
                            <a:schemeClr val="tx1"/>
                          </a:solidFill>
                        </a:rPr>
                        <a:t>Mobile Internet traffic</a:t>
                      </a:r>
                    </a:p>
                    <a:p>
                      <a:pPr algn="ctr"/>
                      <a:r>
                        <a:rPr lang="en-GB" sz="2000" b="1" noProof="0" dirty="0">
                          <a:solidFill>
                            <a:schemeClr val="tx1"/>
                          </a:solidFill>
                        </a:rPr>
                        <a:t>(PB/month)</a:t>
                      </a:r>
                    </a:p>
                  </a:txBody>
                  <a:tcPr anchor="ctr"/>
                </a:tc>
                <a:extLst>
                  <a:ext uri="{0D108BD9-81ED-4DB2-BD59-A6C34878D82A}">
                    <a16:rowId xmlns:a16="http://schemas.microsoft.com/office/drawing/2014/main" val="10000"/>
                  </a:ext>
                </a:extLst>
              </a:tr>
              <a:tr h="359842">
                <a:tc>
                  <a:txBody>
                    <a:bodyPr/>
                    <a:lstStyle/>
                    <a:p>
                      <a:pPr algn="ctr"/>
                      <a:r>
                        <a:rPr lang="en-GB" sz="2000" noProof="0" dirty="0"/>
                        <a:t>2005</a:t>
                      </a:r>
                    </a:p>
                  </a:txBody>
                  <a:tcPr anchor="ctr"/>
                </a:tc>
                <a:tc>
                  <a:txBody>
                    <a:bodyPr/>
                    <a:lstStyle/>
                    <a:p>
                      <a:pPr algn="r"/>
                      <a:r>
                        <a:rPr lang="en-GB" sz="2000" noProof="0"/>
                        <a:t>2,426</a:t>
                      </a:r>
                    </a:p>
                  </a:txBody>
                  <a:tcPr marR="540000" anchor="ctr"/>
                </a:tc>
                <a:tc>
                  <a:txBody>
                    <a:bodyPr/>
                    <a:lstStyle/>
                    <a:p>
                      <a:pPr algn="r"/>
                      <a:r>
                        <a:rPr lang="en-GB" sz="2000" noProof="0"/>
                        <a:t>2,055</a:t>
                      </a:r>
                    </a:p>
                  </a:txBody>
                  <a:tcPr marR="540000" anchor="ctr"/>
                </a:tc>
                <a:tc>
                  <a:txBody>
                    <a:bodyPr/>
                    <a:lstStyle/>
                    <a:p>
                      <a:pPr algn="r"/>
                      <a:r>
                        <a:rPr lang="en-GB" sz="2000" noProof="0"/>
                        <a:t>0.9</a:t>
                      </a:r>
                    </a:p>
                  </a:txBody>
                  <a:tcPr marR="540000" anchor="ctr"/>
                </a:tc>
                <a:extLst>
                  <a:ext uri="{0D108BD9-81ED-4DB2-BD59-A6C34878D82A}">
                    <a16:rowId xmlns:a16="http://schemas.microsoft.com/office/drawing/2014/main" val="10001"/>
                  </a:ext>
                </a:extLst>
              </a:tr>
              <a:tr h="359842">
                <a:tc>
                  <a:txBody>
                    <a:bodyPr/>
                    <a:lstStyle/>
                    <a:p>
                      <a:pPr algn="ctr"/>
                      <a:r>
                        <a:rPr lang="en-GB" sz="2000" noProof="0" dirty="0"/>
                        <a:t>2006</a:t>
                      </a:r>
                    </a:p>
                  </a:txBody>
                  <a:tcPr anchor="ctr"/>
                </a:tc>
                <a:tc>
                  <a:txBody>
                    <a:bodyPr/>
                    <a:lstStyle/>
                    <a:p>
                      <a:pPr algn="r"/>
                      <a:r>
                        <a:rPr lang="en-GB" sz="2000" noProof="0"/>
                        <a:t>3,992</a:t>
                      </a:r>
                    </a:p>
                  </a:txBody>
                  <a:tcPr marR="540000" anchor="ctr"/>
                </a:tc>
                <a:tc>
                  <a:txBody>
                    <a:bodyPr/>
                    <a:lstStyle/>
                    <a:p>
                      <a:pPr algn="r"/>
                      <a:r>
                        <a:rPr lang="en-GB" sz="2000" noProof="0"/>
                        <a:t>3,339</a:t>
                      </a:r>
                    </a:p>
                  </a:txBody>
                  <a:tcPr marR="540000" anchor="ctr"/>
                </a:tc>
                <a:tc>
                  <a:txBody>
                    <a:bodyPr/>
                    <a:lstStyle/>
                    <a:p>
                      <a:pPr algn="r"/>
                      <a:r>
                        <a:rPr lang="en-GB" sz="2000" noProof="0"/>
                        <a:t>4</a:t>
                      </a:r>
                    </a:p>
                  </a:txBody>
                  <a:tcPr marR="540000" anchor="ctr"/>
                </a:tc>
                <a:extLst>
                  <a:ext uri="{0D108BD9-81ED-4DB2-BD59-A6C34878D82A}">
                    <a16:rowId xmlns:a16="http://schemas.microsoft.com/office/drawing/2014/main" val="10002"/>
                  </a:ext>
                </a:extLst>
              </a:tr>
              <a:tr h="359842">
                <a:tc>
                  <a:txBody>
                    <a:bodyPr/>
                    <a:lstStyle/>
                    <a:p>
                      <a:pPr algn="ctr"/>
                      <a:r>
                        <a:rPr lang="en-GB" sz="2000" noProof="0" dirty="0"/>
                        <a:t>2007</a:t>
                      </a:r>
                    </a:p>
                  </a:txBody>
                  <a:tcPr anchor="ctr"/>
                </a:tc>
                <a:tc>
                  <a:txBody>
                    <a:bodyPr/>
                    <a:lstStyle/>
                    <a:p>
                      <a:pPr algn="r"/>
                      <a:r>
                        <a:rPr lang="en-GB" sz="2000" noProof="0"/>
                        <a:t>6,430</a:t>
                      </a:r>
                    </a:p>
                  </a:txBody>
                  <a:tcPr marR="540000" anchor="ctr"/>
                </a:tc>
                <a:tc>
                  <a:txBody>
                    <a:bodyPr/>
                    <a:lstStyle/>
                    <a:p>
                      <a:pPr algn="r"/>
                      <a:r>
                        <a:rPr lang="en-GB" sz="2000" noProof="0"/>
                        <a:t>5,219</a:t>
                      </a:r>
                    </a:p>
                  </a:txBody>
                  <a:tcPr marR="540000" anchor="ctr"/>
                </a:tc>
                <a:tc>
                  <a:txBody>
                    <a:bodyPr/>
                    <a:lstStyle/>
                    <a:p>
                      <a:pPr algn="r"/>
                      <a:r>
                        <a:rPr lang="en-GB" sz="2000" noProof="0"/>
                        <a:t>15</a:t>
                      </a:r>
                    </a:p>
                  </a:txBody>
                  <a:tcPr marR="540000" anchor="ctr"/>
                </a:tc>
                <a:extLst>
                  <a:ext uri="{0D108BD9-81ED-4DB2-BD59-A6C34878D82A}">
                    <a16:rowId xmlns:a16="http://schemas.microsoft.com/office/drawing/2014/main" val="10003"/>
                  </a:ext>
                </a:extLst>
              </a:tr>
              <a:tr h="359842">
                <a:tc>
                  <a:txBody>
                    <a:bodyPr/>
                    <a:lstStyle/>
                    <a:p>
                      <a:pPr algn="ctr"/>
                      <a:r>
                        <a:rPr lang="en-GB" sz="2000" noProof="0" dirty="0"/>
                        <a:t>2008</a:t>
                      </a:r>
                    </a:p>
                  </a:txBody>
                  <a:tcPr anchor="ctr"/>
                </a:tc>
                <a:tc>
                  <a:txBody>
                    <a:bodyPr/>
                    <a:lstStyle/>
                    <a:p>
                      <a:pPr algn="r"/>
                      <a:r>
                        <a:rPr lang="en-GB" sz="2000" noProof="0"/>
                        <a:t>10,174</a:t>
                      </a:r>
                    </a:p>
                  </a:txBody>
                  <a:tcPr marR="540000" anchor="ctr"/>
                </a:tc>
                <a:tc>
                  <a:txBody>
                    <a:bodyPr/>
                    <a:lstStyle/>
                    <a:p>
                      <a:pPr algn="r"/>
                      <a:r>
                        <a:rPr lang="en-GB" sz="2000" noProof="0"/>
                        <a:t>8,140</a:t>
                      </a:r>
                    </a:p>
                  </a:txBody>
                  <a:tcPr marR="540000" anchor="ctr"/>
                </a:tc>
                <a:tc>
                  <a:txBody>
                    <a:bodyPr/>
                    <a:lstStyle/>
                    <a:p>
                      <a:pPr algn="r"/>
                      <a:r>
                        <a:rPr lang="en-GB" sz="2000" noProof="0"/>
                        <a:t>33</a:t>
                      </a:r>
                    </a:p>
                  </a:txBody>
                  <a:tcPr marR="540000" anchor="ctr"/>
                </a:tc>
                <a:extLst>
                  <a:ext uri="{0D108BD9-81ED-4DB2-BD59-A6C34878D82A}">
                    <a16:rowId xmlns:a16="http://schemas.microsoft.com/office/drawing/2014/main" val="10004"/>
                  </a:ext>
                </a:extLst>
              </a:tr>
              <a:tr h="359842">
                <a:tc>
                  <a:txBody>
                    <a:bodyPr/>
                    <a:lstStyle/>
                    <a:p>
                      <a:pPr algn="ctr"/>
                      <a:r>
                        <a:rPr lang="en-GB" sz="2000" noProof="0"/>
                        <a:t>2009</a:t>
                      </a:r>
                    </a:p>
                  </a:txBody>
                  <a:tcPr anchor="ctr"/>
                </a:tc>
                <a:tc>
                  <a:txBody>
                    <a:bodyPr/>
                    <a:lstStyle/>
                    <a:p>
                      <a:pPr algn="r"/>
                      <a:r>
                        <a:rPr lang="en-GB" sz="2000" noProof="0"/>
                        <a:t>14,686</a:t>
                      </a:r>
                    </a:p>
                  </a:txBody>
                  <a:tcPr marR="540000" anchor="ctr"/>
                </a:tc>
                <a:tc>
                  <a:txBody>
                    <a:bodyPr/>
                    <a:lstStyle/>
                    <a:p>
                      <a:pPr algn="r"/>
                      <a:r>
                        <a:rPr lang="en-GB" sz="2000" noProof="0"/>
                        <a:t>10,942</a:t>
                      </a:r>
                    </a:p>
                  </a:txBody>
                  <a:tcPr marR="540000" anchor="ctr"/>
                </a:tc>
                <a:tc>
                  <a:txBody>
                    <a:bodyPr/>
                    <a:lstStyle/>
                    <a:p>
                      <a:pPr algn="r"/>
                      <a:r>
                        <a:rPr lang="en-GB" sz="2000" noProof="0"/>
                        <a:t>91</a:t>
                      </a:r>
                    </a:p>
                  </a:txBody>
                  <a:tcPr marR="540000" anchor="ctr"/>
                </a:tc>
                <a:extLst>
                  <a:ext uri="{0D108BD9-81ED-4DB2-BD59-A6C34878D82A}">
                    <a16:rowId xmlns:a16="http://schemas.microsoft.com/office/drawing/2014/main" val="10005"/>
                  </a:ext>
                </a:extLst>
              </a:tr>
              <a:tr h="359842">
                <a:tc>
                  <a:txBody>
                    <a:bodyPr/>
                    <a:lstStyle/>
                    <a:p>
                      <a:pPr algn="ctr"/>
                      <a:r>
                        <a:rPr lang="en-GB" sz="2000" noProof="0"/>
                        <a:t>2010</a:t>
                      </a:r>
                    </a:p>
                  </a:txBody>
                  <a:tcPr anchor="ctr"/>
                </a:tc>
                <a:tc>
                  <a:txBody>
                    <a:bodyPr/>
                    <a:lstStyle/>
                    <a:p>
                      <a:pPr algn="r"/>
                      <a:r>
                        <a:rPr lang="en-GB" sz="2000" noProof="0"/>
                        <a:t>20,151</a:t>
                      </a:r>
                    </a:p>
                  </a:txBody>
                  <a:tcPr marR="540000" anchor="ctr"/>
                </a:tc>
                <a:tc>
                  <a:txBody>
                    <a:bodyPr/>
                    <a:lstStyle/>
                    <a:p>
                      <a:pPr algn="r"/>
                      <a:r>
                        <a:rPr lang="en-GB" sz="2000" noProof="0"/>
                        <a:t>14,955</a:t>
                      </a:r>
                    </a:p>
                  </a:txBody>
                  <a:tcPr marR="540000" anchor="ctr"/>
                </a:tc>
                <a:tc>
                  <a:txBody>
                    <a:bodyPr/>
                    <a:lstStyle/>
                    <a:p>
                      <a:pPr algn="r"/>
                      <a:r>
                        <a:rPr lang="en-GB" sz="2000" noProof="0"/>
                        <a:t>237</a:t>
                      </a:r>
                    </a:p>
                  </a:txBody>
                  <a:tcPr marR="540000" anchor="ctr"/>
                </a:tc>
                <a:extLst>
                  <a:ext uri="{0D108BD9-81ED-4DB2-BD59-A6C34878D82A}">
                    <a16:rowId xmlns:a16="http://schemas.microsoft.com/office/drawing/2014/main" val="10006"/>
                  </a:ext>
                </a:extLst>
              </a:tr>
              <a:tr h="359842">
                <a:tc>
                  <a:txBody>
                    <a:bodyPr/>
                    <a:lstStyle/>
                    <a:p>
                      <a:pPr algn="ctr"/>
                      <a:r>
                        <a:rPr lang="en-GB" sz="2000" noProof="0"/>
                        <a:t>2011</a:t>
                      </a:r>
                    </a:p>
                  </a:txBody>
                  <a:tcPr anchor="ctr"/>
                </a:tc>
                <a:tc>
                  <a:txBody>
                    <a:bodyPr/>
                    <a:lstStyle/>
                    <a:p>
                      <a:pPr algn="r"/>
                      <a:r>
                        <a:rPr lang="en-GB" sz="2000" noProof="0"/>
                        <a:t>30,734</a:t>
                      </a:r>
                    </a:p>
                  </a:txBody>
                  <a:tcPr marR="540000" anchor="ctr"/>
                </a:tc>
                <a:tc>
                  <a:txBody>
                    <a:bodyPr/>
                    <a:lstStyle/>
                    <a:p>
                      <a:pPr algn="r"/>
                      <a:r>
                        <a:rPr lang="en-GB" sz="2000" noProof="0" dirty="0"/>
                        <a:t>23,288</a:t>
                      </a:r>
                    </a:p>
                  </a:txBody>
                  <a:tcPr marR="540000" anchor="ctr"/>
                </a:tc>
                <a:tc>
                  <a:txBody>
                    <a:bodyPr/>
                    <a:lstStyle/>
                    <a:p>
                      <a:pPr algn="r"/>
                      <a:r>
                        <a:rPr lang="en-GB" sz="2000" noProof="0"/>
                        <a:t>597</a:t>
                      </a:r>
                    </a:p>
                  </a:txBody>
                  <a:tcPr marR="540000" anchor="ctr"/>
                </a:tc>
                <a:extLst>
                  <a:ext uri="{0D108BD9-81ED-4DB2-BD59-A6C34878D82A}">
                    <a16:rowId xmlns:a16="http://schemas.microsoft.com/office/drawing/2014/main" val="10007"/>
                  </a:ext>
                </a:extLst>
              </a:tr>
              <a:tr h="359842">
                <a:tc>
                  <a:txBody>
                    <a:bodyPr/>
                    <a:lstStyle/>
                    <a:p>
                      <a:pPr algn="ctr"/>
                      <a:r>
                        <a:rPr lang="en-GB" sz="2000" noProof="0" dirty="0"/>
                        <a:t>2012</a:t>
                      </a:r>
                    </a:p>
                  </a:txBody>
                  <a:tcPr anchor="ctr"/>
                </a:tc>
                <a:tc>
                  <a:txBody>
                    <a:bodyPr/>
                    <a:lstStyle/>
                    <a:p>
                      <a:pPr algn="r"/>
                      <a:r>
                        <a:rPr lang="en-GB" sz="2000" noProof="0"/>
                        <a:t>43,570</a:t>
                      </a:r>
                    </a:p>
                  </a:txBody>
                  <a:tcPr marR="540000" anchor="ctr"/>
                </a:tc>
                <a:tc>
                  <a:txBody>
                    <a:bodyPr/>
                    <a:lstStyle/>
                    <a:p>
                      <a:pPr algn="r"/>
                      <a:r>
                        <a:rPr lang="en-GB" sz="2000" noProof="0"/>
                        <a:t>31,339</a:t>
                      </a:r>
                    </a:p>
                  </a:txBody>
                  <a:tcPr marR="540000" anchor="ctr"/>
                </a:tc>
                <a:tc>
                  <a:txBody>
                    <a:bodyPr/>
                    <a:lstStyle/>
                    <a:p>
                      <a:pPr algn="r"/>
                      <a:r>
                        <a:rPr lang="en-GB" sz="2000" noProof="0"/>
                        <a:t>885</a:t>
                      </a:r>
                    </a:p>
                  </a:txBody>
                  <a:tcPr marR="540000" anchor="ctr"/>
                </a:tc>
                <a:extLst>
                  <a:ext uri="{0D108BD9-81ED-4DB2-BD59-A6C34878D82A}">
                    <a16:rowId xmlns:a16="http://schemas.microsoft.com/office/drawing/2014/main" val="10008"/>
                  </a:ext>
                </a:extLst>
              </a:tr>
              <a:tr h="359842">
                <a:tc>
                  <a:txBody>
                    <a:bodyPr/>
                    <a:lstStyle/>
                    <a:p>
                      <a:pPr algn="ctr"/>
                      <a:r>
                        <a:rPr lang="en-GB" sz="2000" noProof="0"/>
                        <a:t>2013</a:t>
                      </a:r>
                    </a:p>
                  </a:txBody>
                  <a:tcPr anchor="ctr"/>
                </a:tc>
                <a:tc>
                  <a:txBody>
                    <a:bodyPr/>
                    <a:lstStyle/>
                    <a:p>
                      <a:pPr algn="r"/>
                      <a:r>
                        <a:rPr lang="en-GB" sz="2000" noProof="0"/>
                        <a:t>51,168</a:t>
                      </a:r>
                    </a:p>
                  </a:txBody>
                  <a:tcPr marR="540000" anchor="ctr"/>
                </a:tc>
                <a:tc>
                  <a:txBody>
                    <a:bodyPr/>
                    <a:lstStyle/>
                    <a:p>
                      <a:pPr algn="r"/>
                      <a:r>
                        <a:rPr lang="en-GB" sz="2000" noProof="0"/>
                        <a:t>34,952</a:t>
                      </a:r>
                    </a:p>
                  </a:txBody>
                  <a:tcPr marR="540000" anchor="ctr"/>
                </a:tc>
                <a:tc>
                  <a:txBody>
                    <a:bodyPr/>
                    <a:lstStyle/>
                    <a:p>
                      <a:pPr algn="r"/>
                      <a:r>
                        <a:rPr lang="en-GB" sz="2000" noProof="0"/>
                        <a:t>1,480</a:t>
                      </a:r>
                    </a:p>
                  </a:txBody>
                  <a:tcPr marR="540000" anchor="ctr"/>
                </a:tc>
                <a:extLst>
                  <a:ext uri="{0D108BD9-81ED-4DB2-BD59-A6C34878D82A}">
                    <a16:rowId xmlns:a16="http://schemas.microsoft.com/office/drawing/2014/main" val="10009"/>
                  </a:ext>
                </a:extLst>
              </a:tr>
              <a:tr h="359842">
                <a:tc>
                  <a:txBody>
                    <a:bodyPr/>
                    <a:lstStyle/>
                    <a:p>
                      <a:pPr algn="ctr"/>
                      <a:r>
                        <a:rPr lang="en-GB" sz="2000" noProof="0" dirty="0"/>
                        <a:t>2014</a:t>
                      </a:r>
                    </a:p>
                  </a:txBody>
                  <a:tcPr anchor="ctr"/>
                </a:tc>
                <a:tc>
                  <a:txBody>
                    <a:bodyPr/>
                    <a:lstStyle/>
                    <a:p>
                      <a:pPr algn="r"/>
                      <a:r>
                        <a:rPr lang="en-GB" sz="2000" noProof="0"/>
                        <a:t>59,848</a:t>
                      </a:r>
                    </a:p>
                  </a:txBody>
                  <a:tcPr marR="540000" anchor="ctr"/>
                </a:tc>
                <a:tc>
                  <a:txBody>
                    <a:bodyPr/>
                    <a:lstStyle/>
                    <a:p>
                      <a:pPr algn="r"/>
                      <a:r>
                        <a:rPr lang="en-GB" sz="2000" noProof="0"/>
                        <a:t>39,909</a:t>
                      </a:r>
                    </a:p>
                  </a:txBody>
                  <a:tcPr marR="540000" anchor="ctr"/>
                </a:tc>
                <a:tc>
                  <a:txBody>
                    <a:bodyPr/>
                    <a:lstStyle/>
                    <a:p>
                      <a:pPr algn="r"/>
                      <a:r>
                        <a:rPr lang="en-GB" sz="2000" noProof="0"/>
                        <a:t>2,514</a:t>
                      </a:r>
                    </a:p>
                  </a:txBody>
                  <a:tcPr marR="540000" anchor="ctr"/>
                </a:tc>
                <a:extLst>
                  <a:ext uri="{0D108BD9-81ED-4DB2-BD59-A6C34878D82A}">
                    <a16:rowId xmlns:a16="http://schemas.microsoft.com/office/drawing/2014/main" val="10010"/>
                  </a:ext>
                </a:extLst>
              </a:tr>
              <a:tr h="359842">
                <a:tc>
                  <a:txBody>
                    <a:bodyPr/>
                    <a:lstStyle/>
                    <a:p>
                      <a:pPr algn="ctr"/>
                      <a:r>
                        <a:rPr lang="en-GB" sz="2000" noProof="0" dirty="0"/>
                        <a:t>2015</a:t>
                      </a:r>
                      <a:endParaRPr lang="en-GB" sz="2000" noProof="0" dirty="0">
                        <a:latin typeface="+mn-lt"/>
                      </a:endParaRPr>
                    </a:p>
                  </a:txBody>
                  <a:tcPr anchor="ctr"/>
                </a:tc>
                <a:tc>
                  <a:txBody>
                    <a:bodyPr/>
                    <a:lstStyle/>
                    <a:p>
                      <a:pPr algn="r"/>
                      <a:r>
                        <a:rPr lang="en-GB" sz="2000" noProof="0"/>
                        <a:t>72,521</a:t>
                      </a:r>
                    </a:p>
                  </a:txBody>
                  <a:tcPr marR="540000" anchor="ctr"/>
                </a:tc>
                <a:tc>
                  <a:txBody>
                    <a:bodyPr/>
                    <a:lstStyle/>
                    <a:p>
                      <a:pPr algn="r"/>
                      <a:r>
                        <a:rPr lang="en-GB" sz="2000" noProof="0" dirty="0"/>
                        <a:t>49,494</a:t>
                      </a:r>
                    </a:p>
                  </a:txBody>
                  <a:tcPr marR="540000" anchor="ctr"/>
                </a:tc>
                <a:tc>
                  <a:txBody>
                    <a:bodyPr/>
                    <a:lstStyle/>
                    <a:p>
                      <a:pPr algn="r"/>
                      <a:r>
                        <a:rPr lang="en-GB" sz="2000" noProof="0" dirty="0"/>
                        <a:t>3,685</a:t>
                      </a:r>
                    </a:p>
                  </a:txBody>
                  <a:tcPr marR="540000" anchor="ctr"/>
                </a:tc>
                <a:extLst>
                  <a:ext uri="{0D108BD9-81ED-4DB2-BD59-A6C34878D82A}">
                    <a16:rowId xmlns:a16="http://schemas.microsoft.com/office/drawing/2014/main" val="10011"/>
                  </a:ext>
                </a:extLst>
              </a:tr>
            </a:tbl>
          </a:graphicData>
        </a:graphic>
      </p:graphicFrame>
      <p:sp>
        <p:nvSpPr>
          <p:cNvPr id="3" name="TextBox 2"/>
          <p:cNvSpPr txBox="1"/>
          <p:nvPr/>
        </p:nvSpPr>
        <p:spPr>
          <a:xfrm>
            <a:off x="494888" y="5982335"/>
            <a:ext cx="2212144" cy="276999"/>
          </a:xfrm>
          <a:prstGeom prst="rect">
            <a:avLst/>
          </a:prstGeom>
          <a:noFill/>
        </p:spPr>
        <p:txBody>
          <a:bodyPr wrap="none" rtlCol="0">
            <a:spAutoFit/>
          </a:bodyPr>
          <a:lstStyle/>
          <a:p>
            <a:r>
              <a:rPr lang="en-US" sz="1200" dirty="0">
                <a:solidFill>
                  <a:schemeClr val="tx2"/>
                </a:solidFill>
              </a:rPr>
              <a:t>Font Cisco Systems + Wikipedia</a:t>
            </a:r>
          </a:p>
        </p:txBody>
      </p:sp>
      <p:sp>
        <p:nvSpPr>
          <p:cNvPr id="9" name="Title 1">
            <a:extLst>
              <a:ext uri="{FF2B5EF4-FFF2-40B4-BE49-F238E27FC236}">
                <a16:creationId xmlns:a16="http://schemas.microsoft.com/office/drawing/2014/main" id="{9F90D7FD-311C-E845-8735-CF7BEB75E8D5}"/>
              </a:ext>
            </a:extLst>
          </p:cNvPr>
          <p:cNvSpPr txBox="1">
            <a:spLocks/>
          </p:cNvSpPr>
          <p:nvPr/>
        </p:nvSpPr>
        <p:spPr>
          <a:xfrm>
            <a:off x="946404" y="108180"/>
            <a:ext cx="7269480" cy="73664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pPr algn="l"/>
            <a:r>
              <a:rPr lang="en-GB" sz="3600" dirty="0">
                <a:solidFill>
                  <a:schemeClr val="tx2"/>
                </a:solidFill>
              </a:rPr>
              <a:t>More and more data for everybody</a:t>
            </a:r>
          </a:p>
        </p:txBody>
      </p:sp>
      <p:sp>
        <p:nvSpPr>
          <p:cNvPr id="11" name="Slide Number Placeholder 10">
            <a:extLst>
              <a:ext uri="{FF2B5EF4-FFF2-40B4-BE49-F238E27FC236}">
                <a16:creationId xmlns:a16="http://schemas.microsoft.com/office/drawing/2014/main" id="{7D0F2623-BC50-2540-8408-CAD01697E0A2}"/>
              </a:ext>
            </a:extLst>
          </p:cNvPr>
          <p:cNvSpPr>
            <a:spLocks noGrp="1"/>
          </p:cNvSpPr>
          <p:nvPr>
            <p:ph type="sldNum" sz="quarter" idx="12"/>
          </p:nvPr>
        </p:nvSpPr>
        <p:spPr/>
        <p:txBody>
          <a:bodyPr/>
          <a:lstStyle/>
          <a:p>
            <a:fld id="{D12AA694-00EB-4F4B-AABB-6F50FB178914}" type="slidenum">
              <a:rPr lang="en-US" smtClean="0"/>
              <a:t>22</a:t>
            </a:fld>
            <a:endParaRPr lang="en-US"/>
          </a:p>
        </p:txBody>
      </p:sp>
    </p:spTree>
    <p:extLst>
      <p:ext uri="{BB962C8B-B14F-4D97-AF65-F5344CB8AC3E}">
        <p14:creationId xmlns:p14="http://schemas.microsoft.com/office/powerpoint/2010/main" val="4125546420"/>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3">
            <a:extLst>
              <a:ext uri="{FF2B5EF4-FFF2-40B4-BE49-F238E27FC236}">
                <a16:creationId xmlns:a16="http://schemas.microsoft.com/office/drawing/2014/main" id="{7D81F600-9799-874C-B616-E35AC81875B6}"/>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3" name="TextBox 2"/>
          <p:cNvSpPr txBox="1"/>
          <p:nvPr/>
        </p:nvSpPr>
        <p:spPr>
          <a:xfrm>
            <a:off x="946404" y="5176236"/>
            <a:ext cx="2136867" cy="276999"/>
          </a:xfrm>
          <a:prstGeom prst="rect">
            <a:avLst/>
          </a:prstGeom>
          <a:noFill/>
        </p:spPr>
        <p:txBody>
          <a:bodyPr wrap="none" rtlCol="0">
            <a:spAutoFit/>
          </a:bodyPr>
          <a:lstStyle/>
          <a:p>
            <a:r>
              <a:rPr lang="en-US" sz="1200" dirty="0">
                <a:solidFill>
                  <a:schemeClr val="accent1"/>
                </a:solidFill>
              </a:rPr>
              <a:t>Font Cisco Systems + Wikipedia</a:t>
            </a:r>
          </a:p>
        </p:txBody>
      </p:sp>
      <p:graphicFrame>
        <p:nvGraphicFramePr>
          <p:cNvPr id="5" name="Chart 4"/>
          <p:cNvGraphicFramePr/>
          <p:nvPr>
            <p:extLst>
              <p:ext uri="{D42A27DB-BD31-4B8C-83A1-F6EECF244321}">
                <p14:modId xmlns:p14="http://schemas.microsoft.com/office/powerpoint/2010/main" val="1828572398"/>
              </p:ext>
            </p:extLst>
          </p:nvPr>
        </p:nvGraphicFramePr>
        <p:xfrm>
          <a:off x="1364181" y="956143"/>
          <a:ext cx="6410367" cy="424727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62813" y="2730063"/>
            <a:ext cx="585457" cy="369332"/>
          </a:xfrm>
          <a:prstGeom prst="rect">
            <a:avLst/>
          </a:prstGeom>
          <a:noFill/>
        </p:spPr>
        <p:txBody>
          <a:bodyPr wrap="square" rtlCol="0">
            <a:spAutoFit/>
          </a:bodyPr>
          <a:lstStyle/>
          <a:p>
            <a:r>
              <a:rPr lang="en-US" dirty="0"/>
              <a:t>(PB)</a:t>
            </a:r>
          </a:p>
        </p:txBody>
      </p:sp>
      <p:sp>
        <p:nvSpPr>
          <p:cNvPr id="8" name="TextBox 7"/>
          <p:cNvSpPr txBox="1"/>
          <p:nvPr/>
        </p:nvSpPr>
        <p:spPr>
          <a:xfrm>
            <a:off x="6591300" y="6052110"/>
            <a:ext cx="1028700" cy="369332"/>
          </a:xfrm>
          <a:prstGeom prst="rect">
            <a:avLst/>
          </a:prstGeom>
          <a:noFill/>
        </p:spPr>
        <p:txBody>
          <a:bodyPr wrap="square" rtlCol="0">
            <a:spAutoFit/>
          </a:bodyPr>
          <a:lstStyle/>
          <a:p>
            <a:r>
              <a:rPr lang="en-US" dirty="0"/>
              <a:t>( </a:t>
            </a:r>
            <a:r>
              <a:rPr lang="en-US" dirty="0">
                <a:hlinkClick r:id="rId3"/>
              </a:rPr>
              <a:t>Video</a:t>
            </a:r>
            <a:r>
              <a:rPr lang="en-US" dirty="0"/>
              <a:t> )</a:t>
            </a:r>
          </a:p>
        </p:txBody>
      </p:sp>
      <p:pic>
        <p:nvPicPr>
          <p:cNvPr id="1026" name="Picture 2" descr="ttps://skatelescope.org/wp-content/themes/skatelescope.org-theme/img/img-logo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6987" y="5203420"/>
            <a:ext cx="1457325" cy="93345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B6E4BB0B-D66C-FC49-9A54-0A0B8532EC4F}"/>
              </a:ext>
            </a:extLst>
          </p:cNvPr>
          <p:cNvSpPr txBox="1">
            <a:spLocks/>
          </p:cNvSpPr>
          <p:nvPr/>
        </p:nvSpPr>
        <p:spPr>
          <a:xfrm>
            <a:off x="946404" y="108180"/>
            <a:ext cx="7269480" cy="73664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pPr algn="l"/>
            <a:r>
              <a:rPr lang="en-GB" sz="3600" dirty="0">
                <a:solidFill>
                  <a:schemeClr val="tx2"/>
                </a:solidFill>
              </a:rPr>
              <a:t>More and more data for everybody</a:t>
            </a:r>
          </a:p>
        </p:txBody>
      </p:sp>
      <p:sp>
        <p:nvSpPr>
          <p:cNvPr id="13" name="Slide Number Placeholder 12">
            <a:extLst>
              <a:ext uri="{FF2B5EF4-FFF2-40B4-BE49-F238E27FC236}">
                <a16:creationId xmlns:a16="http://schemas.microsoft.com/office/drawing/2014/main" id="{8F6FE1FF-4F15-E24B-803C-7E45CB37A55B}"/>
              </a:ext>
            </a:extLst>
          </p:cNvPr>
          <p:cNvSpPr>
            <a:spLocks noGrp="1"/>
          </p:cNvSpPr>
          <p:nvPr>
            <p:ph type="sldNum" sz="quarter" idx="12"/>
          </p:nvPr>
        </p:nvSpPr>
        <p:spPr/>
        <p:txBody>
          <a:bodyPr/>
          <a:lstStyle/>
          <a:p>
            <a:fld id="{D12AA694-00EB-4F4B-AABB-6F50FB178914}" type="slidenum">
              <a:rPr lang="en-US" smtClean="0"/>
              <a:t>23</a:t>
            </a:fld>
            <a:endParaRPr lang="en-US" dirty="0"/>
          </a:p>
        </p:txBody>
      </p:sp>
    </p:spTree>
    <p:extLst>
      <p:ext uri="{BB962C8B-B14F-4D97-AF65-F5344CB8AC3E}">
        <p14:creationId xmlns:p14="http://schemas.microsoft.com/office/powerpoint/2010/main" val="9794761"/>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3">
            <a:extLst>
              <a:ext uri="{FF2B5EF4-FFF2-40B4-BE49-F238E27FC236}">
                <a16:creationId xmlns:a16="http://schemas.microsoft.com/office/drawing/2014/main" id="{FE942DAE-0706-7A4E-956D-3883DC9B4264}"/>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3" name="Text Placeholder 2"/>
          <p:cNvSpPr>
            <a:spLocks noGrp="1"/>
          </p:cNvSpPr>
          <p:nvPr>
            <p:ph type="body" idx="1"/>
          </p:nvPr>
        </p:nvSpPr>
        <p:spPr>
          <a:xfrm>
            <a:off x="876303" y="1645075"/>
            <a:ext cx="3335840" cy="400110"/>
          </a:xfrm>
        </p:spPr>
        <p:txBody>
          <a:bodyPr>
            <a:spAutoFit/>
          </a:bodyPr>
          <a:lstStyle/>
          <a:p>
            <a:r>
              <a:rPr lang="en-GB" sz="2000">
                <a:solidFill>
                  <a:srgbClr val="FFC000"/>
                </a:solidFill>
              </a:rPr>
              <a:t>Textual files</a:t>
            </a:r>
          </a:p>
        </p:txBody>
      </p:sp>
      <p:sp>
        <p:nvSpPr>
          <p:cNvPr id="4" name="Content Placeholder 3"/>
          <p:cNvSpPr>
            <a:spLocks noGrp="1"/>
          </p:cNvSpPr>
          <p:nvPr>
            <p:ph sz="half" idx="2"/>
          </p:nvPr>
        </p:nvSpPr>
        <p:spPr>
          <a:xfrm>
            <a:off x="412209" y="2093095"/>
            <a:ext cx="4140000" cy="3852415"/>
          </a:xfrm>
        </p:spPr>
        <p:txBody>
          <a:bodyPr>
            <a:noAutofit/>
          </a:bodyPr>
          <a:lstStyle/>
          <a:p>
            <a:pPr>
              <a:buFont typeface="Wingdings" pitchFamily="2" charset="2"/>
              <a:buChar char="Ø"/>
            </a:pPr>
            <a:r>
              <a:rPr lang="en-GB" sz="1800" b="0" dirty="0"/>
              <a:t>Can only contain “</a:t>
            </a:r>
            <a:r>
              <a:rPr lang="en-GB" sz="1800" b="0" dirty="0">
                <a:solidFill>
                  <a:srgbClr val="FFFF00"/>
                </a:solidFill>
              </a:rPr>
              <a:t>text</a:t>
            </a:r>
            <a:r>
              <a:rPr lang="en-GB" sz="1800" b="0" dirty="0"/>
              <a:t>”.</a:t>
            </a:r>
          </a:p>
          <a:p>
            <a:pPr>
              <a:buFont typeface="Wingdings" pitchFamily="2" charset="2"/>
              <a:buChar char="Ø"/>
            </a:pPr>
            <a:r>
              <a:rPr lang="en-GB" sz="1800" b="0" dirty="0"/>
              <a:t>Do not need a document manager (e.g. Word), a “</a:t>
            </a:r>
            <a:r>
              <a:rPr lang="en-GB" sz="1800" b="0" dirty="0">
                <a:solidFill>
                  <a:srgbClr val="FFFF00"/>
                </a:solidFill>
              </a:rPr>
              <a:t>text editor</a:t>
            </a:r>
            <a:r>
              <a:rPr lang="en-GB" sz="1800" b="0" dirty="0"/>
              <a:t>” is enough.</a:t>
            </a:r>
          </a:p>
          <a:p>
            <a:pPr>
              <a:buFont typeface="Wingdings" pitchFamily="2" charset="2"/>
              <a:buChar char="Ø"/>
            </a:pPr>
            <a:r>
              <a:rPr lang="en-GB" sz="1800" b="0" dirty="0"/>
              <a:t>Can use various code sets, e.g. ASCII, UTF-8, etc.</a:t>
            </a:r>
          </a:p>
          <a:p>
            <a:pPr>
              <a:buFont typeface="Wingdings" pitchFamily="2" charset="2"/>
              <a:buChar char="Ø"/>
            </a:pPr>
            <a:r>
              <a:rPr lang="en-GB" sz="1800" b="0" dirty="0"/>
              <a:t>Errors in the content do not affect readability and it is “spottable” aa open / visualization time. </a:t>
            </a:r>
            <a:r>
              <a:rPr lang="en-GB" sz="1800" b="0" dirty="0">
                <a:solidFill>
                  <a:schemeClr val="tx1"/>
                </a:solidFill>
              </a:rPr>
              <a:t>For this reason, e.g. Microsoft starting from Office </a:t>
            </a:r>
            <a:r>
              <a:rPr lang="en-GB" sz="1800" b="0" dirty="0"/>
              <a:t>2007 uses XML – “compressed” </a:t>
            </a:r>
            <a:r>
              <a:rPr lang="en-GB" sz="1800" b="0" dirty="0">
                <a:solidFill>
                  <a:schemeClr val="tx1"/>
                </a:solidFill>
              </a:rPr>
              <a:t>text format.</a:t>
            </a:r>
          </a:p>
        </p:txBody>
      </p:sp>
      <p:sp>
        <p:nvSpPr>
          <p:cNvPr id="5" name="Text Placeholder 4"/>
          <p:cNvSpPr>
            <a:spLocks noGrp="1"/>
          </p:cNvSpPr>
          <p:nvPr>
            <p:ph type="body" sz="quarter" idx="3"/>
          </p:nvPr>
        </p:nvSpPr>
        <p:spPr>
          <a:xfrm>
            <a:off x="5263504" y="1661283"/>
            <a:ext cx="3335840" cy="400110"/>
          </a:xfrm>
        </p:spPr>
        <p:txBody>
          <a:bodyPr>
            <a:spAutoFit/>
          </a:bodyPr>
          <a:lstStyle/>
          <a:p>
            <a:r>
              <a:rPr lang="en-GB" sz="2000" dirty="0">
                <a:solidFill>
                  <a:srgbClr val="FFC000"/>
                </a:solidFill>
              </a:rPr>
              <a:t>Binary files</a:t>
            </a:r>
          </a:p>
        </p:txBody>
      </p:sp>
      <p:sp>
        <p:nvSpPr>
          <p:cNvPr id="6" name="Content Placeholder 5"/>
          <p:cNvSpPr>
            <a:spLocks noGrp="1"/>
          </p:cNvSpPr>
          <p:nvPr>
            <p:ph sz="quarter" idx="4"/>
          </p:nvPr>
        </p:nvSpPr>
        <p:spPr>
          <a:xfrm>
            <a:off x="4890565" y="2093096"/>
            <a:ext cx="4140000" cy="3077766"/>
          </a:xfrm>
        </p:spPr>
        <p:txBody>
          <a:bodyPr>
            <a:spAutoFit/>
          </a:bodyPr>
          <a:lstStyle/>
          <a:p>
            <a:pPr>
              <a:buFont typeface="Wingdings" pitchFamily="2" charset="2"/>
              <a:buChar char="Ø"/>
            </a:pPr>
            <a:r>
              <a:rPr lang="en-GB" sz="1800" b="0" dirty="0"/>
              <a:t>Contain (any) “</a:t>
            </a:r>
            <a:r>
              <a:rPr lang="en-GB" sz="1800" b="0" dirty="0">
                <a:solidFill>
                  <a:srgbClr val="FFFF00"/>
                </a:solidFill>
              </a:rPr>
              <a:t>bytes sequence</a:t>
            </a:r>
            <a:r>
              <a:rPr lang="en-GB" sz="1800" b="0" dirty="0"/>
              <a:t>”.</a:t>
            </a:r>
          </a:p>
          <a:p>
            <a:pPr>
              <a:buFont typeface="Wingdings" pitchFamily="2" charset="2"/>
              <a:buChar char="Ø"/>
            </a:pPr>
            <a:r>
              <a:rPr lang="en-GB" sz="1800" b="0" dirty="0"/>
              <a:t>Can represent various types of data, e.g. text, image, video, audio.</a:t>
            </a:r>
          </a:p>
          <a:p>
            <a:pPr>
              <a:buFont typeface="Wingdings" pitchFamily="2" charset="2"/>
              <a:buChar char="Ø"/>
            </a:pPr>
            <a:r>
              <a:rPr lang="en-GB" sz="1800" b="0" dirty="0"/>
              <a:t>Can be managed and “visualized” only through “</a:t>
            </a:r>
            <a:r>
              <a:rPr lang="en-GB" sz="1800" b="0" dirty="0">
                <a:solidFill>
                  <a:srgbClr val="FFFF00"/>
                </a:solidFill>
              </a:rPr>
              <a:t>applications</a:t>
            </a:r>
            <a:r>
              <a:rPr lang="en-GB" sz="1800" b="0" dirty="0"/>
              <a:t>”</a:t>
            </a:r>
            <a:r>
              <a:rPr lang="en-GB" sz="1800" b="0" dirty="0">
                <a:solidFill>
                  <a:srgbClr val="FFFF00"/>
                </a:solidFill>
              </a:rPr>
              <a:t> </a:t>
            </a:r>
            <a:r>
              <a:rPr lang="en-GB" sz="1800" b="0" dirty="0"/>
              <a:t>that are able to interpret their content.</a:t>
            </a:r>
          </a:p>
          <a:p>
            <a:pPr>
              <a:buFont typeface="Wingdings" pitchFamily="2" charset="2"/>
              <a:buChar char="Ø"/>
            </a:pPr>
            <a:r>
              <a:rPr lang="en-GB" sz="1800" b="0" dirty="0"/>
              <a:t>Errors even of just 1 bit can make the file unusable.</a:t>
            </a:r>
          </a:p>
        </p:txBody>
      </p:sp>
      <p:sp>
        <p:nvSpPr>
          <p:cNvPr id="9" name="Title 1"/>
          <p:cNvSpPr>
            <a:spLocks noGrp="1"/>
          </p:cNvSpPr>
          <p:nvPr>
            <p:ph type="title"/>
          </p:nvPr>
        </p:nvSpPr>
        <p:spPr>
          <a:xfrm>
            <a:off x="720000" y="102420"/>
            <a:ext cx="7920000" cy="718246"/>
          </a:xfrm>
        </p:spPr>
        <p:txBody>
          <a:bodyPr>
            <a:normAutofit/>
          </a:bodyPr>
          <a:lstStyle/>
          <a:p>
            <a:pPr algn="l"/>
            <a:r>
              <a:rPr lang="en-GB" sz="3600" dirty="0">
                <a:solidFill>
                  <a:schemeClr val="tx2"/>
                </a:solidFill>
              </a:rPr>
              <a:t>Folders and </a:t>
            </a:r>
            <a:r>
              <a:rPr lang="en-GB" sz="3600" i="1" dirty="0">
                <a:solidFill>
                  <a:schemeClr val="tx2"/>
                </a:solidFill>
              </a:rPr>
              <a:t>files</a:t>
            </a:r>
          </a:p>
        </p:txBody>
      </p:sp>
      <p:sp>
        <p:nvSpPr>
          <p:cNvPr id="10" name="TextBox 9"/>
          <p:cNvSpPr txBox="1"/>
          <p:nvPr/>
        </p:nvSpPr>
        <p:spPr>
          <a:xfrm>
            <a:off x="671233" y="6022784"/>
            <a:ext cx="7801535" cy="369332"/>
          </a:xfrm>
          <a:prstGeom prst="rect">
            <a:avLst/>
          </a:prstGeom>
          <a:noFill/>
          <a:ln w="12700">
            <a:solidFill>
              <a:schemeClr val="tx2"/>
            </a:solidFill>
          </a:ln>
        </p:spPr>
        <p:txBody>
          <a:bodyPr wrap="square" rtlCol="0">
            <a:spAutoFit/>
          </a:bodyPr>
          <a:lstStyle/>
          <a:p>
            <a:pPr algn="ctr"/>
            <a:r>
              <a:rPr lang="en-GB">
                <a:solidFill>
                  <a:schemeClr val="accent1">
                    <a:lumMod val="20000"/>
                    <a:lumOff val="80000"/>
                  </a:schemeClr>
                </a:solidFill>
              </a:rPr>
              <a:t>Note: the ASCII set uses 1 byte codes, therefore 2</a:t>
            </a:r>
            <a:r>
              <a:rPr lang="en-GB" baseline="30000">
                <a:solidFill>
                  <a:schemeClr val="accent1">
                    <a:lumMod val="20000"/>
                    <a:lumOff val="80000"/>
                  </a:schemeClr>
                </a:solidFill>
              </a:rPr>
              <a:t>8 </a:t>
            </a:r>
            <a:r>
              <a:rPr lang="en-GB">
                <a:solidFill>
                  <a:schemeClr val="accent1">
                    <a:lumMod val="20000"/>
                    <a:lumOff val="80000"/>
                  </a:schemeClr>
                </a:solidFill>
              </a:rPr>
              <a:t>characters are possible.</a:t>
            </a:r>
          </a:p>
        </p:txBody>
      </p:sp>
      <p:pic>
        <p:nvPicPr>
          <p:cNvPr id="2050" name="Picture 2" descr="ttp://icons.iconarchive.com/icons/wwalczyszyn/iwindows/72/Folders-Documents-Folder-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65019"/>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tp://icons.iconarchive.com/icons/wwalczyszyn/iwindows/72/Folders-Documents-Folder-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820" y="765019"/>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tp://icons.iconarchive.com/icons/capital18/ethereal/72/File-Types-mpg-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986" y="838219"/>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tp://icons.iconarchive.com/icons/capital18/ethereal/72/File-Types-htm-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0789" y="832982"/>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tp://icons.iconarchive.com/icons/capital18/ethereal/72/File-Types-txt-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7790" y="831141"/>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tp://icons.iconarchive.com/icons/capital18/capital-suite/64/File-Types-MP-3-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9988" y="831141"/>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ttp://icons.iconarchive.com/icons/capital18/capital-suite/64/File-Types-JPEG-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5185" y="90918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tp://icons.iconarchive.com/icons/hopstarter/soft-scraps/72/Adobe-PDF-Document-ic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2987" y="832982"/>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3460380" y="765019"/>
            <a:ext cx="5332024" cy="825389"/>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triped Right Arrow 12"/>
          <p:cNvSpPr/>
          <p:nvPr/>
        </p:nvSpPr>
        <p:spPr>
          <a:xfrm>
            <a:off x="2805954" y="1034576"/>
            <a:ext cx="546847" cy="322729"/>
          </a:xfrm>
          <a:prstGeom prst="stripedRightArrow">
            <a:avLst/>
          </a:prstGeom>
          <a:solidFill>
            <a:schemeClr val="bg2">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Slide Number Placeholder 12">
            <a:extLst>
              <a:ext uri="{FF2B5EF4-FFF2-40B4-BE49-F238E27FC236}">
                <a16:creationId xmlns:a16="http://schemas.microsoft.com/office/drawing/2014/main" id="{409D66CE-C3CB-BB43-80C1-3DD5E435A6E2}"/>
              </a:ext>
            </a:extLst>
          </p:cNvPr>
          <p:cNvSpPr>
            <a:spLocks noGrp="1"/>
          </p:cNvSpPr>
          <p:nvPr>
            <p:ph type="sldNum" sz="quarter" idx="12"/>
          </p:nvPr>
        </p:nvSpPr>
        <p:spPr>
          <a:xfrm>
            <a:off x="8361363" y="6551266"/>
            <a:ext cx="526143" cy="284388"/>
          </a:xfrm>
        </p:spPr>
        <p:txBody>
          <a:bodyPr/>
          <a:lstStyle/>
          <a:p>
            <a:fld id="{D12AA694-00EB-4F4B-AABB-6F50FB178914}" type="slidenum">
              <a:rPr lang="en-US" sz="1400" smtClean="0">
                <a:effectLst/>
              </a:rPr>
              <a:t>24</a:t>
            </a:fld>
            <a:endParaRPr lang="en-US" sz="1400" dirty="0">
              <a:effectLst/>
            </a:endParaRPr>
          </a:p>
        </p:txBody>
      </p:sp>
    </p:spTree>
    <p:extLst>
      <p:ext uri="{BB962C8B-B14F-4D97-AF65-F5344CB8AC3E}">
        <p14:creationId xmlns:p14="http://schemas.microsoft.com/office/powerpoint/2010/main" val="363381260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3" end="3"/>
                                            </p:txEl>
                                          </p:spTgt>
                                        </p:tgtEl>
                                      </p:cBhvr>
                                    </p:animEffect>
                                  </p:childTnLst>
                                </p:cTn>
                              </p:par>
                            </p:childTnLst>
                          </p:cTn>
                        </p:par>
                        <p:par>
                          <p:cTn id="33" fill="hold">
                            <p:stCondLst>
                              <p:cond delay="500"/>
                            </p:stCondLst>
                            <p:childTnLst>
                              <p:par>
                                <p:cTn id="34" presetID="12" presetClass="entr" presetSubtype="4" fill="hold" grpId="0" nodeType="after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 calcmode="lin" valueType="num">
                                      <p:cBhvr additive="base">
                                        <p:cTn id="36"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 calcmode="lin" valueType="num">
                                      <p:cBhvr additive="base">
                                        <p:cTn id="42"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43" dur="500"/>
                                        <p:tgtEl>
                                          <p:spTgt spid="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6">
                                            <p:txEl>
                                              <p:pRg st="1" end="1"/>
                                            </p:txEl>
                                          </p:spTgt>
                                        </p:tgtEl>
                                        <p:attrNameLst>
                                          <p:attrName>style.visibility</p:attrName>
                                        </p:attrNameLst>
                                      </p:cBhvr>
                                      <p:to>
                                        <p:strVal val="visible"/>
                                      </p:to>
                                    </p:set>
                                    <p:anim calcmode="lin" valueType="num">
                                      <p:cBhvr additive="base">
                                        <p:cTn id="48"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49" dur="500"/>
                                        <p:tgtEl>
                                          <p:spTgt spid="6">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6">
                                            <p:txEl>
                                              <p:pRg st="2" end="2"/>
                                            </p:txEl>
                                          </p:spTgt>
                                        </p:tgtEl>
                                        <p:attrNameLst>
                                          <p:attrName>style.visibility</p:attrName>
                                        </p:attrNameLst>
                                      </p:cBhvr>
                                      <p:to>
                                        <p:strVal val="visible"/>
                                      </p:to>
                                    </p:set>
                                    <p:anim calcmode="lin" valueType="num">
                                      <p:cBhvr additive="base">
                                        <p:cTn id="54"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55" dur="500"/>
                                        <p:tgtEl>
                                          <p:spTgt spid="6">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6">
                                            <p:txEl>
                                              <p:pRg st="3" end="3"/>
                                            </p:txEl>
                                          </p:spTgt>
                                        </p:tgtEl>
                                        <p:attrNameLst>
                                          <p:attrName>style.visibility</p:attrName>
                                        </p:attrNameLst>
                                      </p:cBhvr>
                                      <p:to>
                                        <p:strVal val="visible"/>
                                      </p:to>
                                    </p:set>
                                    <p:anim calcmode="lin" valueType="num">
                                      <p:cBhvr additive="base">
                                        <p:cTn id="60"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61" dur="500"/>
                                        <p:tgtEl>
                                          <p:spTgt spid="6">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p:tgtEl>
                                          <p:spTgt spid="10"/>
                                        </p:tgtEl>
                                        <p:attrNameLst>
                                          <p:attrName>ppt_y</p:attrName>
                                        </p:attrNameLst>
                                      </p:cBhvr>
                                      <p:tavLst>
                                        <p:tav tm="0">
                                          <p:val>
                                            <p:strVal val="#ppt_y+#ppt_h*1.125000"/>
                                          </p:val>
                                        </p:tav>
                                        <p:tav tm="100000">
                                          <p:val>
                                            <p:strVal val="#ppt_y"/>
                                          </p:val>
                                        </p:tav>
                                      </p:tavLst>
                                    </p:anim>
                                    <p:animEffect transition="in" filter="wipe(up)">
                                      <p:cBhvr>
                                        <p:cTn id="6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uiExpand="1" build="p"/>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3">
            <a:extLst>
              <a:ext uri="{FF2B5EF4-FFF2-40B4-BE49-F238E27FC236}">
                <a16:creationId xmlns:a16="http://schemas.microsoft.com/office/drawing/2014/main" id="{0242CDB1-0D5E-444A-9029-3B1C029F5715}"/>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3" name="Content Placeholder 2"/>
          <p:cNvSpPr>
            <a:spLocks noGrp="1"/>
          </p:cNvSpPr>
          <p:nvPr>
            <p:ph idx="1"/>
          </p:nvPr>
        </p:nvSpPr>
        <p:spPr>
          <a:xfrm>
            <a:off x="399319" y="2105695"/>
            <a:ext cx="8461387" cy="2451953"/>
          </a:xfrm>
        </p:spPr>
        <p:txBody>
          <a:bodyPr wrap="square">
            <a:spAutoFit/>
          </a:bodyPr>
          <a:lstStyle/>
          <a:p>
            <a:pPr marL="342900" indent="-342900">
              <a:lnSpc>
                <a:spcPct val="100000"/>
              </a:lnSpc>
              <a:buFont typeface="Wingdings" charset="2"/>
              <a:buChar char="Ø"/>
            </a:pPr>
            <a:r>
              <a:rPr lang="en-GB" sz="2400" dirty="0"/>
              <a:t>No clear distinction between </a:t>
            </a:r>
            <a:r>
              <a:rPr lang="en-GB" sz="2400" b="1" dirty="0"/>
              <a:t>data </a:t>
            </a:r>
            <a:r>
              <a:rPr lang="en-GB" dirty="0"/>
              <a:t>an</a:t>
            </a:r>
            <a:r>
              <a:rPr lang="en-GB" sz="2400" b="1" dirty="0"/>
              <a:t>d applications</a:t>
            </a:r>
            <a:r>
              <a:rPr lang="en-GB" sz="2400" dirty="0"/>
              <a:t>.</a:t>
            </a:r>
          </a:p>
          <a:p>
            <a:pPr marL="342900" indent="-342900">
              <a:lnSpc>
                <a:spcPct val="100000"/>
              </a:lnSpc>
              <a:buFont typeface="Wingdings" charset="2"/>
              <a:buChar char="Ø"/>
            </a:pPr>
            <a:r>
              <a:rPr lang="en-GB" dirty="0"/>
              <a:t>A</a:t>
            </a:r>
            <a:r>
              <a:rPr lang="en-GB" sz="2400" dirty="0"/>
              <a:t>pplication contains internally the </a:t>
            </a:r>
            <a:r>
              <a:rPr lang="en-GB" sz="2400" b="1" dirty="0"/>
              <a:t>logic </a:t>
            </a:r>
            <a:r>
              <a:rPr lang="en-GB" dirty="0"/>
              <a:t>for </a:t>
            </a:r>
            <a:r>
              <a:rPr lang="en-GB" sz="2400" b="1" dirty="0"/>
              <a:t>the management </a:t>
            </a:r>
            <a:r>
              <a:rPr lang="en-GB" dirty="0"/>
              <a:t>and</a:t>
            </a:r>
            <a:r>
              <a:rPr lang="en-GB" sz="2400" b="1" dirty="0"/>
              <a:t> storing of its</a:t>
            </a:r>
            <a:r>
              <a:rPr lang="en-GB" sz="2400" dirty="0"/>
              <a:t> data (e.g. </a:t>
            </a:r>
            <a:r>
              <a:rPr lang="en-GB" dirty="0"/>
              <a:t>t</a:t>
            </a:r>
            <a:r>
              <a:rPr lang="en-GB" sz="2400" dirty="0"/>
              <a:t>he data format).</a:t>
            </a:r>
          </a:p>
          <a:p>
            <a:pPr marL="342900" indent="-342900">
              <a:lnSpc>
                <a:spcPct val="100000"/>
              </a:lnSpc>
              <a:buFont typeface="Wingdings" charset="2"/>
              <a:buChar char="Ø"/>
            </a:pPr>
            <a:r>
              <a:rPr lang="en-GB" b="1" dirty="0"/>
              <a:t>The Operative Sy</a:t>
            </a:r>
            <a:r>
              <a:rPr lang="en-GB" sz="2400" b="1" dirty="0"/>
              <a:t>stem </a:t>
            </a:r>
            <a:r>
              <a:rPr lang="en-GB" sz="2400" dirty="0"/>
              <a:t>offers </a:t>
            </a:r>
            <a:r>
              <a:rPr lang="en-GB" dirty="0"/>
              <a:t>the base</a:t>
            </a:r>
            <a:r>
              <a:rPr lang="en-GB" sz="2400" dirty="0"/>
              <a:t> components to access the files </a:t>
            </a:r>
            <a:r>
              <a:rPr lang="en-GB" dirty="0"/>
              <a:t>and the</a:t>
            </a:r>
            <a:r>
              <a:rPr lang="en-GB" sz="2400" dirty="0"/>
              <a:t> security mechanisms of the fi</a:t>
            </a:r>
            <a:r>
              <a:rPr lang="en-GB" sz="2400" b="1" dirty="0"/>
              <a:t>le-system</a:t>
            </a:r>
            <a:r>
              <a:rPr lang="en-GB" sz="2400" dirty="0"/>
              <a:t>.</a:t>
            </a:r>
          </a:p>
        </p:txBody>
      </p:sp>
      <p:sp>
        <p:nvSpPr>
          <p:cNvPr id="6" name="Content Placeholder 3"/>
          <p:cNvSpPr txBox="1">
            <a:spLocks/>
          </p:cNvSpPr>
          <p:nvPr/>
        </p:nvSpPr>
        <p:spPr>
          <a:xfrm>
            <a:off x="432000" y="882216"/>
            <a:ext cx="8478409" cy="1044199"/>
          </a:xfrm>
          <a:prstGeom prst="rect">
            <a:avLst/>
          </a:prstGeom>
          <a:noFill/>
          <a:ln w="127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dk1"/>
                </a:solidFill>
                <a:latin typeface="+mn-lt"/>
                <a:ea typeface="+mn-ea"/>
                <a:cs typeface="+mn-cs"/>
              </a:defRPr>
            </a:lvl1pPr>
            <a:lvl2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dk1"/>
                </a:solidFill>
                <a:latin typeface="+mn-lt"/>
                <a:ea typeface="+mn-ea"/>
                <a:cs typeface="+mn-cs"/>
              </a:defRPr>
            </a:lvl2pPr>
            <a:lvl3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dk1"/>
                </a:solidFill>
                <a:latin typeface="+mn-lt"/>
                <a:ea typeface="+mn-ea"/>
                <a:cs typeface="+mn-cs"/>
              </a:defRPr>
            </a:lvl3pPr>
            <a:lvl4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dk1"/>
                </a:solidFill>
                <a:latin typeface="+mn-lt"/>
                <a:ea typeface="+mn-ea"/>
                <a:cs typeface="+mn-cs"/>
              </a:defRPr>
            </a:lvl4pPr>
            <a:lvl5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dk1"/>
                </a:solidFill>
                <a:latin typeface="+mn-lt"/>
                <a:ea typeface="+mn-ea"/>
                <a:cs typeface="+mn-cs"/>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dk1"/>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dk1"/>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dk1"/>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dk1"/>
                </a:solidFill>
                <a:latin typeface="+mn-lt"/>
                <a:ea typeface="+mn-ea"/>
                <a:cs typeface="+mn-cs"/>
              </a:defRPr>
            </a:lvl9pPr>
          </a:lstStyle>
          <a:p>
            <a:pPr marL="0" indent="0">
              <a:buFont typeface="Franklin Gothic Book" panose="020B0503020102020204" pitchFamily="34" charset="0"/>
              <a:buNone/>
            </a:pPr>
            <a:r>
              <a:rPr lang="en-GB" sz="2800" dirty="0">
                <a:solidFill>
                  <a:srgbClr val="FFFF00"/>
                </a:solidFill>
              </a:rPr>
              <a:t>Most of the Informative Systems have the necessity to manage </a:t>
            </a:r>
            <a:r>
              <a:rPr lang="en-GB" sz="2800" b="1" dirty="0">
                <a:solidFill>
                  <a:srgbClr val="FFC000"/>
                </a:solidFill>
              </a:rPr>
              <a:t>data in a persistent way</a:t>
            </a:r>
            <a:r>
              <a:rPr lang="en-GB" sz="2800" dirty="0">
                <a:solidFill>
                  <a:srgbClr val="FFFF00"/>
                </a:solidFill>
              </a:rPr>
              <a:t>.</a:t>
            </a:r>
          </a:p>
        </p:txBody>
      </p:sp>
      <p:grpSp>
        <p:nvGrpSpPr>
          <p:cNvPr id="2" name="Group 1">
            <a:extLst>
              <a:ext uri="{FF2B5EF4-FFF2-40B4-BE49-F238E27FC236}">
                <a16:creationId xmlns:a16="http://schemas.microsoft.com/office/drawing/2014/main" id="{21FE0554-08E2-FF4D-AEA4-AC5E51AD8D61}"/>
              </a:ext>
            </a:extLst>
          </p:cNvPr>
          <p:cNvGrpSpPr/>
          <p:nvPr/>
        </p:nvGrpSpPr>
        <p:grpSpPr>
          <a:xfrm>
            <a:off x="1116952" y="4700692"/>
            <a:ext cx="6836921" cy="1493225"/>
            <a:chOff x="1116952" y="4700692"/>
            <a:chExt cx="6836921" cy="1493225"/>
          </a:xfrm>
        </p:grpSpPr>
        <p:pic>
          <p:nvPicPr>
            <p:cNvPr id="9" name="Picture 8" descr="Angelo_Gemmi_sprockets.pn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187" y="5363338"/>
              <a:ext cx="689216" cy="684908"/>
            </a:xfrm>
            <a:prstGeom prst="rect">
              <a:avLst/>
            </a:prstGeom>
            <a:ln w="12700">
              <a:solidFill>
                <a:schemeClr val="tx2"/>
              </a:solidFill>
            </a:ln>
          </p:spPr>
          <p:style>
            <a:lnRef idx="2">
              <a:schemeClr val="accent2"/>
            </a:lnRef>
            <a:fillRef idx="1">
              <a:schemeClr val="lt1"/>
            </a:fillRef>
            <a:effectRef idx="0">
              <a:schemeClr val="accent2"/>
            </a:effectRef>
            <a:fontRef idx="minor">
              <a:schemeClr val="dk1"/>
            </a:fontRef>
          </p:style>
        </p:pic>
        <p:sp>
          <p:nvSpPr>
            <p:cNvPr id="10" name="TextBox 9"/>
            <p:cNvSpPr txBox="1"/>
            <p:nvPr/>
          </p:nvSpPr>
          <p:spPr>
            <a:xfrm>
              <a:off x="1116952" y="4920611"/>
              <a:ext cx="1175706" cy="307777"/>
            </a:xfrm>
            <a:prstGeom prst="rect">
              <a:avLst/>
            </a:prstGeom>
            <a:noFill/>
          </p:spPr>
          <p:txBody>
            <a:bodyPr wrap="none" rtlCol="0">
              <a:spAutoFit/>
            </a:bodyPr>
            <a:lstStyle/>
            <a:p>
              <a:pPr algn="ctr"/>
              <a:r>
                <a:rPr lang="en-GB" sz="1400" b="1" dirty="0">
                  <a:solidFill>
                    <a:srgbClr val="FFC000"/>
                  </a:solidFill>
                </a:rPr>
                <a:t>APPLICATION</a:t>
              </a:r>
            </a:p>
          </p:txBody>
        </p:sp>
        <p:pic>
          <p:nvPicPr>
            <p:cNvPr id="11" name="Picture 10" descr="Files.png.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7128" y="5043194"/>
              <a:ext cx="986745" cy="1150723"/>
            </a:xfrm>
            <a:prstGeom prst="rect">
              <a:avLst/>
            </a:prstGeom>
          </p:spPr>
        </p:pic>
        <p:sp>
          <p:nvSpPr>
            <p:cNvPr id="12" name="TextBox 11"/>
            <p:cNvSpPr txBox="1"/>
            <p:nvPr/>
          </p:nvSpPr>
          <p:spPr>
            <a:xfrm>
              <a:off x="7098038" y="4700692"/>
              <a:ext cx="561243" cy="307777"/>
            </a:xfrm>
            <a:prstGeom prst="rect">
              <a:avLst/>
            </a:prstGeom>
            <a:noFill/>
          </p:spPr>
          <p:txBody>
            <a:bodyPr wrap="none" rtlCol="0">
              <a:spAutoFit/>
            </a:bodyPr>
            <a:lstStyle/>
            <a:p>
              <a:pPr algn="ctr"/>
              <a:r>
                <a:rPr lang="en-GB" sz="1400" b="1" dirty="0">
                  <a:solidFill>
                    <a:srgbClr val="FFC000"/>
                  </a:solidFill>
                </a:rPr>
                <a:t>FILES</a:t>
              </a:r>
            </a:p>
          </p:txBody>
        </p:sp>
        <p:sp>
          <p:nvSpPr>
            <p:cNvPr id="14" name="TextBox 13"/>
            <p:cNvSpPr txBox="1"/>
            <p:nvPr/>
          </p:nvSpPr>
          <p:spPr>
            <a:xfrm>
              <a:off x="2490547" y="4846419"/>
              <a:ext cx="4181208" cy="707886"/>
            </a:xfrm>
            <a:prstGeom prst="rect">
              <a:avLst/>
            </a:prstGeom>
            <a:noFill/>
          </p:spPr>
          <p:txBody>
            <a:bodyPr wrap="none" rtlCol="0">
              <a:spAutoFit/>
            </a:bodyPr>
            <a:lstStyle/>
            <a:p>
              <a:pPr algn="ctr"/>
              <a:r>
                <a:rPr lang="en-GB" sz="2000" b="1" dirty="0"/>
                <a:t>Read/Write </a:t>
              </a:r>
              <a:r>
                <a:rPr lang="en-GB" sz="2000" dirty="0"/>
                <a:t>operations on file</a:t>
              </a:r>
            </a:p>
            <a:p>
              <a:pPr algn="ctr"/>
              <a:r>
                <a:rPr lang="en-GB" sz="2000" dirty="0"/>
                <a:t>through the Operative System support</a:t>
              </a:r>
            </a:p>
          </p:txBody>
        </p:sp>
        <p:sp>
          <p:nvSpPr>
            <p:cNvPr id="23" name="Left-Right Arrow 22"/>
            <p:cNvSpPr/>
            <p:nvPr/>
          </p:nvSpPr>
          <p:spPr>
            <a:xfrm>
              <a:off x="2236339" y="5692997"/>
              <a:ext cx="4620160" cy="326935"/>
            </a:xfrm>
            <a:prstGeom prst="lef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4" name="Slide Number Placeholder 3"/>
          <p:cNvSpPr>
            <a:spLocks noGrp="1"/>
          </p:cNvSpPr>
          <p:nvPr>
            <p:ph type="sldNum" sz="quarter" idx="12"/>
          </p:nvPr>
        </p:nvSpPr>
        <p:spPr/>
        <p:txBody>
          <a:bodyPr/>
          <a:lstStyle/>
          <a:p>
            <a:fld id="{FB16AC60-4618-014F-ABF8-BFC9F6D13946}" type="slidenum">
              <a:rPr lang="it-IT" smtClean="0"/>
              <a:t>25</a:t>
            </a:fld>
            <a:endParaRPr lang="it-IT"/>
          </a:p>
        </p:txBody>
      </p:sp>
      <p:sp>
        <p:nvSpPr>
          <p:cNvPr id="15" name="Title 1">
            <a:extLst>
              <a:ext uri="{FF2B5EF4-FFF2-40B4-BE49-F238E27FC236}">
                <a16:creationId xmlns:a16="http://schemas.microsoft.com/office/drawing/2014/main" id="{6FD1A615-08BD-2544-8270-FE3D21306176}"/>
              </a:ext>
            </a:extLst>
          </p:cNvPr>
          <p:cNvSpPr>
            <a:spLocks noGrp="1"/>
          </p:cNvSpPr>
          <p:nvPr>
            <p:ph type="title"/>
          </p:nvPr>
        </p:nvSpPr>
        <p:spPr>
          <a:xfrm>
            <a:off x="720000" y="102420"/>
            <a:ext cx="7920000" cy="718246"/>
          </a:xfrm>
        </p:spPr>
        <p:txBody>
          <a:bodyPr>
            <a:normAutofit/>
          </a:bodyPr>
          <a:lstStyle/>
          <a:p>
            <a:pPr algn="l"/>
            <a:r>
              <a:rPr lang="it-IT" sz="3600" dirty="0">
                <a:solidFill>
                  <a:schemeClr val="tx2"/>
                </a:solidFill>
              </a:rPr>
              <a:t>Data: management via file – 1</a:t>
            </a:r>
          </a:p>
        </p:txBody>
      </p:sp>
    </p:spTree>
    <p:extLst>
      <p:ext uri="{BB962C8B-B14F-4D97-AF65-F5344CB8AC3E}">
        <p14:creationId xmlns:p14="http://schemas.microsoft.com/office/powerpoint/2010/main" val="306106419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p:tgtEl>
                                          <p:spTgt spid="2"/>
                                        </p:tgtEl>
                                        <p:attrNameLst>
                                          <p:attrName>ppt_y</p:attrName>
                                        </p:attrNameLst>
                                      </p:cBhvr>
                                      <p:tavLst>
                                        <p:tav tm="0">
                                          <p:val>
                                            <p:strVal val="#ppt_y+#ppt_h*1.125000"/>
                                          </p:val>
                                        </p:tav>
                                        <p:tav tm="100000">
                                          <p:val>
                                            <p:strVal val="#ppt_y"/>
                                          </p:val>
                                        </p:tav>
                                      </p:tavLst>
                                    </p:anim>
                                    <p:animEffect transition="in" filter="wipe(up)">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3">
            <a:extLst>
              <a:ext uri="{FF2B5EF4-FFF2-40B4-BE49-F238E27FC236}">
                <a16:creationId xmlns:a16="http://schemas.microsoft.com/office/drawing/2014/main" id="{017EC6E6-B56C-0E4E-972B-F6E38FB3EB6F}"/>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720000" y="102420"/>
            <a:ext cx="7920000" cy="718246"/>
          </a:xfrm>
        </p:spPr>
        <p:txBody>
          <a:bodyPr>
            <a:normAutofit/>
          </a:bodyPr>
          <a:lstStyle/>
          <a:p>
            <a:pPr algn="l"/>
            <a:r>
              <a:rPr lang="it-IT" sz="3600" dirty="0">
                <a:solidFill>
                  <a:schemeClr val="tx2"/>
                </a:solidFill>
              </a:rPr>
              <a:t>Data: management via file – 2</a:t>
            </a:r>
          </a:p>
        </p:txBody>
      </p:sp>
      <p:sp>
        <p:nvSpPr>
          <p:cNvPr id="7" name="TextBox 6"/>
          <p:cNvSpPr txBox="1"/>
          <p:nvPr/>
        </p:nvSpPr>
        <p:spPr>
          <a:xfrm>
            <a:off x="576000" y="1822247"/>
            <a:ext cx="8280000" cy="3600986"/>
          </a:xfrm>
          <a:prstGeom prst="rect">
            <a:avLst/>
          </a:prstGeom>
          <a:noFill/>
        </p:spPr>
        <p:txBody>
          <a:bodyPr wrap="square" rtlCol="0">
            <a:spAutoFit/>
          </a:bodyPr>
          <a:lstStyle/>
          <a:p>
            <a:r>
              <a:rPr lang="en-GB" sz="2400" dirty="0"/>
              <a:t>Some (not quite) “extreme”:</a:t>
            </a:r>
          </a:p>
          <a:p>
            <a:endParaRPr lang="en-GB" sz="2400" dirty="0"/>
          </a:p>
          <a:p>
            <a:r>
              <a:rPr lang="en-GB" sz="2400" dirty="0"/>
              <a:t>			More than 200 Terabyte of data (instant.)</a:t>
            </a:r>
          </a:p>
          <a:p>
            <a:r>
              <a:rPr lang="en-GB" sz="2400" dirty="0"/>
              <a:t>			244 Million customers subscribed</a:t>
            </a:r>
          </a:p>
          <a:p>
            <a:r>
              <a:rPr lang="en-GB" sz="2400" dirty="0"/>
              <a:t>			1.1 Billion orders per year</a:t>
            </a:r>
          </a:p>
          <a:p>
            <a:endParaRPr lang="en-GB" sz="1200" dirty="0"/>
          </a:p>
          <a:p>
            <a:endParaRPr lang="en-GB" sz="1200" dirty="0"/>
          </a:p>
          <a:p>
            <a:endParaRPr lang="en-GB" sz="1200" dirty="0"/>
          </a:p>
          <a:p>
            <a:r>
              <a:rPr lang="en-GB" sz="2400" dirty="0"/>
              <a:t>			&gt; 400 Terabyte of data</a:t>
            </a:r>
          </a:p>
          <a:p>
            <a:r>
              <a:rPr lang="en-GB" sz="2400" dirty="0"/>
              <a:t>			&gt; 400 Million customers</a:t>
            </a:r>
          </a:p>
          <a:p>
            <a:r>
              <a:rPr lang="en-GB" sz="2400" dirty="0"/>
              <a:t>			&gt; 2 Trillion calls records</a:t>
            </a:r>
          </a:p>
        </p:txBody>
      </p:sp>
      <p:sp>
        <p:nvSpPr>
          <p:cNvPr id="8" name="TextBox 7"/>
          <p:cNvSpPr txBox="1"/>
          <p:nvPr/>
        </p:nvSpPr>
        <p:spPr>
          <a:xfrm>
            <a:off x="720000" y="984388"/>
            <a:ext cx="4867807" cy="461665"/>
          </a:xfrm>
          <a:prstGeom prst="rect">
            <a:avLst/>
          </a:prstGeom>
          <a:noFill/>
        </p:spPr>
        <p:txBody>
          <a:bodyPr wrap="none" rtlCol="0">
            <a:spAutoFit/>
          </a:bodyPr>
          <a:lstStyle/>
          <a:p>
            <a:r>
              <a:rPr lang="it-IT" sz="2400" dirty="0"/>
              <a:t>PROBLEM 1: </a:t>
            </a:r>
            <a:r>
              <a:rPr lang="it-IT" sz="2400" b="1" dirty="0"/>
              <a:t>Big Data </a:t>
            </a:r>
            <a:r>
              <a:rPr lang="it-IT" sz="2400" dirty="0"/>
              <a:t>management?</a:t>
            </a:r>
          </a:p>
        </p:txBody>
      </p:sp>
      <p:pic>
        <p:nvPicPr>
          <p:cNvPr id="9" name="Picture 8" descr="AT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396" y="4422574"/>
            <a:ext cx="909055" cy="832694"/>
          </a:xfrm>
          <a:prstGeom prst="rect">
            <a:avLst/>
          </a:prstGeom>
        </p:spPr>
      </p:pic>
      <p:sp>
        <p:nvSpPr>
          <p:cNvPr id="10" name="TextBox 9"/>
          <p:cNvSpPr txBox="1"/>
          <p:nvPr/>
        </p:nvSpPr>
        <p:spPr>
          <a:xfrm>
            <a:off x="989104" y="4009016"/>
            <a:ext cx="695640" cy="369332"/>
          </a:xfrm>
          <a:prstGeom prst="rect">
            <a:avLst/>
          </a:prstGeom>
          <a:noFill/>
        </p:spPr>
        <p:txBody>
          <a:bodyPr wrap="none" rtlCol="0">
            <a:spAutoFit/>
          </a:bodyPr>
          <a:lstStyle/>
          <a:p>
            <a:pPr algn="ctr"/>
            <a:r>
              <a:rPr lang="en-US" b="1" dirty="0">
                <a:solidFill>
                  <a:srgbClr val="00B0F0"/>
                </a:solidFill>
              </a:rPr>
              <a:t>AT&amp;T</a:t>
            </a:r>
          </a:p>
        </p:txBody>
      </p:sp>
      <p:pic>
        <p:nvPicPr>
          <p:cNvPr id="11" name="Picture 10" descr="amazon-logo-300x3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611" y="2743875"/>
            <a:ext cx="792625" cy="792625"/>
          </a:xfrm>
          <a:prstGeom prst="rect">
            <a:avLst/>
          </a:prstGeom>
        </p:spPr>
      </p:pic>
      <p:sp>
        <p:nvSpPr>
          <p:cNvPr id="12" name="TextBox 11"/>
          <p:cNvSpPr txBox="1"/>
          <p:nvPr/>
        </p:nvSpPr>
        <p:spPr>
          <a:xfrm>
            <a:off x="845347" y="2453151"/>
            <a:ext cx="983154" cy="338554"/>
          </a:xfrm>
          <a:prstGeom prst="rect">
            <a:avLst/>
          </a:prstGeom>
          <a:noFill/>
        </p:spPr>
        <p:txBody>
          <a:bodyPr wrap="none" rtlCol="0">
            <a:spAutoFit/>
          </a:bodyPr>
          <a:lstStyle/>
          <a:p>
            <a:pPr algn="ctr"/>
            <a:r>
              <a:rPr lang="en-US" sz="1600" b="1" dirty="0">
                <a:solidFill>
                  <a:srgbClr val="00B0F0"/>
                </a:solidFill>
              </a:rPr>
              <a:t>AMAZON</a:t>
            </a:r>
          </a:p>
        </p:txBody>
      </p:sp>
      <p:sp>
        <p:nvSpPr>
          <p:cNvPr id="13" name="TextBox 12"/>
          <p:cNvSpPr txBox="1"/>
          <p:nvPr/>
        </p:nvSpPr>
        <p:spPr>
          <a:xfrm>
            <a:off x="1573573" y="5639206"/>
            <a:ext cx="6284862"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GB" sz="2400" dirty="0"/>
              <a:t>Obvious problems of </a:t>
            </a:r>
            <a:r>
              <a:rPr lang="en-GB" sz="2400" b="1" dirty="0">
                <a:solidFill>
                  <a:srgbClr val="C00000"/>
                </a:solidFill>
              </a:rPr>
              <a:t>scalability</a:t>
            </a:r>
            <a:r>
              <a:rPr lang="en-GB" sz="2400" dirty="0"/>
              <a:t> and </a:t>
            </a:r>
            <a:r>
              <a:rPr lang="en-GB" sz="2400" b="1" dirty="0">
                <a:solidFill>
                  <a:srgbClr val="C00000"/>
                </a:solidFill>
              </a:rPr>
              <a:t>efficiency</a:t>
            </a:r>
            <a:r>
              <a:rPr lang="en-GB" sz="2400" dirty="0"/>
              <a:t> …</a:t>
            </a:r>
            <a:r>
              <a:rPr lang="en-GB" dirty="0"/>
              <a:t> </a:t>
            </a:r>
          </a:p>
        </p:txBody>
      </p:sp>
      <p:sp>
        <p:nvSpPr>
          <p:cNvPr id="3" name="Slide Number Placeholder 2"/>
          <p:cNvSpPr>
            <a:spLocks noGrp="1"/>
          </p:cNvSpPr>
          <p:nvPr>
            <p:ph type="sldNum" sz="quarter" idx="12"/>
          </p:nvPr>
        </p:nvSpPr>
        <p:spPr/>
        <p:txBody>
          <a:bodyPr/>
          <a:lstStyle/>
          <a:p>
            <a:fld id="{FB16AC60-4618-014F-ABF8-BFC9F6D13946}" type="slidenum">
              <a:rPr lang="it-IT" smtClean="0"/>
              <a:t>26</a:t>
            </a:fld>
            <a:endParaRPr lang="it-IT"/>
          </a:p>
        </p:txBody>
      </p:sp>
    </p:spTree>
    <p:extLst>
      <p:ext uri="{BB962C8B-B14F-4D97-AF65-F5344CB8AC3E}">
        <p14:creationId xmlns:p14="http://schemas.microsoft.com/office/powerpoint/2010/main" val="190144225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 calcmode="lin" valueType="num">
                                      <p:cBhvr additive="base">
                                        <p:cTn id="33"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34" dur="5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additive="base">
                                        <p:cTn id="39"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 calcmode="lin" valueType="num">
                                      <p:cBhvr additive="base">
                                        <p:cTn id="45" dur="500"/>
                                        <p:tgtEl>
                                          <p:spTgt spid="7">
                                            <p:txEl>
                                              <p:pRg st="8" end="8"/>
                                            </p:txEl>
                                          </p:spTgt>
                                        </p:tgtEl>
                                        <p:attrNameLst>
                                          <p:attrName>ppt_y</p:attrName>
                                        </p:attrNameLst>
                                      </p:cBhvr>
                                      <p:tavLst>
                                        <p:tav tm="0">
                                          <p:val>
                                            <p:strVal val="#ppt_y+#ppt_h*1.125000"/>
                                          </p:val>
                                        </p:tav>
                                        <p:tav tm="100000">
                                          <p:val>
                                            <p:strVal val="#ppt_y"/>
                                          </p:val>
                                        </p:tav>
                                      </p:tavLst>
                                    </p:anim>
                                    <p:animEffect transition="in" filter="wipe(up)">
                                      <p:cBhvr>
                                        <p:cTn id="46" dur="500"/>
                                        <p:tgtEl>
                                          <p:spTgt spid="7">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7">
                                            <p:txEl>
                                              <p:pRg st="9" end="9"/>
                                            </p:txEl>
                                          </p:spTgt>
                                        </p:tgtEl>
                                        <p:attrNameLst>
                                          <p:attrName>style.visibility</p:attrName>
                                        </p:attrNameLst>
                                      </p:cBhvr>
                                      <p:to>
                                        <p:strVal val="visible"/>
                                      </p:to>
                                    </p:set>
                                    <p:anim calcmode="lin" valueType="num">
                                      <p:cBhvr additive="base">
                                        <p:cTn id="51" dur="500"/>
                                        <p:tgtEl>
                                          <p:spTgt spid="7">
                                            <p:txEl>
                                              <p:pRg st="9" end="9"/>
                                            </p:txEl>
                                          </p:spTgt>
                                        </p:tgtEl>
                                        <p:attrNameLst>
                                          <p:attrName>ppt_y</p:attrName>
                                        </p:attrNameLst>
                                      </p:cBhvr>
                                      <p:tavLst>
                                        <p:tav tm="0">
                                          <p:val>
                                            <p:strVal val="#ppt_y+#ppt_h*1.125000"/>
                                          </p:val>
                                        </p:tav>
                                        <p:tav tm="100000">
                                          <p:val>
                                            <p:strVal val="#ppt_y"/>
                                          </p:val>
                                        </p:tav>
                                      </p:tavLst>
                                    </p:anim>
                                    <p:animEffect transition="in" filter="wipe(up)">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 calcmode="lin" valueType="num">
                                      <p:cBhvr additive="base">
                                        <p:cTn id="57" dur="500"/>
                                        <p:tgtEl>
                                          <p:spTgt spid="7">
                                            <p:txEl>
                                              <p:pRg st="10" end="10"/>
                                            </p:txEl>
                                          </p:spTgt>
                                        </p:tgtEl>
                                        <p:attrNameLst>
                                          <p:attrName>ppt_y</p:attrName>
                                        </p:attrNameLst>
                                      </p:cBhvr>
                                      <p:tavLst>
                                        <p:tav tm="0">
                                          <p:val>
                                            <p:strVal val="#ppt_y+#ppt_h*1.125000"/>
                                          </p:val>
                                        </p:tav>
                                        <p:tav tm="100000">
                                          <p:val>
                                            <p:strVal val="#ppt_y"/>
                                          </p:val>
                                        </p:tav>
                                      </p:tavLst>
                                    </p:anim>
                                    <p:animEffect transition="in" filter="wipe(up)">
                                      <p:cBhvr>
                                        <p:cTn id="58" dur="500"/>
                                        <p:tgtEl>
                                          <p:spTgt spid="7">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p:tgtEl>
                                          <p:spTgt spid="13"/>
                                        </p:tgtEl>
                                        <p:attrNameLst>
                                          <p:attrName>ppt_y</p:attrName>
                                        </p:attrNameLst>
                                      </p:cBhvr>
                                      <p:tavLst>
                                        <p:tav tm="0">
                                          <p:val>
                                            <p:strVal val="#ppt_y+#ppt_h*1.125000"/>
                                          </p:val>
                                        </p:tav>
                                        <p:tav tm="100000">
                                          <p:val>
                                            <p:strVal val="#ppt_y"/>
                                          </p:val>
                                        </p:tav>
                                      </p:tavLst>
                                    </p:anim>
                                    <p:animEffect transition="in" filter="wipe(up)">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p:bldP spid="12" grpId="0"/>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102420"/>
            <a:ext cx="7920000" cy="718246"/>
          </a:xfrm>
        </p:spPr>
        <p:txBody>
          <a:bodyPr>
            <a:normAutofit/>
          </a:bodyPr>
          <a:lstStyle/>
          <a:p>
            <a:pPr algn="l"/>
            <a:r>
              <a:rPr lang="it-IT" sz="3600" dirty="0">
                <a:solidFill>
                  <a:schemeClr val="tx2"/>
                </a:solidFill>
              </a:rPr>
              <a:t>Data: management via file – 3</a:t>
            </a:r>
          </a:p>
        </p:txBody>
      </p:sp>
      <p:sp>
        <p:nvSpPr>
          <p:cNvPr id="5" name="Rettangolo 3"/>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8" name="TextBox 7"/>
          <p:cNvSpPr txBox="1"/>
          <p:nvPr/>
        </p:nvSpPr>
        <p:spPr>
          <a:xfrm>
            <a:off x="1883820" y="3268509"/>
            <a:ext cx="2690031" cy="400110"/>
          </a:xfrm>
          <a:prstGeom prst="rect">
            <a:avLst/>
          </a:prstGeom>
          <a:solidFill>
            <a:schemeClr val="accent1"/>
          </a:solidFill>
          <a:ln w="12700">
            <a:solidFill>
              <a:schemeClr val="tx2"/>
            </a:solid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GB" sz="2000" dirty="0">
                <a:solidFill>
                  <a:schemeClr val="tx2"/>
                </a:solidFill>
              </a:rPr>
              <a:t>Ex. University personnel</a:t>
            </a:r>
          </a:p>
        </p:txBody>
      </p:sp>
      <p:grpSp>
        <p:nvGrpSpPr>
          <p:cNvPr id="4" name="Group 3">
            <a:extLst>
              <a:ext uri="{FF2B5EF4-FFF2-40B4-BE49-F238E27FC236}">
                <a16:creationId xmlns:a16="http://schemas.microsoft.com/office/drawing/2014/main" id="{09EF7D77-D009-5442-A2B6-A7A493E4F7FA}"/>
              </a:ext>
            </a:extLst>
          </p:cNvPr>
          <p:cNvGrpSpPr/>
          <p:nvPr/>
        </p:nvGrpSpPr>
        <p:grpSpPr>
          <a:xfrm>
            <a:off x="780518" y="3745194"/>
            <a:ext cx="7814088" cy="2093084"/>
            <a:chOff x="780518" y="3745194"/>
            <a:chExt cx="7814088" cy="2093084"/>
          </a:xfrm>
        </p:grpSpPr>
        <p:sp>
          <p:nvSpPr>
            <p:cNvPr id="7" name="Can 6"/>
            <p:cNvSpPr/>
            <p:nvPr/>
          </p:nvSpPr>
          <p:spPr>
            <a:xfrm>
              <a:off x="3524346" y="4432688"/>
              <a:ext cx="914400" cy="873698"/>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DATI</a:t>
              </a:r>
            </a:p>
          </p:txBody>
        </p:sp>
        <p:pic>
          <p:nvPicPr>
            <p:cNvPr id="9" name="Picture 8" descr="johnny_automatic_transfer_cabinet.pn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203" y="4258873"/>
              <a:ext cx="601751" cy="994630"/>
            </a:xfrm>
            <a:prstGeom prst="rect">
              <a:avLst/>
            </a:prstGeom>
          </p:spPr>
        </p:pic>
        <p:pic>
          <p:nvPicPr>
            <p:cNvPr id="10" name="Picture 9" descr="johnny_automatic_transfer_cabinet.pn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4840" y="3745194"/>
              <a:ext cx="601751" cy="994630"/>
            </a:xfrm>
            <a:prstGeom prst="rect">
              <a:avLst/>
            </a:prstGeom>
          </p:spPr>
        </p:pic>
        <p:pic>
          <p:nvPicPr>
            <p:cNvPr id="11" name="Picture 10" descr="johnny_automatic_transfer_cabinet.pn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5393" y="4800193"/>
              <a:ext cx="601751" cy="994630"/>
            </a:xfrm>
            <a:prstGeom prst="rect">
              <a:avLst/>
            </a:prstGeom>
          </p:spPr>
        </p:pic>
        <p:cxnSp>
          <p:nvCxnSpPr>
            <p:cNvPr id="12" name="Straight Arrow Connector 11"/>
            <p:cNvCxnSpPr/>
            <p:nvPr/>
          </p:nvCxnSpPr>
          <p:spPr>
            <a:xfrm>
              <a:off x="1983638" y="4739824"/>
              <a:ext cx="13699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80518" y="5253503"/>
              <a:ext cx="1213089" cy="584775"/>
            </a:xfrm>
            <a:prstGeom prst="rect">
              <a:avLst/>
            </a:prstGeom>
            <a:noFill/>
          </p:spPr>
          <p:txBody>
            <a:bodyPr wrap="none" rtlCol="0">
              <a:spAutoFit/>
            </a:bodyPr>
            <a:lstStyle/>
            <a:p>
              <a:pPr algn="ctr"/>
              <a:r>
                <a:rPr lang="en-GB" sz="1600" b="1" dirty="0">
                  <a:solidFill>
                    <a:srgbClr val="FFC000"/>
                  </a:solidFill>
                </a:rPr>
                <a:t>CONTRACTS</a:t>
              </a:r>
            </a:p>
            <a:p>
              <a:pPr algn="ctr"/>
              <a:r>
                <a:rPr lang="en-GB" sz="1600" b="1" dirty="0">
                  <a:solidFill>
                    <a:srgbClr val="FFC000"/>
                  </a:solidFill>
                </a:rPr>
                <a:t>OFFICE</a:t>
              </a:r>
            </a:p>
          </p:txBody>
        </p:sp>
        <p:cxnSp>
          <p:nvCxnSpPr>
            <p:cNvPr id="14" name="Straight Arrow Connector 13"/>
            <p:cNvCxnSpPr/>
            <p:nvPr/>
          </p:nvCxnSpPr>
          <p:spPr>
            <a:xfrm flipH="1" flipV="1">
              <a:off x="4580919" y="5072200"/>
              <a:ext cx="781228" cy="1582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4580919" y="4258874"/>
              <a:ext cx="1856839" cy="4809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214706" y="5210047"/>
              <a:ext cx="1302024" cy="584775"/>
            </a:xfrm>
            <a:prstGeom prst="rect">
              <a:avLst/>
            </a:prstGeom>
            <a:noFill/>
          </p:spPr>
          <p:txBody>
            <a:bodyPr wrap="none" rtlCol="0">
              <a:spAutoFit/>
            </a:bodyPr>
            <a:lstStyle/>
            <a:p>
              <a:pPr algn="ctr"/>
              <a:r>
                <a:rPr lang="en-GB" sz="1600" b="1" dirty="0">
                  <a:solidFill>
                    <a:srgbClr val="FFC000"/>
                  </a:solidFill>
                </a:rPr>
                <a:t>STUDENTS</a:t>
              </a:r>
            </a:p>
            <a:p>
              <a:pPr algn="ctr"/>
              <a:r>
                <a:rPr lang="en-GB" sz="1600" b="1" dirty="0">
                  <a:solidFill>
                    <a:srgbClr val="FFC000"/>
                  </a:solidFill>
                </a:rPr>
                <a:t>SECRATARIAT</a:t>
              </a:r>
            </a:p>
          </p:txBody>
        </p:sp>
        <p:sp>
          <p:nvSpPr>
            <p:cNvPr id="17" name="TextBox 16"/>
            <p:cNvSpPr txBox="1"/>
            <p:nvPr/>
          </p:nvSpPr>
          <p:spPr>
            <a:xfrm>
              <a:off x="7390814" y="3847912"/>
              <a:ext cx="1203792" cy="584775"/>
            </a:xfrm>
            <a:prstGeom prst="rect">
              <a:avLst/>
            </a:prstGeom>
            <a:noFill/>
          </p:spPr>
          <p:txBody>
            <a:bodyPr wrap="none" rtlCol="0">
              <a:spAutoFit/>
            </a:bodyPr>
            <a:lstStyle/>
            <a:p>
              <a:pPr algn="ctr"/>
              <a:r>
                <a:rPr lang="en-GB" sz="1600" b="1" dirty="0">
                  <a:solidFill>
                    <a:srgbClr val="FFC000"/>
                  </a:solidFill>
                </a:rPr>
                <a:t>UNIVERSITY</a:t>
              </a:r>
            </a:p>
            <a:p>
              <a:pPr algn="ctr"/>
              <a:r>
                <a:rPr lang="en-GB" sz="1600" b="1" dirty="0">
                  <a:solidFill>
                    <a:srgbClr val="FFC000"/>
                  </a:solidFill>
                </a:rPr>
                <a:t>PESONNEL</a:t>
              </a:r>
            </a:p>
          </p:txBody>
        </p:sp>
        <p:sp>
          <p:nvSpPr>
            <p:cNvPr id="18" name="TextBox 17"/>
            <p:cNvSpPr txBox="1"/>
            <p:nvPr/>
          </p:nvSpPr>
          <p:spPr>
            <a:xfrm>
              <a:off x="1771954" y="4326165"/>
              <a:ext cx="1101392" cy="338554"/>
            </a:xfrm>
            <a:prstGeom prst="rect">
              <a:avLst/>
            </a:prstGeom>
            <a:noFill/>
          </p:spPr>
          <p:txBody>
            <a:bodyPr wrap="none" rtlCol="0">
              <a:spAutoFit/>
            </a:bodyPr>
            <a:lstStyle/>
            <a:p>
              <a:r>
                <a:rPr lang="en-GB" sz="1600"/>
                <a:t>Salary data</a:t>
              </a:r>
            </a:p>
          </p:txBody>
        </p:sp>
        <p:sp>
          <p:nvSpPr>
            <p:cNvPr id="19" name="TextBox 18"/>
            <p:cNvSpPr txBox="1"/>
            <p:nvPr/>
          </p:nvSpPr>
          <p:spPr>
            <a:xfrm>
              <a:off x="3006777" y="5449826"/>
              <a:ext cx="2516586" cy="338554"/>
            </a:xfrm>
            <a:prstGeom prst="rect">
              <a:avLst/>
            </a:prstGeom>
            <a:noFill/>
          </p:spPr>
          <p:txBody>
            <a:bodyPr wrap="none" rtlCol="0">
              <a:spAutoFit/>
            </a:bodyPr>
            <a:lstStyle/>
            <a:p>
              <a:r>
                <a:rPr lang="en-GB" sz="1600" dirty="0"/>
                <a:t>Data of courses, exams, etc.</a:t>
              </a:r>
            </a:p>
          </p:txBody>
        </p:sp>
        <p:sp>
          <p:nvSpPr>
            <p:cNvPr id="20" name="TextBox 19"/>
            <p:cNvSpPr txBox="1"/>
            <p:nvPr/>
          </p:nvSpPr>
          <p:spPr>
            <a:xfrm rot="20759559">
              <a:off x="4733118" y="4166247"/>
              <a:ext cx="1424557" cy="338554"/>
            </a:xfrm>
            <a:prstGeom prst="rect">
              <a:avLst/>
            </a:prstGeom>
            <a:noFill/>
          </p:spPr>
          <p:txBody>
            <a:bodyPr wrap="none" rtlCol="0">
              <a:spAutoFit/>
            </a:bodyPr>
            <a:lstStyle/>
            <a:p>
              <a:r>
                <a:rPr lang="en-GB" sz="1600" dirty="0"/>
                <a:t>Personnel data</a:t>
              </a:r>
            </a:p>
          </p:txBody>
        </p:sp>
      </p:grpSp>
      <p:sp>
        <p:nvSpPr>
          <p:cNvPr id="21" name="TextBox 20"/>
          <p:cNvSpPr txBox="1"/>
          <p:nvPr/>
        </p:nvSpPr>
        <p:spPr>
          <a:xfrm>
            <a:off x="540000" y="2001384"/>
            <a:ext cx="8280000" cy="830997"/>
          </a:xfrm>
          <a:prstGeom prst="rect">
            <a:avLst/>
          </a:prstGeom>
          <a:noFill/>
        </p:spPr>
        <p:txBody>
          <a:bodyPr wrap="square" rtlCol="0">
            <a:spAutoFit/>
          </a:bodyPr>
          <a:lstStyle/>
          <a:p>
            <a:r>
              <a:rPr lang="en-GB" sz="2400" dirty="0"/>
              <a:t>In many practical scenario, data must be accessible by a multitude of user/applications with concurrent access.</a:t>
            </a:r>
          </a:p>
        </p:txBody>
      </p:sp>
      <p:sp>
        <p:nvSpPr>
          <p:cNvPr id="3" name="Slide Number Placeholder 2"/>
          <p:cNvSpPr>
            <a:spLocks noGrp="1"/>
          </p:cNvSpPr>
          <p:nvPr>
            <p:ph type="sldNum" sz="quarter" idx="12"/>
          </p:nvPr>
        </p:nvSpPr>
        <p:spPr/>
        <p:txBody>
          <a:bodyPr/>
          <a:lstStyle/>
          <a:p>
            <a:fld id="{FB16AC60-4618-014F-ABF8-BFC9F6D13946}" type="slidenum">
              <a:rPr lang="it-IT" smtClean="0"/>
              <a:t>27</a:t>
            </a:fld>
            <a:endParaRPr lang="it-IT"/>
          </a:p>
        </p:txBody>
      </p:sp>
      <p:sp>
        <p:nvSpPr>
          <p:cNvPr id="22" name="TextBox 21"/>
          <p:cNvSpPr txBox="1"/>
          <p:nvPr/>
        </p:nvSpPr>
        <p:spPr>
          <a:xfrm>
            <a:off x="720000" y="980114"/>
            <a:ext cx="5755422" cy="461665"/>
          </a:xfrm>
          <a:prstGeom prst="rect">
            <a:avLst/>
          </a:prstGeom>
          <a:noFill/>
        </p:spPr>
        <p:txBody>
          <a:bodyPr wrap="none" rtlCol="0">
            <a:spAutoFit/>
          </a:bodyPr>
          <a:lstStyle/>
          <a:p>
            <a:r>
              <a:rPr lang="en-GB" sz="2400" dirty="0"/>
              <a:t>PROBLEM 2: </a:t>
            </a:r>
            <a:r>
              <a:rPr lang="en-GB" sz="2400" b="1" dirty="0"/>
              <a:t>Sharing</a:t>
            </a:r>
            <a:r>
              <a:rPr lang="en-GB" sz="2400" dirty="0"/>
              <a:t> and concurrent </a:t>
            </a:r>
            <a:r>
              <a:rPr lang="en-GB" sz="2400" b="1" dirty="0"/>
              <a:t>access</a:t>
            </a:r>
            <a:r>
              <a:rPr lang="en-GB" sz="2400" dirty="0"/>
              <a:t>?</a:t>
            </a:r>
          </a:p>
        </p:txBody>
      </p:sp>
    </p:spTree>
    <p:extLst>
      <p:ext uri="{BB962C8B-B14F-4D97-AF65-F5344CB8AC3E}">
        <p14:creationId xmlns:p14="http://schemas.microsoft.com/office/powerpoint/2010/main" val="383235444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up)">
                                      <p:cBhvr>
                                        <p:cTn id="8" dur="500"/>
                                        <p:tgtEl>
                                          <p:spTgt spid="2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3">
            <a:extLst>
              <a:ext uri="{FF2B5EF4-FFF2-40B4-BE49-F238E27FC236}">
                <a16:creationId xmlns:a16="http://schemas.microsoft.com/office/drawing/2014/main" id="{3759E194-CE63-714F-A4FF-5BF7F376B027}"/>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720000" y="102420"/>
            <a:ext cx="7920000" cy="718246"/>
          </a:xfrm>
        </p:spPr>
        <p:txBody>
          <a:bodyPr>
            <a:normAutofit/>
          </a:bodyPr>
          <a:lstStyle/>
          <a:p>
            <a:pPr algn="l"/>
            <a:r>
              <a:rPr lang="it-IT" sz="3600" dirty="0">
                <a:solidFill>
                  <a:schemeClr val="tx2"/>
                </a:solidFill>
              </a:rPr>
              <a:t>Data: management via file – 4</a:t>
            </a:r>
          </a:p>
        </p:txBody>
      </p:sp>
      <p:sp>
        <p:nvSpPr>
          <p:cNvPr id="6" name="TextBox 5"/>
          <p:cNvSpPr txBox="1"/>
          <p:nvPr/>
        </p:nvSpPr>
        <p:spPr>
          <a:xfrm>
            <a:off x="540000" y="2635745"/>
            <a:ext cx="8279909" cy="2616101"/>
          </a:xfrm>
          <a:prstGeom prst="rect">
            <a:avLst/>
          </a:prstGeom>
          <a:noFill/>
          <a:ln>
            <a:solidFill>
              <a:schemeClr val="accent1"/>
            </a:solidFill>
          </a:ln>
        </p:spPr>
        <p:txBody>
          <a:bodyPr wrap="square" rtlCol="0">
            <a:spAutoFit/>
          </a:bodyPr>
          <a:lstStyle/>
          <a:p>
            <a:pPr marL="342900" indent="-342900">
              <a:spcBef>
                <a:spcPts val="1000"/>
              </a:spcBef>
              <a:spcAft>
                <a:spcPts val="200"/>
              </a:spcAft>
              <a:buFont typeface="Wingdings" charset="2"/>
              <a:buChar char="Ø"/>
            </a:pPr>
            <a:r>
              <a:rPr lang="en-GB" sz="2400" dirty="0"/>
              <a:t>Access to shared files occurs through file-system policy </a:t>
            </a:r>
            <a:r>
              <a:rPr lang="en-GB" sz="2400" dirty="0">
                <a:sym typeface="Wingdings"/>
              </a:rPr>
              <a:t> </a:t>
            </a:r>
            <a:r>
              <a:rPr lang="en-GB" sz="2400" i="1" dirty="0">
                <a:sym typeface="Wingdings"/>
              </a:rPr>
              <a:t>Lock</a:t>
            </a:r>
            <a:r>
              <a:rPr lang="en-GB" sz="2400" dirty="0">
                <a:sym typeface="Wingdings"/>
              </a:rPr>
              <a:t> at file level, </a:t>
            </a:r>
            <a:r>
              <a:rPr lang="en-GB" sz="2400" b="1" dirty="0">
                <a:solidFill>
                  <a:srgbClr val="FFC000"/>
                </a:solidFill>
                <a:sym typeface="Wingdings"/>
              </a:rPr>
              <a:t>low concurrency granularity</a:t>
            </a:r>
            <a:r>
              <a:rPr lang="en-GB" sz="2400" dirty="0">
                <a:sym typeface="Wingdings"/>
              </a:rPr>
              <a:t>, low performance!</a:t>
            </a:r>
            <a:endParaRPr lang="en-GB" sz="800" dirty="0"/>
          </a:p>
          <a:p>
            <a:pPr marL="342900" indent="-342900">
              <a:spcBef>
                <a:spcPts val="1000"/>
              </a:spcBef>
              <a:spcAft>
                <a:spcPts val="200"/>
              </a:spcAft>
              <a:buFont typeface="Wingdings" charset="2"/>
              <a:buChar char="Ø"/>
            </a:pPr>
            <a:r>
              <a:rPr lang="en-GB" sz="2400" dirty="0"/>
              <a:t>Various applications must know the exact location and format of the data </a:t>
            </a:r>
            <a:r>
              <a:rPr lang="en-GB" sz="2400" dirty="0">
                <a:sym typeface="Wingdings"/>
              </a:rPr>
              <a:t> </a:t>
            </a:r>
            <a:r>
              <a:rPr lang="en-GB" sz="2400" b="1" dirty="0">
                <a:solidFill>
                  <a:srgbClr val="FFC000"/>
                </a:solidFill>
                <a:sym typeface="Wingdings"/>
              </a:rPr>
              <a:t>Update the data format</a:t>
            </a:r>
            <a:r>
              <a:rPr lang="en-GB" sz="2400" dirty="0">
                <a:sym typeface="Wingdings"/>
              </a:rPr>
              <a:t>?</a:t>
            </a:r>
            <a:endParaRPr lang="en-GB" sz="800" dirty="0">
              <a:sym typeface="Wingdings"/>
            </a:endParaRPr>
          </a:p>
          <a:p>
            <a:pPr marL="342900" indent="-342900">
              <a:spcBef>
                <a:spcPts val="1000"/>
              </a:spcBef>
              <a:spcAft>
                <a:spcPts val="200"/>
              </a:spcAft>
              <a:buFont typeface="Wingdings" charset="2"/>
              <a:buChar char="Ø"/>
            </a:pPr>
            <a:r>
              <a:rPr lang="en-GB" sz="2400" dirty="0">
                <a:sym typeface="Wingdings"/>
              </a:rPr>
              <a:t>An option: </a:t>
            </a:r>
            <a:r>
              <a:rPr lang="en-GB" sz="2400" u="sng" dirty="0">
                <a:sym typeface="Wingdings"/>
              </a:rPr>
              <a:t>replicate the data</a:t>
            </a:r>
            <a:r>
              <a:rPr lang="en-GB" sz="2400" dirty="0">
                <a:sym typeface="Wingdings"/>
              </a:rPr>
              <a:t> at the various systems/users that use them  </a:t>
            </a:r>
            <a:r>
              <a:rPr lang="en-GB" sz="2400" b="1" dirty="0">
                <a:solidFill>
                  <a:srgbClr val="FFC000"/>
                </a:solidFill>
                <a:sym typeface="Wingdings"/>
              </a:rPr>
              <a:t>Consistency of the replica</a:t>
            </a:r>
            <a:r>
              <a:rPr lang="en-GB" sz="2400" dirty="0">
                <a:sym typeface="Wingdings"/>
              </a:rPr>
              <a:t>?</a:t>
            </a:r>
            <a:endParaRPr lang="en-GB" sz="2400" dirty="0"/>
          </a:p>
        </p:txBody>
      </p:sp>
      <p:sp>
        <p:nvSpPr>
          <p:cNvPr id="8" name="TextBox 7"/>
          <p:cNvSpPr txBox="1"/>
          <p:nvPr/>
        </p:nvSpPr>
        <p:spPr>
          <a:xfrm>
            <a:off x="934819" y="2114737"/>
            <a:ext cx="1381340" cy="369332"/>
          </a:xfrm>
          <a:prstGeom prst="rect">
            <a:avLst/>
          </a:prstGeom>
          <a:solidFill>
            <a:schemeClr val="accent1"/>
          </a:solidFill>
          <a:ln w="12700">
            <a:solidFill>
              <a:schemeClr val="tx2"/>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en-US" dirty="0">
                <a:solidFill>
                  <a:schemeClr val="tx2"/>
                </a:solidFill>
              </a:rPr>
              <a:t>LIMITATIONS</a:t>
            </a:r>
          </a:p>
        </p:txBody>
      </p:sp>
      <p:sp>
        <p:nvSpPr>
          <p:cNvPr id="3" name="Slide Number Placeholder 2"/>
          <p:cNvSpPr>
            <a:spLocks noGrp="1"/>
          </p:cNvSpPr>
          <p:nvPr>
            <p:ph type="sldNum" sz="quarter" idx="12"/>
          </p:nvPr>
        </p:nvSpPr>
        <p:spPr/>
        <p:txBody>
          <a:bodyPr/>
          <a:lstStyle/>
          <a:p>
            <a:fld id="{FB16AC60-4618-014F-ABF8-BFC9F6D13946}" type="slidenum">
              <a:rPr lang="it-IT" smtClean="0"/>
              <a:t>28</a:t>
            </a:fld>
            <a:endParaRPr lang="it-IT"/>
          </a:p>
        </p:txBody>
      </p:sp>
      <p:sp>
        <p:nvSpPr>
          <p:cNvPr id="9" name="TextBox 8">
            <a:extLst>
              <a:ext uri="{FF2B5EF4-FFF2-40B4-BE49-F238E27FC236}">
                <a16:creationId xmlns:a16="http://schemas.microsoft.com/office/drawing/2014/main" id="{9919C5AF-74DD-D24B-81AA-7F1EE2A72EB5}"/>
              </a:ext>
            </a:extLst>
          </p:cNvPr>
          <p:cNvSpPr txBox="1"/>
          <p:nvPr/>
        </p:nvSpPr>
        <p:spPr>
          <a:xfrm>
            <a:off x="720000" y="972342"/>
            <a:ext cx="5755422" cy="461665"/>
          </a:xfrm>
          <a:prstGeom prst="rect">
            <a:avLst/>
          </a:prstGeom>
          <a:noFill/>
        </p:spPr>
        <p:txBody>
          <a:bodyPr wrap="none" rtlCol="0">
            <a:spAutoFit/>
          </a:bodyPr>
          <a:lstStyle/>
          <a:p>
            <a:r>
              <a:rPr lang="en-GB" sz="2400" dirty="0"/>
              <a:t>PROBLEM 2: </a:t>
            </a:r>
            <a:r>
              <a:rPr lang="en-GB" sz="2400" b="1" dirty="0"/>
              <a:t>Sharing</a:t>
            </a:r>
            <a:r>
              <a:rPr lang="en-GB" sz="2400" dirty="0"/>
              <a:t> and concurrent </a:t>
            </a:r>
            <a:r>
              <a:rPr lang="en-GB" sz="2400" b="1" dirty="0"/>
              <a:t>access</a:t>
            </a:r>
            <a:r>
              <a:rPr lang="en-GB" sz="2400" dirty="0"/>
              <a:t>?</a:t>
            </a:r>
          </a:p>
        </p:txBody>
      </p:sp>
    </p:spTree>
    <p:extLst>
      <p:ext uri="{BB962C8B-B14F-4D97-AF65-F5344CB8AC3E}">
        <p14:creationId xmlns:p14="http://schemas.microsoft.com/office/powerpoint/2010/main" val="107472253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calcmode="lin" valueType="num">
                                      <p:cBhvr additive="base">
                                        <p:cTn id="12" dur="500"/>
                                        <p:tgtEl>
                                          <p:spTgt spid="6">
                                            <p:bg/>
                                          </p:spTgt>
                                        </p:tgtEl>
                                        <p:attrNameLst>
                                          <p:attrName>ppt_y</p:attrName>
                                        </p:attrNameLst>
                                      </p:cBhvr>
                                      <p:tavLst>
                                        <p:tav tm="0">
                                          <p:val>
                                            <p:strVal val="#ppt_y+#ppt_h*1.125000"/>
                                          </p:val>
                                        </p:tav>
                                        <p:tav tm="100000">
                                          <p:val>
                                            <p:strVal val="#ppt_y"/>
                                          </p:val>
                                        </p:tav>
                                      </p:tavLst>
                                    </p:anim>
                                    <p:animEffect transition="in" filter="wipe(up)">
                                      <p:cBhvr>
                                        <p:cTn id="13" dur="500"/>
                                        <p:tgtEl>
                                          <p:spTgt spid="6">
                                            <p:bg/>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7" dur="500"/>
                                        <p:tgtEl>
                                          <p:spTgt spid="6">
                                            <p:txEl>
                                              <p:pRg st="0" end="0"/>
                                            </p:txEl>
                                          </p:spTgt>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21" dur="500"/>
                                        <p:tgtEl>
                                          <p:spTgt spid="6">
                                            <p:txEl>
                                              <p:pRg st="1" end="1"/>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3">
            <a:extLst>
              <a:ext uri="{FF2B5EF4-FFF2-40B4-BE49-F238E27FC236}">
                <a16:creationId xmlns:a16="http://schemas.microsoft.com/office/drawing/2014/main" id="{E7A1C938-CEEB-1E40-B51A-056458BDE3E2}"/>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946404" y="108180"/>
            <a:ext cx="7269480" cy="718246"/>
          </a:xfrm>
        </p:spPr>
        <p:txBody>
          <a:bodyPr>
            <a:normAutofit/>
          </a:bodyPr>
          <a:lstStyle/>
          <a:p>
            <a:pPr algn="l"/>
            <a:r>
              <a:rPr lang="en-GB" sz="3600" dirty="0">
                <a:solidFill>
                  <a:schemeClr val="tx2"/>
                </a:solidFill>
              </a:rPr>
              <a:t>Database: when</a:t>
            </a:r>
          </a:p>
        </p:txBody>
      </p:sp>
      <p:sp>
        <p:nvSpPr>
          <p:cNvPr id="3" name="Slide Number Placeholder 2"/>
          <p:cNvSpPr>
            <a:spLocks noGrp="1"/>
          </p:cNvSpPr>
          <p:nvPr>
            <p:ph type="sldNum" sz="quarter" idx="12"/>
          </p:nvPr>
        </p:nvSpPr>
        <p:spPr/>
        <p:txBody>
          <a:bodyPr/>
          <a:lstStyle/>
          <a:p>
            <a:fld id="{FB16AC60-4618-014F-ABF8-BFC9F6D13946}" type="slidenum">
              <a:rPr lang="it-IT" smtClean="0"/>
              <a:t>2</a:t>
            </a:fld>
            <a:endParaRPr lang="it-IT"/>
          </a:p>
        </p:txBody>
      </p:sp>
      <p:sp>
        <p:nvSpPr>
          <p:cNvPr id="6" name="TextBox 5"/>
          <p:cNvSpPr txBox="1"/>
          <p:nvPr/>
        </p:nvSpPr>
        <p:spPr>
          <a:xfrm>
            <a:off x="546266" y="5490433"/>
            <a:ext cx="8283970" cy="830997"/>
          </a:xfrm>
          <a:prstGeom prst="rect">
            <a:avLst/>
          </a:prstGeom>
          <a:noFill/>
        </p:spPr>
        <p:txBody>
          <a:bodyPr wrap="square" rtlCol="0">
            <a:spAutoFit/>
          </a:bodyPr>
          <a:lstStyle/>
          <a:p>
            <a:pPr algn="ctr"/>
            <a:r>
              <a:rPr lang="en-GB" sz="2400" dirty="0">
                <a:solidFill>
                  <a:schemeClr val="tx2"/>
                </a:solidFill>
              </a:rPr>
              <a:t>In science the hardest challenge is the “variety” of data to manage not only their quantity.</a:t>
            </a:r>
          </a:p>
        </p:txBody>
      </p:sp>
      <p:sp>
        <p:nvSpPr>
          <p:cNvPr id="7" name="Content Placeholder 3"/>
          <p:cNvSpPr txBox="1">
            <a:spLocks/>
          </p:cNvSpPr>
          <p:nvPr/>
        </p:nvSpPr>
        <p:spPr>
          <a:xfrm>
            <a:off x="432000" y="882216"/>
            <a:ext cx="8478409" cy="786626"/>
          </a:xfrm>
          <a:prstGeom prst="rect">
            <a:avLst/>
          </a:prstGeom>
          <a:noFill/>
          <a:ln w="127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sp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dk1"/>
                </a:solidFill>
                <a:latin typeface="+mn-lt"/>
                <a:ea typeface="+mn-ea"/>
                <a:cs typeface="+mn-cs"/>
              </a:defRPr>
            </a:lvl1pPr>
            <a:lvl2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dk1"/>
                </a:solidFill>
                <a:latin typeface="+mn-lt"/>
                <a:ea typeface="+mn-ea"/>
                <a:cs typeface="+mn-cs"/>
              </a:defRPr>
            </a:lvl2pPr>
            <a:lvl3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dk1"/>
                </a:solidFill>
                <a:latin typeface="+mn-lt"/>
                <a:ea typeface="+mn-ea"/>
                <a:cs typeface="+mn-cs"/>
              </a:defRPr>
            </a:lvl3pPr>
            <a:lvl4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dk1"/>
                </a:solidFill>
                <a:latin typeface="+mn-lt"/>
                <a:ea typeface="+mn-ea"/>
                <a:cs typeface="+mn-cs"/>
              </a:defRPr>
            </a:lvl4pPr>
            <a:lvl5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dk1"/>
                </a:solidFill>
                <a:latin typeface="+mn-lt"/>
                <a:ea typeface="+mn-ea"/>
                <a:cs typeface="+mn-cs"/>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dk1"/>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dk1"/>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dk1"/>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dk1"/>
                </a:solidFill>
                <a:latin typeface="+mn-lt"/>
                <a:ea typeface="+mn-ea"/>
                <a:cs typeface="+mn-cs"/>
              </a:defRPr>
            </a:lvl9pPr>
          </a:lstStyle>
          <a:p>
            <a:pPr marL="0" indent="0">
              <a:buNone/>
            </a:pPr>
            <a:r>
              <a:rPr lang="en-GB" sz="2400" dirty="0">
                <a:solidFill>
                  <a:srgbClr val="FFFF00"/>
                </a:solidFill>
              </a:rPr>
              <a:t>All the </a:t>
            </a:r>
            <a:r>
              <a:rPr lang="en-GB" sz="2400" dirty="0">
                <a:solidFill>
                  <a:srgbClr val="FFC000"/>
                </a:solidFill>
              </a:rPr>
              <a:t>web apps</a:t>
            </a:r>
            <a:r>
              <a:rPr lang="en-GB" sz="2400" dirty="0">
                <a:solidFill>
                  <a:srgbClr val="FFFF00"/>
                </a:solidFill>
              </a:rPr>
              <a:t> and management systems handling </a:t>
            </a:r>
            <a:r>
              <a:rPr lang="en-GB" sz="2400" dirty="0">
                <a:solidFill>
                  <a:srgbClr val="FFC000"/>
                </a:solidFill>
              </a:rPr>
              <a:t>not static or large amount of data</a:t>
            </a:r>
            <a:r>
              <a:rPr lang="en-GB" sz="2400" dirty="0">
                <a:solidFill>
                  <a:srgbClr val="FFFF00"/>
                </a:solidFill>
              </a:rPr>
              <a:t> use a database system.</a:t>
            </a:r>
          </a:p>
        </p:txBody>
      </p:sp>
      <p:grpSp>
        <p:nvGrpSpPr>
          <p:cNvPr id="9" name="Group 8">
            <a:extLst>
              <a:ext uri="{FF2B5EF4-FFF2-40B4-BE49-F238E27FC236}">
                <a16:creationId xmlns:a16="http://schemas.microsoft.com/office/drawing/2014/main" id="{29414417-21DB-5047-93F3-180D934C93BD}"/>
              </a:ext>
            </a:extLst>
          </p:cNvPr>
          <p:cNvGrpSpPr/>
          <p:nvPr/>
        </p:nvGrpSpPr>
        <p:grpSpPr>
          <a:xfrm>
            <a:off x="1244811" y="2308879"/>
            <a:ext cx="6654378" cy="716280"/>
            <a:chOff x="498957" y="358140"/>
            <a:chExt cx="6654378" cy="716280"/>
          </a:xfrm>
        </p:grpSpPr>
        <p:sp>
          <p:nvSpPr>
            <p:cNvPr id="16" name="Rectangle 15">
              <a:extLst>
                <a:ext uri="{FF2B5EF4-FFF2-40B4-BE49-F238E27FC236}">
                  <a16:creationId xmlns:a16="http://schemas.microsoft.com/office/drawing/2014/main" id="{48A28A35-04C6-4F48-95C4-3838E5BAB12B}"/>
                </a:ext>
              </a:extLst>
            </p:cNvPr>
            <p:cNvSpPr/>
            <p:nvPr/>
          </p:nvSpPr>
          <p:spPr>
            <a:xfrm>
              <a:off x="498957" y="358140"/>
              <a:ext cx="6654378" cy="716280"/>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CB0D9E5E-F19B-8844-A67C-11AFAB1915FE}"/>
                </a:ext>
              </a:extLst>
            </p:cNvPr>
            <p:cNvSpPr txBox="1"/>
            <p:nvPr/>
          </p:nvSpPr>
          <p:spPr>
            <a:xfrm>
              <a:off x="498957" y="358140"/>
              <a:ext cx="6654378" cy="7162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8547" tIns="93980" rIns="93980" bIns="93980" numCol="1" spcCol="1270" anchor="ctr" anchorCtr="0">
              <a:noAutofit/>
            </a:bodyPr>
            <a:lstStyle/>
            <a:p>
              <a:pPr marL="0" lvl="0" indent="0" algn="l" defTabSz="1644650">
                <a:lnSpc>
                  <a:spcPct val="90000"/>
                </a:lnSpc>
                <a:spcBef>
                  <a:spcPct val="0"/>
                </a:spcBef>
                <a:spcAft>
                  <a:spcPct val="35000"/>
                </a:spcAft>
                <a:buNone/>
              </a:pPr>
              <a:r>
                <a:rPr lang="en-GB" sz="3700" kern="1200" dirty="0"/>
                <a:t>Large amount of data</a:t>
              </a:r>
            </a:p>
          </p:txBody>
        </p:sp>
      </p:grpSp>
      <p:grpSp>
        <p:nvGrpSpPr>
          <p:cNvPr id="10" name="Group 9">
            <a:extLst>
              <a:ext uri="{FF2B5EF4-FFF2-40B4-BE49-F238E27FC236}">
                <a16:creationId xmlns:a16="http://schemas.microsoft.com/office/drawing/2014/main" id="{12F796F5-2233-6C40-BBEC-FB0252FEB942}"/>
              </a:ext>
            </a:extLst>
          </p:cNvPr>
          <p:cNvGrpSpPr/>
          <p:nvPr/>
        </p:nvGrpSpPr>
        <p:grpSpPr>
          <a:xfrm>
            <a:off x="1244811" y="3383299"/>
            <a:ext cx="6654378" cy="716280"/>
            <a:chOff x="759325" y="1432560"/>
            <a:chExt cx="6394010" cy="716280"/>
          </a:xfrm>
        </p:grpSpPr>
        <p:sp>
          <p:nvSpPr>
            <p:cNvPr id="14" name="Rectangle 13">
              <a:extLst>
                <a:ext uri="{FF2B5EF4-FFF2-40B4-BE49-F238E27FC236}">
                  <a16:creationId xmlns:a16="http://schemas.microsoft.com/office/drawing/2014/main" id="{08E71DEE-0C56-DC43-9954-2DF04C59716B}"/>
                </a:ext>
              </a:extLst>
            </p:cNvPr>
            <p:cNvSpPr/>
            <p:nvPr/>
          </p:nvSpPr>
          <p:spPr>
            <a:xfrm>
              <a:off x="759325" y="1432560"/>
              <a:ext cx="6394010" cy="716280"/>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TextBox 14">
              <a:extLst>
                <a:ext uri="{FF2B5EF4-FFF2-40B4-BE49-F238E27FC236}">
                  <a16:creationId xmlns:a16="http://schemas.microsoft.com/office/drawing/2014/main" id="{F1596162-E902-BE4C-8987-618DD4DEAFFA}"/>
                </a:ext>
              </a:extLst>
            </p:cNvPr>
            <p:cNvSpPr txBox="1"/>
            <p:nvPr/>
          </p:nvSpPr>
          <p:spPr>
            <a:xfrm>
              <a:off x="759325" y="1432560"/>
              <a:ext cx="6394010" cy="7162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8547" tIns="93980" rIns="93980" bIns="93980" numCol="1" spcCol="1270" anchor="ctr" anchorCtr="0">
              <a:noAutofit/>
            </a:bodyPr>
            <a:lstStyle/>
            <a:p>
              <a:pPr marL="0" lvl="0" indent="0" algn="l" defTabSz="1644650">
                <a:lnSpc>
                  <a:spcPct val="90000"/>
                </a:lnSpc>
                <a:spcBef>
                  <a:spcPct val="0"/>
                </a:spcBef>
                <a:spcAft>
                  <a:spcPct val="35000"/>
                </a:spcAft>
                <a:buNone/>
              </a:pPr>
              <a:r>
                <a:rPr lang="en-GB" sz="3700" kern="1200"/>
                <a:t>Accessibility</a:t>
              </a:r>
            </a:p>
          </p:txBody>
        </p:sp>
      </p:grpSp>
      <p:grpSp>
        <p:nvGrpSpPr>
          <p:cNvPr id="11" name="Group 10">
            <a:extLst>
              <a:ext uri="{FF2B5EF4-FFF2-40B4-BE49-F238E27FC236}">
                <a16:creationId xmlns:a16="http://schemas.microsoft.com/office/drawing/2014/main" id="{3EB46F4F-BEE0-3E40-A490-FB558B779EA7}"/>
              </a:ext>
            </a:extLst>
          </p:cNvPr>
          <p:cNvGrpSpPr/>
          <p:nvPr/>
        </p:nvGrpSpPr>
        <p:grpSpPr>
          <a:xfrm>
            <a:off x="1244811" y="4457719"/>
            <a:ext cx="6654378" cy="716280"/>
            <a:chOff x="498957" y="2506980"/>
            <a:chExt cx="6654378" cy="716280"/>
          </a:xfrm>
        </p:grpSpPr>
        <p:sp>
          <p:nvSpPr>
            <p:cNvPr id="12" name="Rectangle 11">
              <a:extLst>
                <a:ext uri="{FF2B5EF4-FFF2-40B4-BE49-F238E27FC236}">
                  <a16:creationId xmlns:a16="http://schemas.microsoft.com/office/drawing/2014/main" id="{9DFC6DD6-8158-DC41-B102-66A62519DA83}"/>
                </a:ext>
              </a:extLst>
            </p:cNvPr>
            <p:cNvSpPr/>
            <p:nvPr/>
          </p:nvSpPr>
          <p:spPr>
            <a:xfrm>
              <a:off x="498957" y="2506980"/>
              <a:ext cx="6654378" cy="716280"/>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C91CB257-F59A-CB48-B353-95576A630524}"/>
                </a:ext>
              </a:extLst>
            </p:cNvPr>
            <p:cNvSpPr txBox="1"/>
            <p:nvPr/>
          </p:nvSpPr>
          <p:spPr>
            <a:xfrm>
              <a:off x="498957" y="2506980"/>
              <a:ext cx="6654378" cy="7162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8547" tIns="93980" rIns="93980" bIns="93980" numCol="1" spcCol="1270" anchor="ctr" anchorCtr="0">
              <a:noAutofit/>
            </a:bodyPr>
            <a:lstStyle/>
            <a:p>
              <a:pPr marL="0" lvl="0" indent="0" algn="l" defTabSz="1644650">
                <a:lnSpc>
                  <a:spcPct val="90000"/>
                </a:lnSpc>
                <a:spcBef>
                  <a:spcPct val="0"/>
                </a:spcBef>
                <a:spcAft>
                  <a:spcPct val="35000"/>
                </a:spcAft>
                <a:buNone/>
              </a:pPr>
              <a:r>
                <a:rPr lang="en-GB" sz="3700" kern="1200"/>
                <a:t>Reliability</a:t>
              </a:r>
            </a:p>
          </p:txBody>
        </p:sp>
      </p:grpSp>
    </p:spTree>
    <p:extLst>
      <p:ext uri="{BB962C8B-B14F-4D97-AF65-F5344CB8AC3E}">
        <p14:creationId xmlns:p14="http://schemas.microsoft.com/office/powerpoint/2010/main" val="403420117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3">
            <a:extLst>
              <a:ext uri="{FF2B5EF4-FFF2-40B4-BE49-F238E27FC236}">
                <a16:creationId xmlns:a16="http://schemas.microsoft.com/office/drawing/2014/main" id="{7455CAEE-279A-C145-ABDA-EA1369364EB2}"/>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3" name="Content Placeholder 2"/>
          <p:cNvSpPr>
            <a:spLocks noGrp="1"/>
          </p:cNvSpPr>
          <p:nvPr>
            <p:ph idx="1"/>
          </p:nvPr>
        </p:nvSpPr>
        <p:spPr>
          <a:xfrm>
            <a:off x="288000" y="913663"/>
            <a:ext cx="8568000" cy="4966681"/>
          </a:xfrm>
        </p:spPr>
        <p:txBody>
          <a:bodyPr wrap="square">
            <a:spAutoFit/>
          </a:bodyPr>
          <a:lstStyle/>
          <a:p>
            <a:pPr>
              <a:lnSpc>
                <a:spcPct val="80000"/>
              </a:lnSpc>
              <a:buFont typeface="Wingdings" pitchFamily="2" charset="2"/>
              <a:buChar char="Ø"/>
            </a:pPr>
            <a:r>
              <a:rPr lang="en-US" b="0" dirty="0"/>
              <a:t>A </a:t>
            </a:r>
            <a:r>
              <a:rPr lang="en-US" b="0" dirty="0">
                <a:solidFill>
                  <a:srgbClr val="CCFFCC"/>
                </a:solidFill>
              </a:rPr>
              <a:t>database</a:t>
            </a:r>
            <a:r>
              <a:rPr lang="en-US" b="0" dirty="0"/>
              <a:t> (DB) is a very large collection of related data, usually too large to fit into main memory and often used by many users </a:t>
            </a:r>
            <a:r>
              <a:rPr lang="en-US" b="0" dirty="0">
                <a:solidFill>
                  <a:srgbClr val="CCFFCC"/>
                </a:solidFill>
              </a:rPr>
              <a:t>simultaneously</a:t>
            </a:r>
            <a:r>
              <a:rPr lang="en-US" b="0" dirty="0"/>
              <a:t>.</a:t>
            </a:r>
          </a:p>
          <a:p>
            <a:pPr>
              <a:lnSpc>
                <a:spcPct val="80000"/>
              </a:lnSpc>
              <a:buFont typeface="Wingdings" pitchFamily="2" charset="2"/>
              <a:buChar char="Ø"/>
            </a:pPr>
            <a:r>
              <a:rPr lang="en-US" b="0" dirty="0"/>
              <a:t>A </a:t>
            </a:r>
            <a:r>
              <a:rPr lang="en-US" b="0" dirty="0">
                <a:solidFill>
                  <a:srgbClr val="CCFFCC"/>
                </a:solidFill>
              </a:rPr>
              <a:t>database system</a:t>
            </a:r>
            <a:r>
              <a:rPr lang="en-US" b="0" dirty="0"/>
              <a:t> implements </a:t>
            </a:r>
            <a:r>
              <a:rPr lang="en-US" b="0" dirty="0">
                <a:solidFill>
                  <a:srgbClr val="CCFFCC"/>
                </a:solidFill>
              </a:rPr>
              <a:t>real-world concepts</a:t>
            </a:r>
            <a:r>
              <a:rPr lang="en-US" b="0" dirty="0"/>
              <a:t> and applications (entities, properties, relationships).</a:t>
            </a:r>
          </a:p>
          <a:p>
            <a:pPr>
              <a:lnSpc>
                <a:spcPct val="80000"/>
              </a:lnSpc>
              <a:buFont typeface="Wingdings" pitchFamily="2" charset="2"/>
              <a:buChar char="Ø"/>
            </a:pPr>
            <a:r>
              <a:rPr lang="en-US" b="0" dirty="0"/>
              <a:t>The invention of this database system has </a:t>
            </a:r>
            <a:r>
              <a:rPr lang="en-US" b="0" dirty="0">
                <a:solidFill>
                  <a:srgbClr val="CCFFCC"/>
                </a:solidFill>
              </a:rPr>
              <a:t>standardized</a:t>
            </a:r>
            <a:r>
              <a:rPr lang="en-US" b="0" dirty="0"/>
              <a:t> the way data is stored and processed.</a:t>
            </a:r>
          </a:p>
          <a:p>
            <a:pPr>
              <a:lnSpc>
                <a:spcPct val="80000"/>
              </a:lnSpc>
              <a:buFont typeface="Wingdings" pitchFamily="2" charset="2"/>
              <a:buChar char="Ø"/>
            </a:pPr>
            <a:r>
              <a:rPr lang="en-US" b="0" dirty="0"/>
              <a:t>Most of the database systems in use today are based on the relational system. </a:t>
            </a:r>
            <a:r>
              <a:rPr lang="en-US" b="0" i="1" dirty="0"/>
              <a:t>However other types of DBs exist, e.g. </a:t>
            </a:r>
            <a:r>
              <a:rPr lang="en-US" b="0" i="1" dirty="0" err="1">
                <a:solidFill>
                  <a:srgbClr val="CCFFCC"/>
                </a:solidFill>
              </a:rPr>
              <a:t>NoSQL</a:t>
            </a:r>
            <a:r>
              <a:rPr lang="en-US" b="0" i="1" dirty="0">
                <a:solidFill>
                  <a:srgbClr val="CCFFCC"/>
                </a:solidFill>
              </a:rPr>
              <a:t> or OODBs</a:t>
            </a:r>
            <a:r>
              <a:rPr lang="en-US" b="0" dirty="0"/>
              <a:t>.</a:t>
            </a:r>
          </a:p>
          <a:p>
            <a:pPr>
              <a:lnSpc>
                <a:spcPct val="80000"/>
              </a:lnSpc>
              <a:buFont typeface="Wingdings" pitchFamily="2" charset="2"/>
              <a:buChar char="Ø"/>
            </a:pPr>
            <a:r>
              <a:rPr lang="en-US" b="0" dirty="0"/>
              <a:t>A </a:t>
            </a:r>
            <a:r>
              <a:rPr lang="en-US" b="0" dirty="0">
                <a:solidFill>
                  <a:srgbClr val="CCFFCC"/>
                </a:solidFill>
              </a:rPr>
              <a:t>relational database</a:t>
            </a:r>
            <a:r>
              <a:rPr lang="en-US" b="0" dirty="0"/>
              <a:t> consists of a collection of </a:t>
            </a:r>
            <a:r>
              <a:rPr lang="en-US" b="0" dirty="0">
                <a:solidFill>
                  <a:srgbClr val="CCFFCC"/>
                </a:solidFill>
              </a:rPr>
              <a:t>tables</a:t>
            </a:r>
            <a:r>
              <a:rPr lang="en-US" b="0" dirty="0"/>
              <a:t> (</a:t>
            </a:r>
            <a:r>
              <a:rPr lang="en-US" b="0" i="1" dirty="0"/>
              <a:t>relations</a:t>
            </a:r>
            <a:r>
              <a:rPr lang="en-US" b="0" dirty="0"/>
              <a:t>) that store particular sets of data among which </a:t>
            </a:r>
            <a:r>
              <a:rPr lang="en-US" b="0" dirty="0">
                <a:solidFill>
                  <a:srgbClr val="CCFFCC"/>
                </a:solidFill>
              </a:rPr>
              <a:t>relationships</a:t>
            </a:r>
            <a:r>
              <a:rPr lang="en-US" b="0" dirty="0"/>
              <a:t> can exist.</a:t>
            </a:r>
          </a:p>
        </p:txBody>
      </p:sp>
      <p:sp>
        <p:nvSpPr>
          <p:cNvPr id="4" name="Slide Number Placeholder 3">
            <a:extLst>
              <a:ext uri="{FF2B5EF4-FFF2-40B4-BE49-F238E27FC236}">
                <a16:creationId xmlns:a16="http://schemas.microsoft.com/office/drawing/2014/main" id="{06CE1C50-371A-DE42-A1FC-52E182F64172}"/>
              </a:ext>
            </a:extLst>
          </p:cNvPr>
          <p:cNvSpPr>
            <a:spLocks noGrp="1"/>
          </p:cNvSpPr>
          <p:nvPr>
            <p:ph type="sldNum" sz="quarter" idx="12"/>
          </p:nvPr>
        </p:nvSpPr>
        <p:spPr/>
        <p:txBody>
          <a:bodyPr/>
          <a:lstStyle/>
          <a:p>
            <a:fld id="{D12AA694-00EB-4F4B-AABB-6F50FB178914}" type="slidenum">
              <a:rPr lang="en-US" smtClean="0"/>
              <a:t>29</a:t>
            </a:fld>
            <a:endParaRPr lang="en-US"/>
          </a:p>
        </p:txBody>
      </p:sp>
      <p:sp>
        <p:nvSpPr>
          <p:cNvPr id="7" name="Title 1">
            <a:extLst>
              <a:ext uri="{FF2B5EF4-FFF2-40B4-BE49-F238E27FC236}">
                <a16:creationId xmlns:a16="http://schemas.microsoft.com/office/drawing/2014/main" id="{1D34E5DD-5611-AB4C-A5AE-6978157CE130}"/>
              </a:ext>
            </a:extLst>
          </p:cNvPr>
          <p:cNvSpPr>
            <a:spLocks noGrp="1"/>
          </p:cNvSpPr>
          <p:nvPr>
            <p:ph type="title"/>
          </p:nvPr>
        </p:nvSpPr>
        <p:spPr>
          <a:xfrm>
            <a:off x="720000" y="102420"/>
            <a:ext cx="7920000" cy="718246"/>
          </a:xfrm>
        </p:spPr>
        <p:txBody>
          <a:bodyPr>
            <a:normAutofit/>
          </a:bodyPr>
          <a:lstStyle/>
          <a:p>
            <a:pPr algn="l"/>
            <a:r>
              <a:rPr lang="en-GB" sz="3600" dirty="0">
                <a:solidFill>
                  <a:schemeClr val="tx2"/>
                </a:solidFill>
              </a:rPr>
              <a:t>DBMS: principles – 1</a:t>
            </a:r>
          </a:p>
        </p:txBody>
      </p:sp>
    </p:spTree>
    <p:extLst>
      <p:ext uri="{BB962C8B-B14F-4D97-AF65-F5344CB8AC3E}">
        <p14:creationId xmlns:p14="http://schemas.microsoft.com/office/powerpoint/2010/main" val="52717662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62BCCEF-ED01-4F4E-BB81-8EA1530F7C45}"/>
              </a:ext>
            </a:extLst>
          </p:cNvPr>
          <p:cNvGrpSpPr/>
          <p:nvPr/>
        </p:nvGrpSpPr>
        <p:grpSpPr>
          <a:xfrm>
            <a:off x="203549" y="1652901"/>
            <a:ext cx="6595468" cy="3562484"/>
            <a:chOff x="203549" y="1652901"/>
            <a:chExt cx="6595468" cy="3562484"/>
          </a:xfrm>
        </p:grpSpPr>
        <p:sp>
          <p:nvSpPr>
            <p:cNvPr id="7" name="Rectangle 6"/>
            <p:cNvSpPr/>
            <p:nvPr/>
          </p:nvSpPr>
          <p:spPr>
            <a:xfrm>
              <a:off x="498732" y="2500613"/>
              <a:ext cx="5956713" cy="2714772"/>
            </a:xfrm>
            <a:prstGeom prst="rect">
              <a:avLst/>
            </a:prstGeom>
            <a:solidFill>
              <a:schemeClr val="bg2">
                <a:lumMod val="9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9" name="Rectangle 8"/>
            <p:cNvSpPr/>
            <p:nvPr/>
          </p:nvSpPr>
          <p:spPr>
            <a:xfrm>
              <a:off x="686425" y="2754165"/>
              <a:ext cx="1566334" cy="620889"/>
            </a:xfrm>
            <a:prstGeom prst="rect">
              <a:avLst/>
            </a:prstGeom>
            <a:ln w="25400">
              <a:solidFill>
                <a:schemeClr val="tx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t>EXTERNAL </a:t>
              </a:r>
              <a:r>
                <a:rPr lang="en-GB" dirty="0"/>
                <a:t>SCHEMA</a:t>
              </a:r>
              <a:endParaRPr lang="en-GB" b="1" dirty="0"/>
            </a:p>
          </p:txBody>
        </p:sp>
        <p:sp>
          <p:nvSpPr>
            <p:cNvPr id="10" name="Rectangle 9"/>
            <p:cNvSpPr/>
            <p:nvPr/>
          </p:nvSpPr>
          <p:spPr>
            <a:xfrm>
              <a:off x="2653753" y="2754165"/>
              <a:ext cx="1566334" cy="620889"/>
            </a:xfrm>
            <a:prstGeom prst="rect">
              <a:avLst/>
            </a:prstGeom>
            <a:ln w="25400">
              <a:solidFill>
                <a:schemeClr val="tx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a:t>EXTERNAL </a:t>
              </a:r>
              <a:r>
                <a:rPr lang="en-GB"/>
                <a:t>SCHEMA</a:t>
              </a:r>
              <a:endParaRPr lang="en-GB" b="1"/>
            </a:p>
          </p:txBody>
        </p:sp>
        <p:sp>
          <p:nvSpPr>
            <p:cNvPr id="11" name="Rectangle 10"/>
            <p:cNvSpPr/>
            <p:nvPr/>
          </p:nvSpPr>
          <p:spPr>
            <a:xfrm>
              <a:off x="4618861" y="2754165"/>
              <a:ext cx="1566334" cy="620889"/>
            </a:xfrm>
            <a:prstGeom prst="rect">
              <a:avLst/>
            </a:prstGeom>
            <a:ln w="25400">
              <a:solidFill>
                <a:schemeClr val="tx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t>EXTERNAL </a:t>
              </a:r>
              <a:r>
                <a:rPr lang="en-GB" dirty="0"/>
                <a:t>SCHEMA</a:t>
              </a:r>
              <a:endParaRPr lang="en-GB" b="1" dirty="0"/>
            </a:p>
          </p:txBody>
        </p:sp>
        <p:sp>
          <p:nvSpPr>
            <p:cNvPr id="12" name="Rectangle 11"/>
            <p:cNvSpPr/>
            <p:nvPr/>
          </p:nvSpPr>
          <p:spPr>
            <a:xfrm>
              <a:off x="1109426" y="3724992"/>
              <a:ext cx="4659491" cy="485424"/>
            </a:xfrm>
            <a:prstGeom prst="rect">
              <a:avLst/>
            </a:prstGeom>
            <a:ln w="25400">
              <a:solidFill>
                <a:schemeClr val="tx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t>LOGICAL</a:t>
              </a:r>
              <a:r>
                <a:rPr lang="en-GB" dirty="0"/>
                <a:t> SCHEMA</a:t>
              </a:r>
            </a:p>
          </p:txBody>
        </p:sp>
        <p:sp>
          <p:nvSpPr>
            <p:cNvPr id="13" name="Rectangle 12"/>
            <p:cNvSpPr/>
            <p:nvPr/>
          </p:nvSpPr>
          <p:spPr>
            <a:xfrm>
              <a:off x="1106603" y="4497190"/>
              <a:ext cx="4659491" cy="485424"/>
            </a:xfrm>
            <a:prstGeom prst="rect">
              <a:avLst/>
            </a:prstGeom>
            <a:ln w="25400">
              <a:solidFill>
                <a:schemeClr val="tx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t>PHYSICAL</a:t>
              </a:r>
              <a:r>
                <a:rPr lang="en-GB" dirty="0"/>
                <a:t> SCHEMA</a:t>
              </a:r>
              <a:endParaRPr lang="en-GB" b="1" dirty="0"/>
            </a:p>
          </p:txBody>
        </p:sp>
        <p:sp>
          <p:nvSpPr>
            <p:cNvPr id="16" name="TextBox 15"/>
            <p:cNvSpPr txBox="1"/>
            <p:nvPr/>
          </p:nvSpPr>
          <p:spPr>
            <a:xfrm rot="16200000">
              <a:off x="28662" y="3814528"/>
              <a:ext cx="657551" cy="307777"/>
            </a:xfrm>
            <a:prstGeom prst="rect">
              <a:avLst/>
            </a:prstGeom>
            <a:solidFill>
              <a:schemeClr val="accent3"/>
            </a:solidFill>
            <a:ln>
              <a:solidFill>
                <a:schemeClr val="tx2"/>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en-GB" sz="1400" b="1" dirty="0"/>
                <a:t>DBMS</a:t>
              </a:r>
            </a:p>
          </p:txBody>
        </p:sp>
        <p:pic>
          <p:nvPicPr>
            <p:cNvPr id="18" name="Picture 17" descr="tomas_arad_cartoon_man-portre.pn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786" y="1654959"/>
              <a:ext cx="395088" cy="594117"/>
            </a:xfrm>
            <a:prstGeom prst="rect">
              <a:avLst/>
            </a:prstGeom>
          </p:spPr>
        </p:pic>
        <p:pic>
          <p:nvPicPr>
            <p:cNvPr id="19" name="Picture 18" descr="tomas_arad_cartoon_man-portre.pn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5651" y="1654959"/>
              <a:ext cx="395088" cy="594117"/>
            </a:xfrm>
            <a:prstGeom prst="rect">
              <a:avLst/>
            </a:prstGeom>
          </p:spPr>
        </p:pic>
        <p:pic>
          <p:nvPicPr>
            <p:cNvPr id="20" name="Picture 19" descr="tomas_arad_cartoon_man-portre.pn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061" y="1652901"/>
              <a:ext cx="395088" cy="594117"/>
            </a:xfrm>
            <a:prstGeom prst="rect">
              <a:avLst/>
            </a:prstGeom>
          </p:spPr>
        </p:pic>
        <p:pic>
          <p:nvPicPr>
            <p:cNvPr id="21" name="Picture 20" descr="tomas_arad_cartoon_man-portre.pn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3929" y="1654959"/>
              <a:ext cx="395088" cy="594117"/>
            </a:xfrm>
            <a:prstGeom prst="rect">
              <a:avLst/>
            </a:prstGeom>
          </p:spPr>
        </p:pic>
        <p:cxnSp>
          <p:nvCxnSpPr>
            <p:cNvPr id="27" name="Straight Arrow Connector 26"/>
            <p:cNvCxnSpPr>
              <a:cxnSpLocks/>
              <a:stCxn id="21" idx="2"/>
              <a:endCxn id="11" idx="0"/>
            </p:cNvCxnSpPr>
            <p:nvPr/>
          </p:nvCxnSpPr>
          <p:spPr>
            <a:xfrm flipH="1">
              <a:off x="5402028" y="2249076"/>
              <a:ext cx="1199445" cy="505089"/>
            </a:xfrm>
            <a:prstGeom prst="straightConnector1">
              <a:avLst/>
            </a:prstGeom>
            <a:ln w="25400">
              <a:solidFill>
                <a:schemeClr val="accent1"/>
              </a:solidFill>
              <a:tailEnd type="arrow"/>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a:cxnSpLocks/>
              <a:stCxn id="20" idx="2"/>
            </p:cNvCxnSpPr>
            <p:nvPr/>
          </p:nvCxnSpPr>
          <p:spPr>
            <a:xfrm flipH="1">
              <a:off x="3756454" y="2247018"/>
              <a:ext cx="1033151" cy="494426"/>
            </a:xfrm>
            <a:prstGeom prst="straightConnector1">
              <a:avLst/>
            </a:prstGeom>
            <a:ln w="25400">
              <a:solidFill>
                <a:schemeClr val="accent1"/>
              </a:solidFill>
              <a:tailEnd type="arrow"/>
            </a:ln>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a:cxnSpLocks/>
              <a:stCxn id="19" idx="2"/>
              <a:endCxn id="10" idx="0"/>
            </p:cNvCxnSpPr>
            <p:nvPr/>
          </p:nvCxnSpPr>
          <p:spPr>
            <a:xfrm>
              <a:off x="3173195" y="2249076"/>
              <a:ext cx="263725" cy="505089"/>
            </a:xfrm>
            <a:prstGeom prst="straightConnector1">
              <a:avLst/>
            </a:prstGeom>
            <a:ln w="25400">
              <a:solidFill>
                <a:schemeClr val="accent1"/>
              </a:solidFill>
              <a:tailEnd type="arrow"/>
            </a:ln>
          </p:spPr>
          <p:style>
            <a:lnRef idx="3">
              <a:schemeClr val="accent2"/>
            </a:lnRef>
            <a:fillRef idx="0">
              <a:schemeClr val="accent2"/>
            </a:fillRef>
            <a:effectRef idx="2">
              <a:schemeClr val="accent2"/>
            </a:effectRef>
            <a:fontRef idx="minor">
              <a:schemeClr val="tx1"/>
            </a:fontRef>
          </p:style>
        </p:cxnSp>
        <p:cxnSp>
          <p:nvCxnSpPr>
            <p:cNvPr id="215" name="Straight Arrow Connector 214">
              <a:extLst>
                <a:ext uri="{FF2B5EF4-FFF2-40B4-BE49-F238E27FC236}">
                  <a16:creationId xmlns:a16="http://schemas.microsoft.com/office/drawing/2014/main" id="{63BC8356-AFD7-0C43-A032-34C070D4A287}"/>
                </a:ext>
              </a:extLst>
            </p:cNvPr>
            <p:cNvCxnSpPr>
              <a:cxnSpLocks/>
              <a:stCxn id="18" idx="2"/>
              <a:endCxn id="9" idx="0"/>
            </p:cNvCxnSpPr>
            <p:nvPr/>
          </p:nvCxnSpPr>
          <p:spPr>
            <a:xfrm>
              <a:off x="1409330" y="2249076"/>
              <a:ext cx="60262" cy="505089"/>
            </a:xfrm>
            <a:prstGeom prst="straightConnector1">
              <a:avLst/>
            </a:prstGeom>
            <a:ln w="25400">
              <a:solidFill>
                <a:schemeClr val="accent1"/>
              </a:solidFill>
              <a:tailEnd type="arrow"/>
            </a:ln>
          </p:spPr>
          <p:style>
            <a:lnRef idx="3">
              <a:schemeClr val="accent2"/>
            </a:lnRef>
            <a:fillRef idx="0">
              <a:schemeClr val="accent2"/>
            </a:fillRef>
            <a:effectRef idx="2">
              <a:schemeClr val="accent2"/>
            </a:effectRef>
            <a:fontRef idx="minor">
              <a:schemeClr val="tx1"/>
            </a:fontRef>
          </p:style>
        </p:cxnSp>
      </p:grpSp>
      <p:sp>
        <p:nvSpPr>
          <p:cNvPr id="216" name="Rettangolo 3">
            <a:extLst>
              <a:ext uri="{FF2B5EF4-FFF2-40B4-BE49-F238E27FC236}">
                <a16:creationId xmlns:a16="http://schemas.microsoft.com/office/drawing/2014/main" id="{FC1F5B9A-5CB2-2E46-8051-D46DD9DE7195}"/>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720000" y="102420"/>
            <a:ext cx="7920000" cy="718246"/>
          </a:xfrm>
        </p:spPr>
        <p:txBody>
          <a:bodyPr>
            <a:normAutofit/>
          </a:bodyPr>
          <a:lstStyle/>
          <a:p>
            <a:pPr algn="l"/>
            <a:r>
              <a:rPr lang="en-US" sz="3600" dirty="0">
                <a:solidFill>
                  <a:schemeClr val="tx2"/>
                </a:solidFill>
              </a:rPr>
              <a:t>DBMS: </a:t>
            </a:r>
            <a:r>
              <a:rPr lang="en-GB" sz="3600" dirty="0">
                <a:solidFill>
                  <a:schemeClr val="tx2"/>
                </a:solidFill>
              </a:rPr>
              <a:t>principles – 2</a:t>
            </a:r>
            <a:endParaRPr lang="en-US" sz="3600" dirty="0">
              <a:solidFill>
                <a:schemeClr val="tx2"/>
              </a:solidFill>
            </a:endParaRPr>
          </a:p>
        </p:txBody>
      </p:sp>
      <p:sp>
        <p:nvSpPr>
          <p:cNvPr id="8" name="TextBox 7"/>
          <p:cNvSpPr txBox="1"/>
          <p:nvPr/>
        </p:nvSpPr>
        <p:spPr>
          <a:xfrm>
            <a:off x="432000" y="887220"/>
            <a:ext cx="8280000" cy="523220"/>
          </a:xfrm>
          <a:prstGeom prst="rect">
            <a:avLst/>
          </a:prstGeom>
          <a:solidFill>
            <a:schemeClr val="accent1"/>
          </a:solidFill>
          <a:ln w="12700">
            <a:solidFill>
              <a:schemeClr val="tx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800" dirty="0">
                <a:solidFill>
                  <a:srgbClr val="FFFF00"/>
                </a:solidFill>
              </a:rPr>
              <a:t>A DBMS can be seen as a 3 levels </a:t>
            </a:r>
            <a:r>
              <a:rPr lang="en-GB" sz="2800" b="1" dirty="0">
                <a:solidFill>
                  <a:srgbClr val="FFC000"/>
                </a:solidFill>
              </a:rPr>
              <a:t>software architecture</a:t>
            </a:r>
            <a:endParaRPr lang="en-GB" sz="2000" dirty="0">
              <a:solidFill>
                <a:srgbClr val="FFC000"/>
              </a:solidFill>
            </a:endParaRPr>
          </a:p>
        </p:txBody>
      </p:sp>
      <p:pic>
        <p:nvPicPr>
          <p:cNvPr id="15" name="Picture 14" descr="hard_disk_driv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724" y="5406504"/>
            <a:ext cx="817304" cy="698423"/>
          </a:xfrm>
          <a:prstGeom prst="rect">
            <a:avLst/>
          </a:prstGeom>
        </p:spPr>
      </p:pic>
      <p:pic>
        <p:nvPicPr>
          <p:cNvPr id="17" name="Picture 16" descr="hard_disk_driv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0569" y="5406504"/>
            <a:ext cx="817304" cy="698423"/>
          </a:xfrm>
          <a:prstGeom prst="rect">
            <a:avLst/>
          </a:prstGeom>
        </p:spPr>
      </p:pic>
      <p:sp>
        <p:nvSpPr>
          <p:cNvPr id="22" name="TextBox 21"/>
          <p:cNvSpPr txBox="1"/>
          <p:nvPr/>
        </p:nvSpPr>
        <p:spPr>
          <a:xfrm>
            <a:off x="6640517" y="2741444"/>
            <a:ext cx="2412000" cy="646331"/>
          </a:xfrm>
          <a:prstGeom prst="rect">
            <a:avLst/>
          </a:prstGeom>
          <a:noFill/>
          <a:ln w="25400">
            <a:solidFill>
              <a:srgbClr val="FFFFFF"/>
            </a:solid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GB" dirty="0">
                <a:solidFill>
                  <a:schemeClr val="tx2"/>
                </a:solidFill>
              </a:rPr>
              <a:t>Describes </a:t>
            </a:r>
            <a:r>
              <a:rPr lang="en-GB" b="1" dirty="0">
                <a:solidFill>
                  <a:srgbClr val="FFFF00"/>
                </a:solidFill>
              </a:rPr>
              <a:t>how</a:t>
            </a:r>
            <a:r>
              <a:rPr lang="en-GB" b="1" dirty="0">
                <a:solidFill>
                  <a:schemeClr val="tx2"/>
                </a:solidFill>
              </a:rPr>
              <a:t> </a:t>
            </a:r>
            <a:r>
              <a:rPr lang="en-GB" dirty="0">
                <a:solidFill>
                  <a:schemeClr val="tx2"/>
                </a:solidFill>
              </a:rPr>
              <a:t>the DB</a:t>
            </a:r>
          </a:p>
          <a:p>
            <a:pPr algn="ctr"/>
            <a:r>
              <a:rPr lang="en-GB" dirty="0">
                <a:solidFill>
                  <a:schemeClr val="tx2"/>
                </a:solidFill>
              </a:rPr>
              <a:t>is presented to the user</a:t>
            </a:r>
          </a:p>
        </p:txBody>
      </p:sp>
      <p:sp>
        <p:nvSpPr>
          <p:cNvPr id="23" name="TextBox 22"/>
          <p:cNvSpPr txBox="1"/>
          <p:nvPr/>
        </p:nvSpPr>
        <p:spPr>
          <a:xfrm>
            <a:off x="6640517" y="3644538"/>
            <a:ext cx="2412000" cy="646331"/>
          </a:xfrm>
          <a:prstGeom prst="rect">
            <a:avLst/>
          </a:prstGeom>
          <a:noFill/>
          <a:ln w="25400">
            <a:solidFill>
              <a:srgbClr val="FFFFFF"/>
            </a:solidFill>
          </a:ln>
        </p:spPr>
        <p:txBody>
          <a:bodyPr wrap="square" rtlCol="0">
            <a:spAutoFit/>
          </a:bodyPr>
          <a:lstStyle/>
          <a:p>
            <a:pPr algn="ctr"/>
            <a:r>
              <a:rPr lang="en-GB" dirty="0"/>
              <a:t>Describes </a:t>
            </a:r>
            <a:r>
              <a:rPr lang="en-GB" b="1" dirty="0">
                <a:solidFill>
                  <a:srgbClr val="FFFF00"/>
                </a:solidFill>
              </a:rPr>
              <a:t>what</a:t>
            </a:r>
            <a:r>
              <a:rPr lang="en-GB" b="1" dirty="0"/>
              <a:t> </a:t>
            </a:r>
            <a:r>
              <a:rPr lang="en-GB" dirty="0"/>
              <a:t>the DB represents</a:t>
            </a:r>
          </a:p>
        </p:txBody>
      </p:sp>
      <p:sp>
        <p:nvSpPr>
          <p:cNvPr id="28" name="TextBox 27"/>
          <p:cNvSpPr txBox="1"/>
          <p:nvPr/>
        </p:nvSpPr>
        <p:spPr>
          <a:xfrm>
            <a:off x="6640517" y="4416736"/>
            <a:ext cx="2412000" cy="646331"/>
          </a:xfrm>
          <a:prstGeom prst="rect">
            <a:avLst/>
          </a:prstGeom>
          <a:noFill/>
          <a:ln w="25400">
            <a:solidFill>
              <a:srgbClr val="FFFFFF"/>
            </a:solidFill>
          </a:ln>
        </p:spPr>
        <p:txBody>
          <a:bodyPr wrap="none" rtlCol="0">
            <a:spAutoFit/>
          </a:bodyPr>
          <a:lstStyle/>
          <a:p>
            <a:pPr algn="ctr"/>
            <a:r>
              <a:rPr lang="en-GB" dirty="0"/>
              <a:t>Describes </a:t>
            </a:r>
            <a:r>
              <a:rPr lang="en-GB" b="1" dirty="0">
                <a:solidFill>
                  <a:srgbClr val="FFFF00"/>
                </a:solidFill>
              </a:rPr>
              <a:t>how</a:t>
            </a:r>
            <a:r>
              <a:rPr lang="en-GB" b="1" dirty="0"/>
              <a:t>/</a:t>
            </a:r>
            <a:r>
              <a:rPr lang="en-GB" b="1" dirty="0">
                <a:solidFill>
                  <a:srgbClr val="FFFF00"/>
                </a:solidFill>
              </a:rPr>
              <a:t>where</a:t>
            </a:r>
            <a:r>
              <a:rPr lang="en-GB" dirty="0"/>
              <a:t> </a:t>
            </a:r>
          </a:p>
          <a:p>
            <a:pPr algn="ctr"/>
            <a:r>
              <a:rPr lang="en-GB" dirty="0"/>
              <a:t>the data are stored</a:t>
            </a:r>
          </a:p>
        </p:txBody>
      </p:sp>
      <p:sp>
        <p:nvSpPr>
          <p:cNvPr id="34" name="TextBox 33"/>
          <p:cNvSpPr txBox="1"/>
          <p:nvPr/>
        </p:nvSpPr>
        <p:spPr>
          <a:xfrm>
            <a:off x="4542006" y="5571049"/>
            <a:ext cx="1516313" cy="369332"/>
          </a:xfrm>
          <a:prstGeom prst="rect">
            <a:avLst/>
          </a:prstGeom>
          <a:noFill/>
        </p:spPr>
        <p:txBody>
          <a:bodyPr wrap="none" rtlCol="0">
            <a:spAutoFit/>
          </a:bodyPr>
          <a:lstStyle/>
          <a:p>
            <a:r>
              <a:rPr lang="en-GB"/>
              <a:t>Mass memory</a:t>
            </a:r>
          </a:p>
        </p:txBody>
      </p:sp>
      <p:sp>
        <p:nvSpPr>
          <p:cNvPr id="3" name="Slide Number Placeholder 2"/>
          <p:cNvSpPr>
            <a:spLocks noGrp="1"/>
          </p:cNvSpPr>
          <p:nvPr>
            <p:ph type="sldNum" sz="quarter" idx="12"/>
          </p:nvPr>
        </p:nvSpPr>
        <p:spPr/>
        <p:txBody>
          <a:bodyPr/>
          <a:lstStyle/>
          <a:p>
            <a:fld id="{FB16AC60-4618-014F-ABF8-BFC9F6D13946}" type="slidenum">
              <a:rPr lang="it-IT" smtClean="0"/>
              <a:t>30</a:t>
            </a:fld>
            <a:endParaRPr lang="it-IT"/>
          </a:p>
        </p:txBody>
      </p:sp>
      <p:cxnSp>
        <p:nvCxnSpPr>
          <p:cNvPr id="31" name="Straight Arrow Connector 30"/>
          <p:cNvCxnSpPr>
            <a:stCxn id="22" idx="1"/>
            <a:endCxn id="11" idx="3"/>
          </p:cNvCxnSpPr>
          <p:nvPr/>
        </p:nvCxnSpPr>
        <p:spPr>
          <a:xfrm flipH="1">
            <a:off x="6185195" y="3064610"/>
            <a:ext cx="455322" cy="0"/>
          </a:xfrm>
          <a:prstGeom prst="straightConnector1">
            <a:avLst/>
          </a:prstGeom>
          <a:ln w="38100">
            <a:solidFill>
              <a:srgbClr val="FFFF00"/>
            </a:solidFill>
            <a:tailEnd type="triangle" w="lg" len="lg"/>
          </a:ln>
        </p:spPr>
        <p:style>
          <a:lnRef idx="3">
            <a:schemeClr val="dk1"/>
          </a:lnRef>
          <a:fillRef idx="0">
            <a:schemeClr val="dk1"/>
          </a:fillRef>
          <a:effectRef idx="2">
            <a:schemeClr val="dk1"/>
          </a:effectRef>
          <a:fontRef idx="minor">
            <a:schemeClr val="tx1"/>
          </a:fontRef>
        </p:style>
      </p:cxnSp>
      <p:cxnSp>
        <p:nvCxnSpPr>
          <p:cNvPr id="32" name="Straight Arrow Connector 31"/>
          <p:cNvCxnSpPr>
            <a:stCxn id="23" idx="1"/>
            <a:endCxn id="12" idx="3"/>
          </p:cNvCxnSpPr>
          <p:nvPr/>
        </p:nvCxnSpPr>
        <p:spPr>
          <a:xfrm flipH="1">
            <a:off x="5768917" y="3967704"/>
            <a:ext cx="871600" cy="0"/>
          </a:xfrm>
          <a:prstGeom prst="straightConnector1">
            <a:avLst/>
          </a:prstGeom>
          <a:ln w="38100">
            <a:solidFill>
              <a:srgbClr val="FFFF00"/>
            </a:solidFill>
            <a:headEnd type="none" w="lg" len="lg"/>
            <a:tailEnd type="triangle" w="lg" len="lg"/>
          </a:ln>
        </p:spPr>
        <p:style>
          <a:lnRef idx="3">
            <a:schemeClr val="dk1"/>
          </a:lnRef>
          <a:fillRef idx="0">
            <a:schemeClr val="dk1"/>
          </a:fillRef>
          <a:effectRef idx="2">
            <a:schemeClr val="dk1"/>
          </a:effectRef>
          <a:fontRef idx="minor">
            <a:schemeClr val="tx1"/>
          </a:fontRef>
        </p:style>
      </p:cxnSp>
      <p:cxnSp>
        <p:nvCxnSpPr>
          <p:cNvPr id="33" name="Straight Arrow Connector 32"/>
          <p:cNvCxnSpPr>
            <a:cxnSpLocks/>
            <a:stCxn id="28" idx="1"/>
            <a:endCxn id="13" idx="3"/>
          </p:cNvCxnSpPr>
          <p:nvPr/>
        </p:nvCxnSpPr>
        <p:spPr>
          <a:xfrm flipH="1">
            <a:off x="5766094" y="4739902"/>
            <a:ext cx="874423" cy="0"/>
          </a:xfrm>
          <a:prstGeom prst="straightConnector1">
            <a:avLst/>
          </a:prstGeom>
          <a:ln w="38100">
            <a:solidFill>
              <a:srgbClr val="FFFF00"/>
            </a:solidFill>
            <a:headEnd w="lg" len="lg"/>
            <a:tailEnd type="triangle" w="lg" len="lg"/>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7716709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ppt_y</p:attrName>
                                        </p:attrNameLst>
                                      </p:cBhvr>
                                      <p:tavLst>
                                        <p:tav tm="0">
                                          <p:val>
                                            <p:strVal val="#ppt_y+#ppt_h*1.125000"/>
                                          </p:val>
                                        </p:tav>
                                        <p:tav tm="100000">
                                          <p:val>
                                            <p:strVal val="#ppt_y"/>
                                          </p:val>
                                        </p:tav>
                                      </p:tavLst>
                                    </p:anim>
                                    <p:animEffect transition="in" filter="wipe(up)">
                                      <p:cBhvr>
                                        <p:cTn id="13" dur="500"/>
                                        <p:tgtEl>
                                          <p:spTgt spid="15"/>
                                        </p:tgtEl>
                                      </p:cBhvr>
                                    </p:animEffect>
                                  </p:childTnLst>
                                </p:cTn>
                              </p:par>
                              <p:par>
                                <p:cTn id="14" presetID="1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p:tgtEl>
                                          <p:spTgt spid="17"/>
                                        </p:tgtEl>
                                        <p:attrNameLst>
                                          <p:attrName>ppt_y</p:attrName>
                                        </p:attrNameLst>
                                      </p:cBhvr>
                                      <p:tavLst>
                                        <p:tav tm="0">
                                          <p:val>
                                            <p:strVal val="#ppt_y+#ppt_h*1.125000"/>
                                          </p:val>
                                        </p:tav>
                                        <p:tav tm="100000">
                                          <p:val>
                                            <p:strVal val="#ppt_y"/>
                                          </p:val>
                                        </p:tav>
                                      </p:tavLst>
                                    </p:anim>
                                    <p:animEffect transition="in" filter="wipe(up)">
                                      <p:cBhvr>
                                        <p:cTn id="17" dur="500"/>
                                        <p:tgtEl>
                                          <p:spTgt spid="17"/>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p:tgtEl>
                                          <p:spTgt spid="34"/>
                                        </p:tgtEl>
                                        <p:attrNameLst>
                                          <p:attrName>ppt_y</p:attrName>
                                        </p:attrNameLst>
                                      </p:cBhvr>
                                      <p:tavLst>
                                        <p:tav tm="0">
                                          <p:val>
                                            <p:strVal val="#ppt_y+#ppt_h*1.125000"/>
                                          </p:val>
                                        </p:tav>
                                        <p:tav tm="100000">
                                          <p:val>
                                            <p:strVal val="#ppt_y"/>
                                          </p:val>
                                        </p:tav>
                                      </p:tavLst>
                                    </p:anim>
                                    <p:animEffect transition="in" filter="wipe(up)">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2"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p:tgtEl>
                                          <p:spTgt spid="31"/>
                                        </p:tgtEl>
                                        <p:attrNameLst>
                                          <p:attrName>ppt_x</p:attrName>
                                        </p:attrNameLst>
                                      </p:cBhvr>
                                      <p:tavLst>
                                        <p:tav tm="0">
                                          <p:val>
                                            <p:strVal val="#ppt_x+#ppt_w*1.125000"/>
                                          </p:val>
                                        </p:tav>
                                        <p:tav tm="100000">
                                          <p:val>
                                            <p:strVal val="#ppt_x"/>
                                          </p:val>
                                        </p:tav>
                                      </p:tavLst>
                                    </p:anim>
                                    <p:animEffect transition="in" filter="wipe(left)">
                                      <p:cBhvr>
                                        <p:cTn id="27" dur="500"/>
                                        <p:tgtEl>
                                          <p:spTgt spid="31"/>
                                        </p:tgtEl>
                                      </p:cBhvr>
                                    </p:animEffect>
                                  </p:childTnLst>
                                </p:cTn>
                              </p:par>
                              <p:par>
                                <p:cTn id="28" presetID="12" presetClass="entr" presetSubtype="2"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ppt_x</p:attrName>
                                        </p:attrNameLst>
                                      </p:cBhvr>
                                      <p:tavLst>
                                        <p:tav tm="0">
                                          <p:val>
                                            <p:strVal val="#ppt_x+#ppt_w*1.125000"/>
                                          </p:val>
                                        </p:tav>
                                        <p:tav tm="100000">
                                          <p:val>
                                            <p:strVal val="#ppt_x"/>
                                          </p:val>
                                        </p:tav>
                                      </p:tavLst>
                                    </p:anim>
                                    <p:animEffect transition="in" filter="wipe(left)">
                                      <p:cBhvr>
                                        <p:cTn id="31" dur="500"/>
                                        <p:tgtEl>
                                          <p:spTgt spid="22"/>
                                        </p:tgtEl>
                                      </p:cBhvr>
                                    </p:animEffect>
                                  </p:childTnLst>
                                </p:cTn>
                              </p:par>
                              <p:par>
                                <p:cTn id="32" presetID="12" presetClass="entr" presetSubtype="2"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p:tgtEl>
                                          <p:spTgt spid="32"/>
                                        </p:tgtEl>
                                        <p:attrNameLst>
                                          <p:attrName>ppt_x</p:attrName>
                                        </p:attrNameLst>
                                      </p:cBhvr>
                                      <p:tavLst>
                                        <p:tav tm="0">
                                          <p:val>
                                            <p:strVal val="#ppt_x+#ppt_w*1.125000"/>
                                          </p:val>
                                        </p:tav>
                                        <p:tav tm="100000">
                                          <p:val>
                                            <p:strVal val="#ppt_x"/>
                                          </p:val>
                                        </p:tav>
                                      </p:tavLst>
                                    </p:anim>
                                    <p:animEffect transition="in" filter="wipe(left)">
                                      <p:cBhvr>
                                        <p:cTn id="35" dur="500"/>
                                        <p:tgtEl>
                                          <p:spTgt spid="32"/>
                                        </p:tgtEl>
                                      </p:cBhvr>
                                    </p:animEffect>
                                  </p:childTnLst>
                                </p:cTn>
                              </p:par>
                              <p:par>
                                <p:cTn id="36" presetID="12" presetClass="entr" presetSubtype="2"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p:tgtEl>
                                          <p:spTgt spid="23"/>
                                        </p:tgtEl>
                                        <p:attrNameLst>
                                          <p:attrName>ppt_x</p:attrName>
                                        </p:attrNameLst>
                                      </p:cBhvr>
                                      <p:tavLst>
                                        <p:tav tm="0">
                                          <p:val>
                                            <p:strVal val="#ppt_x+#ppt_w*1.125000"/>
                                          </p:val>
                                        </p:tav>
                                        <p:tav tm="100000">
                                          <p:val>
                                            <p:strVal val="#ppt_x"/>
                                          </p:val>
                                        </p:tav>
                                      </p:tavLst>
                                    </p:anim>
                                    <p:animEffect transition="in" filter="wipe(left)">
                                      <p:cBhvr>
                                        <p:cTn id="39" dur="500"/>
                                        <p:tgtEl>
                                          <p:spTgt spid="23"/>
                                        </p:tgtEl>
                                      </p:cBhvr>
                                    </p:animEffect>
                                  </p:childTnLst>
                                </p:cTn>
                              </p:par>
                              <p:par>
                                <p:cTn id="40" presetID="12" presetClass="entr" presetSubtype="2"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p:tgtEl>
                                          <p:spTgt spid="33"/>
                                        </p:tgtEl>
                                        <p:attrNameLst>
                                          <p:attrName>ppt_x</p:attrName>
                                        </p:attrNameLst>
                                      </p:cBhvr>
                                      <p:tavLst>
                                        <p:tav tm="0">
                                          <p:val>
                                            <p:strVal val="#ppt_x+#ppt_w*1.125000"/>
                                          </p:val>
                                        </p:tav>
                                        <p:tav tm="100000">
                                          <p:val>
                                            <p:strVal val="#ppt_x"/>
                                          </p:val>
                                        </p:tav>
                                      </p:tavLst>
                                    </p:anim>
                                    <p:animEffect transition="in" filter="wipe(left)">
                                      <p:cBhvr>
                                        <p:cTn id="43" dur="500"/>
                                        <p:tgtEl>
                                          <p:spTgt spid="33"/>
                                        </p:tgtEl>
                                      </p:cBhvr>
                                    </p:animEffect>
                                  </p:childTnLst>
                                </p:cTn>
                              </p:par>
                              <p:par>
                                <p:cTn id="44" presetID="12" presetClass="entr" presetSubtype="2"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p:tgtEl>
                                          <p:spTgt spid="28"/>
                                        </p:tgtEl>
                                        <p:attrNameLst>
                                          <p:attrName>ppt_x</p:attrName>
                                        </p:attrNameLst>
                                      </p:cBhvr>
                                      <p:tavLst>
                                        <p:tav tm="0">
                                          <p:val>
                                            <p:strVal val="#ppt_x+#ppt_w*1.125000"/>
                                          </p:val>
                                        </p:tav>
                                        <p:tav tm="100000">
                                          <p:val>
                                            <p:strVal val="#ppt_x"/>
                                          </p:val>
                                        </p:tav>
                                      </p:tavLst>
                                    </p:anim>
                                    <p:animEffect transition="in" filter="wipe(left)">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8" grpId="0" animBg="1"/>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B0929FEE-B280-2A43-BD1C-8353F13A7FA7}"/>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3" name="Content Placeholder 2"/>
          <p:cNvSpPr>
            <a:spLocks noGrp="1"/>
          </p:cNvSpPr>
          <p:nvPr>
            <p:ph idx="1"/>
          </p:nvPr>
        </p:nvSpPr>
        <p:spPr>
          <a:xfrm>
            <a:off x="288000" y="913663"/>
            <a:ext cx="8568000" cy="4453720"/>
          </a:xfrm>
        </p:spPr>
        <p:txBody>
          <a:bodyPr wrap="square">
            <a:spAutoFit/>
          </a:bodyPr>
          <a:lstStyle/>
          <a:p>
            <a:pPr>
              <a:lnSpc>
                <a:spcPct val="80000"/>
              </a:lnSpc>
              <a:buFont typeface="Wingdings" pitchFamily="2" charset="2"/>
              <a:buChar char="Ø"/>
            </a:pPr>
            <a:r>
              <a:rPr lang="en-US" b="0" dirty="0"/>
              <a:t>Application in all types of data management: banks, airlines and travel services, web applications, e-commerce, telecommunication, digital libraries, scientific data, etc.</a:t>
            </a:r>
          </a:p>
          <a:p>
            <a:pPr>
              <a:lnSpc>
                <a:spcPct val="80000"/>
              </a:lnSpc>
              <a:buFont typeface="Wingdings" pitchFamily="2" charset="2"/>
              <a:buChar char="Ø"/>
            </a:pPr>
            <a:r>
              <a:rPr lang="en-US" b="0" dirty="0"/>
              <a:t>The concept of a relational database derives from the principles of </a:t>
            </a:r>
            <a:r>
              <a:rPr lang="en-US" b="0" dirty="0">
                <a:solidFill>
                  <a:srgbClr val="CCFFCC"/>
                </a:solidFill>
              </a:rPr>
              <a:t>relational algebra</a:t>
            </a:r>
            <a:r>
              <a:rPr lang="en-US" b="0" dirty="0"/>
              <a:t>, realized as a whole by the father of relational databases, </a:t>
            </a:r>
            <a:r>
              <a:rPr lang="en-US" b="0" dirty="0">
                <a:solidFill>
                  <a:srgbClr val="CCFFCC"/>
                </a:solidFill>
              </a:rPr>
              <a:t>E. F. Codd</a:t>
            </a:r>
            <a:r>
              <a:rPr lang="en-US" b="0" dirty="0"/>
              <a:t> (1970 - </a:t>
            </a:r>
            <a:r>
              <a:rPr lang="en-US" b="0" i="1" dirty="0"/>
              <a:t>A Relational Model of Data for Large Shared Data Banks</a:t>
            </a:r>
            <a:r>
              <a:rPr lang="en-US" b="0" dirty="0"/>
              <a:t>).</a:t>
            </a:r>
          </a:p>
          <a:p>
            <a:pPr>
              <a:lnSpc>
                <a:spcPct val="80000"/>
              </a:lnSpc>
              <a:buFont typeface="Wingdings" pitchFamily="2" charset="2"/>
              <a:buChar char="Ø"/>
            </a:pPr>
            <a:r>
              <a:rPr lang="en-US" b="0" dirty="0"/>
              <a:t>This theory established that “data should be independent of any hardware or storage system, and provided for automatic </a:t>
            </a:r>
            <a:r>
              <a:rPr lang="en-US" b="0" dirty="0">
                <a:solidFill>
                  <a:srgbClr val="CCFFCC"/>
                </a:solidFill>
              </a:rPr>
              <a:t>navigation</a:t>
            </a:r>
            <a:r>
              <a:rPr lang="en-US" b="0" dirty="0"/>
              <a:t> between the data elements”. In practice, this meant that data should be stored in tables (datasets) and that relationships could/would exist between these different datasets.</a:t>
            </a:r>
          </a:p>
        </p:txBody>
      </p:sp>
      <p:sp>
        <p:nvSpPr>
          <p:cNvPr id="4" name="Slide Number Placeholder 3">
            <a:extLst>
              <a:ext uri="{FF2B5EF4-FFF2-40B4-BE49-F238E27FC236}">
                <a16:creationId xmlns:a16="http://schemas.microsoft.com/office/drawing/2014/main" id="{06CE1C50-371A-DE42-A1FC-52E182F64172}"/>
              </a:ext>
            </a:extLst>
          </p:cNvPr>
          <p:cNvSpPr>
            <a:spLocks noGrp="1"/>
          </p:cNvSpPr>
          <p:nvPr>
            <p:ph type="sldNum" sz="quarter" idx="12"/>
          </p:nvPr>
        </p:nvSpPr>
        <p:spPr/>
        <p:txBody>
          <a:bodyPr/>
          <a:lstStyle/>
          <a:p>
            <a:fld id="{D12AA694-00EB-4F4B-AABB-6F50FB178914}" type="slidenum">
              <a:rPr lang="en-US" smtClean="0"/>
              <a:t>31</a:t>
            </a:fld>
            <a:endParaRPr lang="en-US"/>
          </a:p>
        </p:txBody>
      </p:sp>
      <p:sp>
        <p:nvSpPr>
          <p:cNvPr id="7" name="Title 1">
            <a:extLst>
              <a:ext uri="{FF2B5EF4-FFF2-40B4-BE49-F238E27FC236}">
                <a16:creationId xmlns:a16="http://schemas.microsoft.com/office/drawing/2014/main" id="{1D34E5DD-5611-AB4C-A5AE-6978157CE130}"/>
              </a:ext>
            </a:extLst>
          </p:cNvPr>
          <p:cNvSpPr>
            <a:spLocks noGrp="1"/>
          </p:cNvSpPr>
          <p:nvPr>
            <p:ph type="title"/>
          </p:nvPr>
        </p:nvSpPr>
        <p:spPr>
          <a:xfrm>
            <a:off x="720000" y="102420"/>
            <a:ext cx="7920000" cy="718246"/>
          </a:xfrm>
        </p:spPr>
        <p:txBody>
          <a:bodyPr>
            <a:normAutofit/>
          </a:bodyPr>
          <a:lstStyle/>
          <a:p>
            <a:pPr algn="l"/>
            <a:r>
              <a:rPr lang="en-GB" sz="3600" dirty="0">
                <a:solidFill>
                  <a:schemeClr val="tx2"/>
                </a:solidFill>
              </a:rPr>
              <a:t>DBMS: principles – 3</a:t>
            </a:r>
          </a:p>
        </p:txBody>
      </p:sp>
    </p:spTree>
    <p:extLst>
      <p:ext uri="{BB962C8B-B14F-4D97-AF65-F5344CB8AC3E}">
        <p14:creationId xmlns:p14="http://schemas.microsoft.com/office/powerpoint/2010/main" val="183749630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3">
            <a:extLst>
              <a:ext uri="{FF2B5EF4-FFF2-40B4-BE49-F238E27FC236}">
                <a16:creationId xmlns:a16="http://schemas.microsoft.com/office/drawing/2014/main" id="{574F1EA0-30D3-9F46-8FE3-F02B76566560}"/>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3" name="Content Placeholder 2"/>
          <p:cNvSpPr>
            <a:spLocks noGrp="1"/>
          </p:cNvSpPr>
          <p:nvPr>
            <p:ph idx="1"/>
          </p:nvPr>
        </p:nvSpPr>
        <p:spPr>
          <a:xfrm>
            <a:off x="288001" y="913663"/>
            <a:ext cx="8567999" cy="2719912"/>
          </a:xfrm>
        </p:spPr>
        <p:txBody>
          <a:bodyPr>
            <a:spAutoFit/>
          </a:bodyPr>
          <a:lstStyle/>
          <a:p>
            <a:pPr>
              <a:lnSpc>
                <a:spcPct val="80000"/>
              </a:lnSpc>
              <a:buFont typeface="Wingdings" pitchFamily="2" charset="2"/>
              <a:buChar char="Ø"/>
            </a:pPr>
            <a:r>
              <a:rPr lang="en-US" b="0" dirty="0"/>
              <a:t>In practice, a nowadays relational database is implemented into a </a:t>
            </a:r>
            <a:r>
              <a:rPr lang="en-US" b="0" dirty="0">
                <a:solidFill>
                  <a:srgbClr val="CCFFCC"/>
                </a:solidFill>
              </a:rPr>
              <a:t>software package</a:t>
            </a:r>
            <a:r>
              <a:rPr lang="en-US" b="0" dirty="0"/>
              <a:t> that serves a number of users connecting and performing queries via internet. In other words it implements a client-server system where the </a:t>
            </a:r>
            <a:r>
              <a:rPr lang="en-US" b="0" dirty="0">
                <a:solidFill>
                  <a:srgbClr val="CCFFCC"/>
                </a:solidFill>
              </a:rPr>
              <a:t>server</a:t>
            </a:r>
            <a:r>
              <a:rPr lang="en-US" b="0" dirty="0"/>
              <a:t> can also be “distributed”. We can refer to it as a </a:t>
            </a:r>
            <a:r>
              <a:rPr lang="en-US" b="0" dirty="0">
                <a:solidFill>
                  <a:srgbClr val="CCFFCC"/>
                </a:solidFill>
              </a:rPr>
              <a:t>Database Management System</a:t>
            </a:r>
            <a:r>
              <a:rPr lang="en-US" b="0" dirty="0"/>
              <a:t> (DBMS or RDBMS).</a:t>
            </a:r>
          </a:p>
          <a:p>
            <a:pPr>
              <a:lnSpc>
                <a:spcPct val="80000"/>
              </a:lnSpc>
              <a:buFont typeface="Wingdings" pitchFamily="2" charset="2"/>
              <a:buChar char="Ø"/>
            </a:pPr>
            <a:r>
              <a:rPr lang="en-US" b="0" dirty="0"/>
              <a:t>Interaction with a DBMS is performed via queries written using the </a:t>
            </a:r>
            <a:r>
              <a:rPr lang="en-US" b="0" dirty="0">
                <a:solidFill>
                  <a:srgbClr val="CCFFCC"/>
                </a:solidFill>
              </a:rPr>
              <a:t>Structured Query Language</a:t>
            </a:r>
            <a:r>
              <a:rPr lang="en-US" b="0" dirty="0"/>
              <a:t> (SQL).</a:t>
            </a:r>
          </a:p>
        </p:txBody>
      </p:sp>
      <p:sp>
        <p:nvSpPr>
          <p:cNvPr id="4" name="Slide Number Placeholder 3">
            <a:extLst>
              <a:ext uri="{FF2B5EF4-FFF2-40B4-BE49-F238E27FC236}">
                <a16:creationId xmlns:a16="http://schemas.microsoft.com/office/drawing/2014/main" id="{D8B3A87F-864D-A143-A0CD-EA60A1874E1C}"/>
              </a:ext>
            </a:extLst>
          </p:cNvPr>
          <p:cNvSpPr>
            <a:spLocks noGrp="1"/>
          </p:cNvSpPr>
          <p:nvPr>
            <p:ph type="sldNum" sz="quarter" idx="12"/>
          </p:nvPr>
        </p:nvSpPr>
        <p:spPr/>
        <p:txBody>
          <a:bodyPr/>
          <a:lstStyle/>
          <a:p>
            <a:fld id="{D12AA694-00EB-4F4B-AABB-6F50FB178914}" type="slidenum">
              <a:rPr lang="en-US" smtClean="0"/>
              <a:t>32</a:t>
            </a:fld>
            <a:endParaRPr lang="en-US"/>
          </a:p>
        </p:txBody>
      </p:sp>
      <p:sp>
        <p:nvSpPr>
          <p:cNvPr id="7" name="Title 1">
            <a:extLst>
              <a:ext uri="{FF2B5EF4-FFF2-40B4-BE49-F238E27FC236}">
                <a16:creationId xmlns:a16="http://schemas.microsoft.com/office/drawing/2014/main" id="{7A509EC4-991D-7D40-B69E-CB814C3AA075}"/>
              </a:ext>
            </a:extLst>
          </p:cNvPr>
          <p:cNvSpPr>
            <a:spLocks noGrp="1"/>
          </p:cNvSpPr>
          <p:nvPr>
            <p:ph type="title"/>
          </p:nvPr>
        </p:nvSpPr>
        <p:spPr>
          <a:xfrm>
            <a:off x="720000" y="102420"/>
            <a:ext cx="7920000" cy="718246"/>
          </a:xfrm>
        </p:spPr>
        <p:txBody>
          <a:bodyPr>
            <a:normAutofit/>
          </a:bodyPr>
          <a:lstStyle/>
          <a:p>
            <a:pPr algn="l"/>
            <a:r>
              <a:rPr lang="en-GB" sz="3600" dirty="0">
                <a:solidFill>
                  <a:schemeClr val="tx2"/>
                </a:solidFill>
              </a:rPr>
              <a:t>DBMS: principles – 4</a:t>
            </a:r>
          </a:p>
        </p:txBody>
      </p:sp>
    </p:spTree>
    <p:extLst>
      <p:ext uri="{BB962C8B-B14F-4D97-AF65-F5344CB8AC3E}">
        <p14:creationId xmlns:p14="http://schemas.microsoft.com/office/powerpoint/2010/main" val="312849680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1"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3">
            <a:extLst>
              <a:ext uri="{FF2B5EF4-FFF2-40B4-BE49-F238E27FC236}">
                <a16:creationId xmlns:a16="http://schemas.microsoft.com/office/drawing/2014/main" id="{2CD5D207-3A06-E942-8ECE-7D4C03C140AE}"/>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3" name="Content Placeholder 2"/>
          <p:cNvSpPr>
            <a:spLocks noGrp="1"/>
          </p:cNvSpPr>
          <p:nvPr>
            <p:ph idx="1"/>
          </p:nvPr>
        </p:nvSpPr>
        <p:spPr>
          <a:xfrm>
            <a:off x="288001" y="913663"/>
            <a:ext cx="8567999" cy="4258795"/>
          </a:xfrm>
        </p:spPr>
        <p:txBody>
          <a:bodyPr>
            <a:spAutoFit/>
          </a:bodyPr>
          <a:lstStyle/>
          <a:p>
            <a:pPr marL="0" indent="0">
              <a:lnSpc>
                <a:spcPct val="80000"/>
              </a:lnSpc>
              <a:buNone/>
            </a:pPr>
            <a:r>
              <a:rPr lang="en-US" dirty="0"/>
              <a:t>DBMS compared to a simple file I/O:</a:t>
            </a:r>
          </a:p>
          <a:p>
            <a:pPr marL="625475">
              <a:lnSpc>
                <a:spcPct val="80000"/>
              </a:lnSpc>
              <a:buFont typeface="Wingdings" pitchFamily="2" charset="2"/>
              <a:buChar char="Ø"/>
            </a:pPr>
            <a:r>
              <a:rPr lang="en-US" b="0" dirty="0">
                <a:solidFill>
                  <a:schemeClr val="accent3">
                    <a:lumMod val="20000"/>
                    <a:lumOff val="80000"/>
                  </a:schemeClr>
                </a:solidFill>
              </a:rPr>
              <a:t>Data independence.</a:t>
            </a:r>
          </a:p>
          <a:p>
            <a:pPr marL="625475">
              <a:lnSpc>
                <a:spcPct val="80000"/>
              </a:lnSpc>
              <a:buFont typeface="Wingdings" pitchFamily="2" charset="2"/>
              <a:buChar char="Ø"/>
            </a:pPr>
            <a:r>
              <a:rPr lang="en-US" b="0" dirty="0">
                <a:solidFill>
                  <a:schemeClr val="accent3">
                    <a:lumMod val="20000"/>
                    <a:lumOff val="80000"/>
                  </a:schemeClr>
                </a:solidFill>
              </a:rPr>
              <a:t>Efficient and concurrent data access.</a:t>
            </a:r>
          </a:p>
          <a:p>
            <a:pPr marL="625475">
              <a:lnSpc>
                <a:spcPct val="80000"/>
              </a:lnSpc>
              <a:buFont typeface="Wingdings" pitchFamily="2" charset="2"/>
              <a:buChar char="Ø"/>
            </a:pPr>
            <a:r>
              <a:rPr lang="en-US" b="0" dirty="0">
                <a:solidFill>
                  <a:schemeClr val="accent3">
                    <a:lumMod val="20000"/>
                    <a:lumOff val="80000"/>
                  </a:schemeClr>
                </a:solidFill>
              </a:rPr>
              <a:t>Data security and consistency.</a:t>
            </a:r>
          </a:p>
          <a:p>
            <a:pPr marL="625475">
              <a:lnSpc>
                <a:spcPct val="80000"/>
              </a:lnSpc>
              <a:buFont typeface="Wingdings" pitchFamily="2" charset="2"/>
              <a:buChar char="Ø"/>
            </a:pPr>
            <a:r>
              <a:rPr lang="en-US" b="0" dirty="0">
                <a:solidFill>
                  <a:schemeClr val="accent3">
                    <a:lumMod val="20000"/>
                    <a:lumOff val="80000"/>
                  </a:schemeClr>
                </a:solidFill>
              </a:rPr>
              <a:t>Data integrity under updates.</a:t>
            </a:r>
          </a:p>
          <a:p>
            <a:pPr marL="625475">
              <a:lnSpc>
                <a:spcPct val="80000"/>
              </a:lnSpc>
              <a:buFont typeface="Wingdings" pitchFamily="2" charset="2"/>
              <a:buChar char="Ø"/>
            </a:pPr>
            <a:r>
              <a:rPr lang="en-US" b="0" dirty="0">
                <a:solidFill>
                  <a:schemeClr val="accent3">
                    <a:lumMod val="20000"/>
                    <a:lumOff val="80000"/>
                  </a:schemeClr>
                </a:solidFill>
              </a:rPr>
              <a:t>Uniform data administration.</a:t>
            </a:r>
          </a:p>
          <a:p>
            <a:pPr marL="625475">
              <a:lnSpc>
                <a:spcPct val="80000"/>
              </a:lnSpc>
              <a:buFont typeface="Wingdings" pitchFamily="2" charset="2"/>
              <a:buChar char="Ø"/>
            </a:pPr>
            <a:r>
              <a:rPr lang="en-US" b="0" dirty="0">
                <a:solidFill>
                  <a:schemeClr val="accent3">
                    <a:lumMod val="20000"/>
                    <a:lumOff val="80000"/>
                  </a:schemeClr>
                </a:solidFill>
              </a:rPr>
              <a:t>Reduced application development time.</a:t>
            </a:r>
          </a:p>
          <a:p>
            <a:pPr marL="625475">
              <a:lnSpc>
                <a:spcPct val="80000"/>
              </a:lnSpc>
              <a:buFont typeface="Wingdings" pitchFamily="2" charset="2"/>
              <a:buChar char="Ø"/>
            </a:pPr>
            <a:r>
              <a:rPr lang="en-US" b="0" dirty="0">
                <a:solidFill>
                  <a:schemeClr val="accent3">
                    <a:lumMod val="20000"/>
                    <a:lumOff val="80000"/>
                  </a:schemeClr>
                </a:solidFill>
              </a:rPr>
              <a:t>Recovery from crashes.</a:t>
            </a:r>
          </a:p>
        </p:txBody>
      </p:sp>
      <p:sp>
        <p:nvSpPr>
          <p:cNvPr id="5" name="Slide Number Placeholder 4">
            <a:extLst>
              <a:ext uri="{FF2B5EF4-FFF2-40B4-BE49-F238E27FC236}">
                <a16:creationId xmlns:a16="http://schemas.microsoft.com/office/drawing/2014/main" id="{DD06DB64-A236-1140-BC5D-618CDB76FDD3}"/>
              </a:ext>
            </a:extLst>
          </p:cNvPr>
          <p:cNvSpPr>
            <a:spLocks noGrp="1"/>
          </p:cNvSpPr>
          <p:nvPr>
            <p:ph type="sldNum" sz="quarter" idx="12"/>
          </p:nvPr>
        </p:nvSpPr>
        <p:spPr/>
        <p:txBody>
          <a:bodyPr/>
          <a:lstStyle/>
          <a:p>
            <a:fld id="{D12AA694-00EB-4F4B-AABB-6F50FB178914}" type="slidenum">
              <a:rPr lang="en-US" smtClean="0"/>
              <a:t>33</a:t>
            </a:fld>
            <a:endParaRPr lang="en-US"/>
          </a:p>
        </p:txBody>
      </p:sp>
      <p:sp>
        <p:nvSpPr>
          <p:cNvPr id="7" name="Title 1">
            <a:extLst>
              <a:ext uri="{FF2B5EF4-FFF2-40B4-BE49-F238E27FC236}">
                <a16:creationId xmlns:a16="http://schemas.microsoft.com/office/drawing/2014/main" id="{8AF73E09-E470-B640-BE2E-CAC2A5FC6AEF}"/>
              </a:ext>
            </a:extLst>
          </p:cNvPr>
          <p:cNvSpPr>
            <a:spLocks noGrp="1"/>
          </p:cNvSpPr>
          <p:nvPr>
            <p:ph type="title"/>
          </p:nvPr>
        </p:nvSpPr>
        <p:spPr>
          <a:xfrm>
            <a:off x="720000" y="102420"/>
            <a:ext cx="7920000" cy="718246"/>
          </a:xfrm>
        </p:spPr>
        <p:txBody>
          <a:bodyPr>
            <a:normAutofit/>
          </a:bodyPr>
          <a:lstStyle/>
          <a:p>
            <a:pPr algn="l"/>
            <a:r>
              <a:rPr lang="en-GB" sz="3600" dirty="0">
                <a:solidFill>
                  <a:schemeClr val="tx2"/>
                </a:solidFill>
              </a:rPr>
              <a:t>DBMS: principles – 5</a:t>
            </a:r>
          </a:p>
        </p:txBody>
      </p:sp>
    </p:spTree>
    <p:extLst>
      <p:ext uri="{BB962C8B-B14F-4D97-AF65-F5344CB8AC3E}">
        <p14:creationId xmlns:p14="http://schemas.microsoft.com/office/powerpoint/2010/main" val="284894937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tangolo 3">
            <a:extLst>
              <a:ext uri="{FF2B5EF4-FFF2-40B4-BE49-F238E27FC236}">
                <a16:creationId xmlns:a16="http://schemas.microsoft.com/office/drawing/2014/main" id="{7FA35843-24B6-AC48-81C0-0FC1C3884D77}"/>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720000" y="102420"/>
            <a:ext cx="7920000" cy="718246"/>
          </a:xfrm>
        </p:spPr>
        <p:txBody>
          <a:bodyPr>
            <a:normAutofit/>
          </a:bodyPr>
          <a:lstStyle/>
          <a:p>
            <a:pPr algn="l"/>
            <a:r>
              <a:rPr lang="en-GB" sz="3600" dirty="0">
                <a:solidFill>
                  <a:schemeClr val="tx2"/>
                </a:solidFill>
              </a:rPr>
              <a:t>DBMS: characteristics</a:t>
            </a:r>
          </a:p>
        </p:txBody>
      </p:sp>
      <p:sp>
        <p:nvSpPr>
          <p:cNvPr id="6" name="TextBox 5"/>
          <p:cNvSpPr txBox="1"/>
          <p:nvPr/>
        </p:nvSpPr>
        <p:spPr>
          <a:xfrm>
            <a:off x="1759698" y="962877"/>
            <a:ext cx="5270482" cy="461665"/>
          </a:xfrm>
          <a:prstGeom prst="rect">
            <a:avLst/>
          </a:prstGeom>
          <a:noFill/>
        </p:spPr>
        <p:txBody>
          <a:bodyPr wrap="none" rtlCol="0">
            <a:spAutoFit/>
          </a:bodyPr>
          <a:lstStyle/>
          <a:p>
            <a:r>
              <a:rPr lang="en-GB" sz="2400" dirty="0"/>
              <a:t>Separation </a:t>
            </a:r>
            <a:r>
              <a:rPr lang="en-GB" sz="2400" b="1" dirty="0"/>
              <a:t>Data</a:t>
            </a:r>
            <a:r>
              <a:rPr lang="en-GB" sz="2400" dirty="0"/>
              <a:t> − </a:t>
            </a:r>
            <a:r>
              <a:rPr lang="en-GB" sz="2400" b="1" dirty="0"/>
              <a:t>Applications</a:t>
            </a:r>
            <a:r>
              <a:rPr lang="it-IT" sz="2400" dirty="0"/>
              <a:t> in DBMS</a:t>
            </a:r>
            <a:endParaRPr lang="en-GB" sz="2400" dirty="0"/>
          </a:p>
        </p:txBody>
      </p:sp>
      <p:sp>
        <p:nvSpPr>
          <p:cNvPr id="7" name="TextBox 6"/>
          <p:cNvSpPr txBox="1"/>
          <p:nvPr/>
        </p:nvSpPr>
        <p:spPr>
          <a:xfrm>
            <a:off x="399320" y="3853451"/>
            <a:ext cx="8280000" cy="2092881"/>
          </a:xfrm>
          <a:prstGeom prst="rect">
            <a:avLst/>
          </a:prstGeom>
          <a:noFill/>
        </p:spPr>
        <p:txBody>
          <a:bodyPr wrap="square" rtlCol="0">
            <a:spAutoFit/>
          </a:bodyPr>
          <a:lstStyle/>
          <a:p>
            <a:pPr marL="342900" indent="-342900">
              <a:spcBef>
                <a:spcPts val="1000"/>
              </a:spcBef>
              <a:spcAft>
                <a:spcPts val="200"/>
              </a:spcAft>
              <a:buFont typeface="Wingdings" charset="2"/>
              <a:buChar char="Ø"/>
            </a:pPr>
            <a:r>
              <a:rPr lang="en-GB" sz="2400" dirty="0"/>
              <a:t>Using a DBMS, it is possible to implement a </a:t>
            </a:r>
            <a:r>
              <a:rPr lang="en-GB" sz="2400" b="1" dirty="0"/>
              <a:t>paradigm</a:t>
            </a:r>
            <a:r>
              <a:rPr lang="en-GB" sz="2400" dirty="0"/>
              <a:t> of </a:t>
            </a:r>
            <a:r>
              <a:rPr lang="en-GB" sz="2400" b="1" dirty="0"/>
              <a:t>separation</a:t>
            </a:r>
            <a:r>
              <a:rPr lang="en-GB" sz="2400" dirty="0"/>
              <a:t> of the </a:t>
            </a:r>
            <a:r>
              <a:rPr lang="en-GB" sz="2400" b="1" dirty="0">
                <a:solidFill>
                  <a:srgbClr val="FFC000"/>
                </a:solidFill>
              </a:rPr>
              <a:t>data</a:t>
            </a:r>
            <a:r>
              <a:rPr lang="en-GB" sz="2400" dirty="0"/>
              <a:t> from the </a:t>
            </a:r>
            <a:r>
              <a:rPr lang="en-GB" sz="2400" b="1" dirty="0">
                <a:solidFill>
                  <a:srgbClr val="FFC000"/>
                </a:solidFill>
              </a:rPr>
              <a:t>applications</a:t>
            </a:r>
            <a:r>
              <a:rPr lang="en-GB" sz="2400" dirty="0"/>
              <a:t> …</a:t>
            </a:r>
          </a:p>
          <a:p>
            <a:pPr marL="342900" indent="-342900">
              <a:spcBef>
                <a:spcPts val="1000"/>
              </a:spcBef>
              <a:spcAft>
                <a:spcPts val="200"/>
              </a:spcAft>
              <a:buFont typeface="Wingdings" charset="2"/>
              <a:buChar char="Ø"/>
            </a:pPr>
            <a:r>
              <a:rPr lang="en-GB" sz="2400" dirty="0"/>
              <a:t>Applications do not have to know the physical structure of the data (e.g. where and how they are stored on the disk) but </a:t>
            </a:r>
            <a:r>
              <a:rPr lang="en-GB" sz="2400" b="1" dirty="0">
                <a:solidFill>
                  <a:srgbClr val="FFC000"/>
                </a:solidFill>
              </a:rPr>
              <a:t>only the logical structure</a:t>
            </a:r>
            <a:r>
              <a:rPr lang="en-GB" sz="2400" dirty="0"/>
              <a:t> (what they represent). </a:t>
            </a:r>
          </a:p>
        </p:txBody>
      </p:sp>
      <p:grpSp>
        <p:nvGrpSpPr>
          <p:cNvPr id="4" name="Group 3">
            <a:extLst>
              <a:ext uri="{FF2B5EF4-FFF2-40B4-BE49-F238E27FC236}">
                <a16:creationId xmlns:a16="http://schemas.microsoft.com/office/drawing/2014/main" id="{CA632383-AF2E-E045-B16B-FA6A8430DDA6}"/>
              </a:ext>
            </a:extLst>
          </p:cNvPr>
          <p:cNvGrpSpPr/>
          <p:nvPr/>
        </p:nvGrpSpPr>
        <p:grpSpPr>
          <a:xfrm>
            <a:off x="720000" y="1697764"/>
            <a:ext cx="7938488" cy="2007846"/>
            <a:chOff x="720000" y="1697764"/>
            <a:chExt cx="7938488" cy="2007846"/>
          </a:xfrm>
        </p:grpSpPr>
        <p:pic>
          <p:nvPicPr>
            <p:cNvPr id="8" name="Picture 7" descr="Angelo_Gemmi_sprockets.pn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921" y="2527929"/>
              <a:ext cx="689216" cy="684908"/>
            </a:xfrm>
            <a:prstGeom prst="rect">
              <a:avLst/>
            </a:prstGeom>
            <a:ln w="12700">
              <a:solidFill>
                <a:schemeClr val="tx2"/>
              </a:solidFill>
            </a:ln>
          </p:spPr>
          <p:style>
            <a:lnRef idx="2">
              <a:schemeClr val="accent2"/>
            </a:lnRef>
            <a:fillRef idx="1">
              <a:schemeClr val="lt1"/>
            </a:fillRef>
            <a:effectRef idx="0">
              <a:schemeClr val="accent2"/>
            </a:effectRef>
            <a:fontRef idx="minor">
              <a:schemeClr val="dk1"/>
            </a:fontRef>
          </p:style>
        </p:pic>
        <p:sp>
          <p:nvSpPr>
            <p:cNvPr id="9" name="TextBox 8"/>
            <p:cNvSpPr txBox="1"/>
            <p:nvPr/>
          </p:nvSpPr>
          <p:spPr>
            <a:xfrm>
              <a:off x="720000" y="2102161"/>
              <a:ext cx="1455463" cy="369332"/>
            </a:xfrm>
            <a:prstGeom prst="rect">
              <a:avLst/>
            </a:prstGeom>
            <a:noFill/>
          </p:spPr>
          <p:txBody>
            <a:bodyPr wrap="none" rtlCol="0">
              <a:spAutoFit/>
            </a:bodyPr>
            <a:lstStyle/>
            <a:p>
              <a:pPr algn="ctr"/>
              <a:r>
                <a:rPr lang="en-GB" b="1" dirty="0">
                  <a:solidFill>
                    <a:srgbClr val="00B0F0"/>
                  </a:solidFill>
                </a:rPr>
                <a:t>APPLICATION</a:t>
              </a:r>
            </a:p>
          </p:txBody>
        </p:sp>
        <p:sp>
          <p:nvSpPr>
            <p:cNvPr id="10" name="Rounded Rectangle 9"/>
            <p:cNvSpPr/>
            <p:nvPr/>
          </p:nvSpPr>
          <p:spPr>
            <a:xfrm>
              <a:off x="3853110" y="2134483"/>
              <a:ext cx="2012550" cy="1459532"/>
            </a:xfrm>
            <a:prstGeom prst="round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1" name="TextBox 10"/>
            <p:cNvSpPr txBox="1"/>
            <p:nvPr/>
          </p:nvSpPr>
          <p:spPr>
            <a:xfrm>
              <a:off x="4472453" y="1697764"/>
              <a:ext cx="792205" cy="369332"/>
            </a:xfrm>
            <a:prstGeom prst="rect">
              <a:avLst/>
            </a:prstGeom>
            <a:noFill/>
          </p:spPr>
          <p:txBody>
            <a:bodyPr wrap="none" rtlCol="0">
              <a:spAutoFit/>
            </a:bodyPr>
            <a:lstStyle/>
            <a:p>
              <a:pPr algn="ctr"/>
              <a:r>
                <a:rPr lang="en-GB" b="1">
                  <a:solidFill>
                    <a:srgbClr val="00B0F0"/>
                  </a:solidFill>
                </a:rPr>
                <a:t>DBMS</a:t>
              </a:r>
            </a:p>
          </p:txBody>
        </p:sp>
        <p:pic>
          <p:nvPicPr>
            <p:cNvPr id="12" name="Picture 11" descr="Files.png.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743" y="2290417"/>
              <a:ext cx="986745" cy="1150723"/>
            </a:xfrm>
            <a:prstGeom prst="rect">
              <a:avLst/>
            </a:prstGeom>
          </p:spPr>
        </p:pic>
        <p:sp>
          <p:nvSpPr>
            <p:cNvPr id="13" name="TextBox 12"/>
            <p:cNvSpPr txBox="1"/>
            <p:nvPr/>
          </p:nvSpPr>
          <p:spPr>
            <a:xfrm>
              <a:off x="7785501" y="1965301"/>
              <a:ext cx="668132" cy="369332"/>
            </a:xfrm>
            <a:prstGeom prst="rect">
              <a:avLst/>
            </a:prstGeom>
            <a:noFill/>
          </p:spPr>
          <p:txBody>
            <a:bodyPr wrap="none" rtlCol="0">
              <a:spAutoFit/>
            </a:bodyPr>
            <a:lstStyle/>
            <a:p>
              <a:pPr algn="ctr"/>
              <a:r>
                <a:rPr lang="en-GB" b="1">
                  <a:solidFill>
                    <a:srgbClr val="00B0F0"/>
                  </a:solidFill>
                </a:rPr>
                <a:t>FILES</a:t>
              </a:r>
            </a:p>
          </p:txBody>
        </p:sp>
        <p:sp>
          <p:nvSpPr>
            <p:cNvPr id="14" name="Can 13"/>
            <p:cNvSpPr/>
            <p:nvPr/>
          </p:nvSpPr>
          <p:spPr>
            <a:xfrm>
              <a:off x="4959924" y="2503167"/>
              <a:ext cx="542290" cy="684908"/>
            </a:xfrm>
            <a:prstGeom prst="can">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DB</a:t>
              </a:r>
            </a:p>
          </p:txBody>
        </p:sp>
        <p:cxnSp>
          <p:nvCxnSpPr>
            <p:cNvPr id="15" name="Straight Arrow Connector 14"/>
            <p:cNvCxnSpPr/>
            <p:nvPr/>
          </p:nvCxnSpPr>
          <p:spPr>
            <a:xfrm>
              <a:off x="2257302" y="2854088"/>
              <a:ext cx="1438829" cy="0"/>
            </a:xfrm>
            <a:prstGeom prst="straightConnector1">
              <a:avLst/>
            </a:prstGeom>
            <a:ln>
              <a:solidFill>
                <a:schemeClr val="accent1">
                  <a:lumMod val="20000"/>
                  <a:lumOff val="80000"/>
                </a:schemeClr>
              </a:solidFill>
              <a:prstDash val="dash"/>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a:off x="6179560" y="2854088"/>
              <a:ext cx="1372053" cy="0"/>
            </a:xfrm>
            <a:prstGeom prst="straightConnector1">
              <a:avLst/>
            </a:prstGeom>
            <a:ln>
              <a:solidFill>
                <a:schemeClr val="accent1">
                  <a:lumMod val="20000"/>
                  <a:lumOff val="80000"/>
                </a:schemeClr>
              </a:solidFill>
              <a:prstDash val="dash"/>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5976113" y="2997724"/>
              <a:ext cx="1739965" cy="707886"/>
            </a:xfrm>
            <a:prstGeom prst="rect">
              <a:avLst/>
            </a:prstGeom>
            <a:noFill/>
          </p:spPr>
          <p:txBody>
            <a:bodyPr wrap="none" rtlCol="0">
              <a:spAutoFit/>
            </a:bodyPr>
            <a:lstStyle/>
            <a:p>
              <a:pPr algn="ctr"/>
              <a:r>
                <a:rPr lang="en-GB" sz="2000">
                  <a:solidFill>
                    <a:srgbClr val="FFC000"/>
                  </a:solidFill>
                </a:rPr>
                <a:t>Physical </a:t>
              </a:r>
              <a:r>
                <a:rPr lang="en-GB" sz="2000"/>
                <a:t>access</a:t>
              </a:r>
            </a:p>
            <a:p>
              <a:pPr algn="ctr"/>
              <a:r>
                <a:rPr lang="en-GB" sz="2000"/>
                <a:t>to the data</a:t>
              </a:r>
            </a:p>
          </p:txBody>
        </p:sp>
        <p:sp>
          <p:nvSpPr>
            <p:cNvPr id="18" name="TextBox 17"/>
            <p:cNvSpPr txBox="1"/>
            <p:nvPr/>
          </p:nvSpPr>
          <p:spPr>
            <a:xfrm>
              <a:off x="2069431" y="2971176"/>
              <a:ext cx="1625252" cy="707886"/>
            </a:xfrm>
            <a:prstGeom prst="rect">
              <a:avLst/>
            </a:prstGeom>
            <a:noFill/>
          </p:spPr>
          <p:txBody>
            <a:bodyPr wrap="none" rtlCol="0">
              <a:spAutoFit/>
            </a:bodyPr>
            <a:lstStyle/>
            <a:p>
              <a:pPr algn="ctr"/>
              <a:r>
                <a:rPr lang="en-GB" sz="2000">
                  <a:solidFill>
                    <a:srgbClr val="FFC000"/>
                  </a:solidFill>
                </a:rPr>
                <a:t>Logical </a:t>
              </a:r>
              <a:r>
                <a:rPr lang="en-GB" sz="2000"/>
                <a:t>access</a:t>
              </a:r>
            </a:p>
            <a:p>
              <a:pPr algn="ctr"/>
              <a:r>
                <a:rPr lang="en-GB" sz="2000"/>
                <a:t>to the data</a:t>
              </a:r>
            </a:p>
          </p:txBody>
        </p:sp>
        <p:sp>
          <p:nvSpPr>
            <p:cNvPr id="19" name="Rectangle 18"/>
            <p:cNvSpPr/>
            <p:nvPr/>
          </p:nvSpPr>
          <p:spPr>
            <a:xfrm>
              <a:off x="4095713" y="2384411"/>
              <a:ext cx="524494" cy="237512"/>
            </a:xfrm>
            <a:prstGeom prst="rect">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t>M1</a:t>
              </a:r>
            </a:p>
          </p:txBody>
        </p:sp>
        <p:sp>
          <p:nvSpPr>
            <p:cNvPr id="20" name="Rectangle 19"/>
            <p:cNvSpPr/>
            <p:nvPr/>
          </p:nvSpPr>
          <p:spPr>
            <a:xfrm>
              <a:off x="4095713" y="2702937"/>
              <a:ext cx="524494" cy="237512"/>
            </a:xfrm>
            <a:prstGeom prst="rect">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t>M2</a:t>
              </a:r>
            </a:p>
          </p:txBody>
        </p:sp>
        <p:sp>
          <p:nvSpPr>
            <p:cNvPr id="21" name="Rectangle 20"/>
            <p:cNvSpPr/>
            <p:nvPr/>
          </p:nvSpPr>
          <p:spPr>
            <a:xfrm>
              <a:off x="4095713" y="3021463"/>
              <a:ext cx="524494" cy="237512"/>
            </a:xfrm>
            <a:prstGeom prst="rect">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t>M2</a:t>
              </a:r>
            </a:p>
          </p:txBody>
        </p:sp>
        <p:sp>
          <p:nvSpPr>
            <p:cNvPr id="22" name="TextBox 21"/>
            <p:cNvSpPr txBox="1"/>
            <p:nvPr/>
          </p:nvSpPr>
          <p:spPr>
            <a:xfrm>
              <a:off x="4019252" y="3226016"/>
              <a:ext cx="1680267" cy="338554"/>
            </a:xfrm>
            <a:prstGeom prst="rect">
              <a:avLst/>
            </a:prstGeom>
            <a:noFill/>
          </p:spPr>
          <p:txBody>
            <a:bodyPr wrap="none" rtlCol="0">
              <a:spAutoFit/>
            </a:bodyPr>
            <a:lstStyle/>
            <a:p>
              <a:pPr algn="ctr"/>
              <a:r>
                <a:rPr lang="en-US" sz="1600" dirty="0"/>
                <a:t>Moduli del DBMS</a:t>
              </a:r>
            </a:p>
          </p:txBody>
        </p:sp>
      </p:grpSp>
      <p:sp>
        <p:nvSpPr>
          <p:cNvPr id="3" name="Slide Number Placeholder 2"/>
          <p:cNvSpPr>
            <a:spLocks noGrp="1"/>
          </p:cNvSpPr>
          <p:nvPr>
            <p:ph type="sldNum" sz="quarter" idx="12"/>
          </p:nvPr>
        </p:nvSpPr>
        <p:spPr/>
        <p:txBody>
          <a:bodyPr/>
          <a:lstStyle/>
          <a:p>
            <a:fld id="{FB16AC60-4618-014F-ABF8-BFC9F6D13946}" type="slidenum">
              <a:rPr lang="it-IT" smtClean="0"/>
              <a:t>34</a:t>
            </a:fld>
            <a:endParaRPr lang="it-IT"/>
          </a:p>
        </p:txBody>
      </p:sp>
    </p:spTree>
    <p:extLst>
      <p:ext uri="{BB962C8B-B14F-4D97-AF65-F5344CB8AC3E}">
        <p14:creationId xmlns:p14="http://schemas.microsoft.com/office/powerpoint/2010/main" val="183012991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tangolo 3">
            <a:extLst>
              <a:ext uri="{FF2B5EF4-FFF2-40B4-BE49-F238E27FC236}">
                <a16:creationId xmlns:a16="http://schemas.microsoft.com/office/drawing/2014/main" id="{7F852FFC-931B-5049-9AFA-3DB4779A47EB}"/>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720000" y="102420"/>
            <a:ext cx="7920000" cy="718246"/>
          </a:xfrm>
        </p:spPr>
        <p:txBody>
          <a:bodyPr>
            <a:normAutofit/>
          </a:bodyPr>
          <a:lstStyle/>
          <a:p>
            <a:pPr algn="l"/>
            <a:r>
              <a:rPr lang="en-GB" sz="3600" dirty="0">
                <a:solidFill>
                  <a:schemeClr val="tx2"/>
                </a:solidFill>
              </a:rPr>
              <a:t>DBMS: characteristics (2)</a:t>
            </a:r>
          </a:p>
        </p:txBody>
      </p:sp>
      <p:sp>
        <p:nvSpPr>
          <p:cNvPr id="6" name="TextBox 5"/>
          <p:cNvSpPr txBox="1"/>
          <p:nvPr/>
        </p:nvSpPr>
        <p:spPr>
          <a:xfrm>
            <a:off x="1759698" y="962877"/>
            <a:ext cx="5078121" cy="461665"/>
          </a:xfrm>
          <a:prstGeom prst="rect">
            <a:avLst/>
          </a:prstGeom>
          <a:noFill/>
        </p:spPr>
        <p:txBody>
          <a:bodyPr wrap="none" rtlCol="0">
            <a:spAutoFit/>
          </a:bodyPr>
          <a:lstStyle/>
          <a:p>
            <a:r>
              <a:rPr lang="en-GB" sz="2400"/>
              <a:t>Separation </a:t>
            </a:r>
            <a:r>
              <a:rPr lang="en-GB" sz="2400" b="1"/>
              <a:t>Data</a:t>
            </a:r>
            <a:r>
              <a:rPr lang="en-GB" sz="2400"/>
              <a:t> − </a:t>
            </a:r>
            <a:r>
              <a:rPr lang="en-GB" sz="2400" b="1"/>
              <a:t>Application</a:t>
            </a:r>
            <a:r>
              <a:rPr lang="en-GB" sz="2400"/>
              <a:t> in DBMS</a:t>
            </a:r>
          </a:p>
        </p:txBody>
      </p:sp>
      <p:grpSp>
        <p:nvGrpSpPr>
          <p:cNvPr id="4" name="Group 3">
            <a:extLst>
              <a:ext uri="{FF2B5EF4-FFF2-40B4-BE49-F238E27FC236}">
                <a16:creationId xmlns:a16="http://schemas.microsoft.com/office/drawing/2014/main" id="{4A4059B9-DF11-D943-B1CF-14F777437C7A}"/>
              </a:ext>
            </a:extLst>
          </p:cNvPr>
          <p:cNvGrpSpPr/>
          <p:nvPr/>
        </p:nvGrpSpPr>
        <p:grpSpPr>
          <a:xfrm>
            <a:off x="347032" y="3961420"/>
            <a:ext cx="7393862" cy="2185876"/>
            <a:chOff x="347032" y="3961420"/>
            <a:chExt cx="7393862" cy="2185876"/>
          </a:xfrm>
        </p:grpSpPr>
        <p:pic>
          <p:nvPicPr>
            <p:cNvPr id="25" name="Picture 24" descr="Angelo_Gemmi_sprockets.pn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155" y="4797562"/>
              <a:ext cx="689216" cy="684908"/>
            </a:xfrm>
            <a:prstGeom prst="rect">
              <a:avLst/>
            </a:prstGeom>
            <a:ln w="12700">
              <a:solidFill>
                <a:schemeClr val="tx2"/>
              </a:solidFill>
            </a:ln>
          </p:spPr>
          <p:style>
            <a:lnRef idx="2">
              <a:schemeClr val="accent2"/>
            </a:lnRef>
            <a:fillRef idx="1">
              <a:schemeClr val="lt1"/>
            </a:fillRef>
            <a:effectRef idx="0">
              <a:schemeClr val="accent2"/>
            </a:effectRef>
            <a:fontRef idx="minor">
              <a:schemeClr val="dk1"/>
            </a:fontRef>
          </p:style>
        </p:pic>
        <p:sp>
          <p:nvSpPr>
            <p:cNvPr id="26" name="TextBox 25"/>
            <p:cNvSpPr txBox="1"/>
            <p:nvPr/>
          </p:nvSpPr>
          <p:spPr>
            <a:xfrm>
              <a:off x="347032" y="5547277"/>
              <a:ext cx="1455463" cy="369332"/>
            </a:xfrm>
            <a:prstGeom prst="rect">
              <a:avLst/>
            </a:prstGeom>
            <a:noFill/>
          </p:spPr>
          <p:txBody>
            <a:bodyPr wrap="none" rtlCol="0">
              <a:spAutoFit/>
            </a:bodyPr>
            <a:lstStyle/>
            <a:p>
              <a:pPr algn="ctr"/>
              <a:r>
                <a:rPr lang="en-GB" b="1" dirty="0">
                  <a:solidFill>
                    <a:srgbClr val="00B0F0"/>
                  </a:solidFill>
                </a:rPr>
                <a:t>APPLICATION</a:t>
              </a:r>
            </a:p>
          </p:txBody>
        </p:sp>
        <p:pic>
          <p:nvPicPr>
            <p:cNvPr id="27" name="Picture 26" descr="Files.png.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394" y="4627241"/>
              <a:ext cx="986745" cy="1150723"/>
            </a:xfrm>
            <a:prstGeom prst="rect">
              <a:avLst/>
            </a:prstGeom>
          </p:spPr>
        </p:pic>
        <p:sp>
          <p:nvSpPr>
            <p:cNvPr id="28" name="TextBox 27"/>
            <p:cNvSpPr txBox="1"/>
            <p:nvPr/>
          </p:nvSpPr>
          <p:spPr>
            <a:xfrm>
              <a:off x="4646700" y="5777964"/>
              <a:ext cx="668133" cy="369332"/>
            </a:xfrm>
            <a:prstGeom prst="rect">
              <a:avLst/>
            </a:prstGeom>
            <a:noFill/>
          </p:spPr>
          <p:txBody>
            <a:bodyPr wrap="none" rtlCol="0">
              <a:spAutoFit/>
            </a:bodyPr>
            <a:lstStyle/>
            <a:p>
              <a:pPr algn="ctr"/>
              <a:r>
                <a:rPr lang="en-GB" b="1" dirty="0">
                  <a:solidFill>
                    <a:srgbClr val="00B0F0"/>
                  </a:solidFill>
                </a:rPr>
                <a:t>FILES</a:t>
              </a:r>
            </a:p>
          </p:txBody>
        </p:sp>
        <p:cxnSp>
          <p:nvCxnSpPr>
            <p:cNvPr id="29" name="Straight Arrow Connector 28"/>
            <p:cNvCxnSpPr>
              <a:cxnSpLocks/>
            </p:cNvCxnSpPr>
            <p:nvPr/>
          </p:nvCxnSpPr>
          <p:spPr>
            <a:xfrm>
              <a:off x="1651000" y="5202602"/>
              <a:ext cx="2596909" cy="0"/>
            </a:xfrm>
            <a:prstGeom prst="straightConnector1">
              <a:avLst/>
            </a:prstGeom>
            <a:ln>
              <a:solidFill>
                <a:schemeClr val="accent1">
                  <a:lumMod val="20000"/>
                  <a:lumOff val="80000"/>
                </a:schemeClr>
              </a:solidFill>
              <a:prstDash val="dash"/>
              <a:tailEnd type="arrow"/>
            </a:ln>
          </p:spPr>
          <p:style>
            <a:lnRef idx="2">
              <a:schemeClr val="accent2"/>
            </a:lnRef>
            <a:fillRef idx="0">
              <a:schemeClr val="accent2"/>
            </a:fillRef>
            <a:effectRef idx="1">
              <a:schemeClr val="accent2"/>
            </a:effectRef>
            <a:fontRef idx="minor">
              <a:schemeClr val="tx1"/>
            </a:fontRef>
          </p:style>
        </p:cxnSp>
        <p:sp>
          <p:nvSpPr>
            <p:cNvPr id="30" name="Rectangular Callout 29"/>
            <p:cNvSpPr/>
            <p:nvPr/>
          </p:nvSpPr>
          <p:spPr>
            <a:xfrm>
              <a:off x="1894726" y="3961420"/>
              <a:ext cx="2153108" cy="1007526"/>
            </a:xfrm>
            <a:prstGeom prst="wedgeRect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rPr>
                <a:t>Read the file </a:t>
              </a:r>
              <a:r>
                <a:rPr lang="en-GB" b="1" dirty="0" err="1">
                  <a:solidFill>
                    <a:schemeClr val="bg2"/>
                  </a:solidFill>
                </a:rPr>
                <a:t>file.txt</a:t>
              </a:r>
              <a:endParaRPr lang="en-GB" b="1" dirty="0">
                <a:solidFill>
                  <a:schemeClr val="bg2"/>
                </a:solidFill>
              </a:endParaRPr>
            </a:p>
            <a:p>
              <a:pPr algn="ctr"/>
              <a:r>
                <a:rPr lang="en-GB" dirty="0">
                  <a:solidFill>
                    <a:schemeClr val="bg1"/>
                  </a:solidFill>
                </a:rPr>
                <a:t>from row N</a:t>
              </a:r>
            </a:p>
            <a:p>
              <a:pPr algn="ctr"/>
              <a:r>
                <a:rPr lang="en-GB" dirty="0">
                  <a:solidFill>
                    <a:schemeClr val="bg1"/>
                  </a:solidFill>
                </a:rPr>
                <a:t>to row N+1 </a:t>
              </a:r>
            </a:p>
          </p:txBody>
        </p:sp>
        <p:sp>
          <p:nvSpPr>
            <p:cNvPr id="31" name="TextBox 30"/>
            <p:cNvSpPr txBox="1"/>
            <p:nvPr/>
          </p:nvSpPr>
          <p:spPr>
            <a:xfrm>
              <a:off x="6007791" y="5159305"/>
              <a:ext cx="1733103" cy="646331"/>
            </a:xfrm>
            <a:prstGeom prst="rect">
              <a:avLst/>
            </a:prstGeom>
            <a:ln w="12700">
              <a:solidFill>
                <a:schemeClr val="tx2"/>
              </a:solid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GB" b="1" dirty="0">
                  <a:solidFill>
                    <a:srgbClr val="C00000"/>
                  </a:solidFill>
                </a:rPr>
                <a:t>CONVENTIONAL</a:t>
              </a:r>
            </a:p>
            <a:p>
              <a:pPr algn="ctr"/>
              <a:r>
                <a:rPr lang="en-GB" dirty="0"/>
                <a:t>APPROACH</a:t>
              </a:r>
              <a:endParaRPr lang="en-GB" b="1" dirty="0"/>
            </a:p>
          </p:txBody>
        </p:sp>
      </p:grpSp>
      <p:grpSp>
        <p:nvGrpSpPr>
          <p:cNvPr id="3" name="Group 2">
            <a:extLst>
              <a:ext uri="{FF2B5EF4-FFF2-40B4-BE49-F238E27FC236}">
                <a16:creationId xmlns:a16="http://schemas.microsoft.com/office/drawing/2014/main" id="{27BA1761-2850-CB46-9713-145400DB1091}"/>
              </a:ext>
            </a:extLst>
          </p:cNvPr>
          <p:cNvGrpSpPr/>
          <p:nvPr/>
        </p:nvGrpSpPr>
        <p:grpSpPr>
          <a:xfrm>
            <a:off x="347032" y="1584616"/>
            <a:ext cx="8566101" cy="2564169"/>
            <a:chOff x="347032" y="1584616"/>
            <a:chExt cx="8566101" cy="2564169"/>
          </a:xfrm>
        </p:grpSpPr>
        <p:pic>
          <p:nvPicPr>
            <p:cNvPr id="8" name="Picture 7" descr="Angelo_Gemmi_sprockets.pn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155" y="2527929"/>
              <a:ext cx="689216" cy="684908"/>
            </a:xfrm>
            <a:prstGeom prst="rect">
              <a:avLst/>
            </a:prstGeom>
            <a:ln w="12700">
              <a:solidFill>
                <a:schemeClr val="tx2"/>
              </a:solidFill>
            </a:ln>
          </p:spPr>
          <p:style>
            <a:lnRef idx="2">
              <a:schemeClr val="accent2"/>
            </a:lnRef>
            <a:fillRef idx="1">
              <a:schemeClr val="lt1"/>
            </a:fillRef>
            <a:effectRef idx="0">
              <a:schemeClr val="accent2"/>
            </a:effectRef>
            <a:fontRef idx="minor">
              <a:schemeClr val="dk1"/>
            </a:fontRef>
          </p:style>
        </p:pic>
        <p:sp>
          <p:nvSpPr>
            <p:cNvPr id="9" name="TextBox 8"/>
            <p:cNvSpPr txBox="1"/>
            <p:nvPr/>
          </p:nvSpPr>
          <p:spPr>
            <a:xfrm>
              <a:off x="347032" y="2119190"/>
              <a:ext cx="1455463" cy="369332"/>
            </a:xfrm>
            <a:prstGeom prst="rect">
              <a:avLst/>
            </a:prstGeom>
            <a:noFill/>
          </p:spPr>
          <p:txBody>
            <a:bodyPr wrap="none" rtlCol="0">
              <a:spAutoFit/>
            </a:bodyPr>
            <a:lstStyle/>
            <a:p>
              <a:pPr algn="ctr"/>
              <a:r>
                <a:rPr lang="en-GB" b="1" dirty="0">
                  <a:solidFill>
                    <a:srgbClr val="00B0F0"/>
                  </a:solidFill>
                </a:rPr>
                <a:t>APPLICATION</a:t>
              </a:r>
            </a:p>
          </p:txBody>
        </p:sp>
        <p:sp>
          <p:nvSpPr>
            <p:cNvPr id="10" name="Rounded Rectangle 9"/>
            <p:cNvSpPr/>
            <p:nvPr/>
          </p:nvSpPr>
          <p:spPr>
            <a:xfrm>
              <a:off x="3853110" y="2134483"/>
              <a:ext cx="2012550" cy="1459532"/>
            </a:xfrm>
            <a:prstGeom prst="round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1" name="TextBox 10"/>
            <p:cNvSpPr txBox="1"/>
            <p:nvPr/>
          </p:nvSpPr>
          <p:spPr>
            <a:xfrm>
              <a:off x="4472453" y="1697764"/>
              <a:ext cx="792205" cy="369332"/>
            </a:xfrm>
            <a:prstGeom prst="rect">
              <a:avLst/>
            </a:prstGeom>
            <a:noFill/>
          </p:spPr>
          <p:txBody>
            <a:bodyPr wrap="none" rtlCol="0">
              <a:spAutoFit/>
            </a:bodyPr>
            <a:lstStyle/>
            <a:p>
              <a:pPr algn="ctr"/>
              <a:r>
                <a:rPr lang="en-GB" b="1" dirty="0">
                  <a:solidFill>
                    <a:srgbClr val="00B0F0"/>
                  </a:solidFill>
                </a:rPr>
                <a:t>DBMS</a:t>
              </a:r>
            </a:p>
          </p:txBody>
        </p:sp>
        <p:pic>
          <p:nvPicPr>
            <p:cNvPr id="12" name="Picture 11" descr="Files.png.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6388" y="2290417"/>
              <a:ext cx="986745" cy="1150723"/>
            </a:xfrm>
            <a:prstGeom prst="rect">
              <a:avLst/>
            </a:prstGeom>
          </p:spPr>
        </p:pic>
        <p:sp>
          <p:nvSpPr>
            <p:cNvPr id="13" name="TextBox 12"/>
            <p:cNvSpPr txBox="1"/>
            <p:nvPr/>
          </p:nvSpPr>
          <p:spPr>
            <a:xfrm>
              <a:off x="8040145" y="1965301"/>
              <a:ext cx="668133" cy="369332"/>
            </a:xfrm>
            <a:prstGeom prst="rect">
              <a:avLst/>
            </a:prstGeom>
            <a:noFill/>
          </p:spPr>
          <p:txBody>
            <a:bodyPr wrap="none" rtlCol="0">
              <a:spAutoFit/>
            </a:bodyPr>
            <a:lstStyle/>
            <a:p>
              <a:pPr algn="ctr"/>
              <a:r>
                <a:rPr lang="en-GB" b="1" dirty="0">
                  <a:solidFill>
                    <a:srgbClr val="00B0F0"/>
                  </a:solidFill>
                </a:rPr>
                <a:t>FILES</a:t>
              </a:r>
            </a:p>
          </p:txBody>
        </p:sp>
        <p:sp>
          <p:nvSpPr>
            <p:cNvPr id="14" name="Can 13"/>
            <p:cNvSpPr/>
            <p:nvPr/>
          </p:nvSpPr>
          <p:spPr>
            <a:xfrm>
              <a:off x="4959924" y="2503167"/>
              <a:ext cx="542290" cy="684908"/>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DB</a:t>
              </a:r>
            </a:p>
          </p:txBody>
        </p:sp>
        <p:cxnSp>
          <p:nvCxnSpPr>
            <p:cNvPr id="15" name="Straight Arrow Connector 14"/>
            <p:cNvCxnSpPr>
              <a:cxnSpLocks/>
            </p:cNvCxnSpPr>
            <p:nvPr/>
          </p:nvCxnSpPr>
          <p:spPr>
            <a:xfrm>
              <a:off x="1651000" y="2854088"/>
              <a:ext cx="2045131" cy="0"/>
            </a:xfrm>
            <a:prstGeom prst="straightConnector1">
              <a:avLst/>
            </a:prstGeom>
            <a:ln>
              <a:solidFill>
                <a:schemeClr val="accent1">
                  <a:lumMod val="20000"/>
                  <a:lumOff val="80000"/>
                </a:schemeClr>
              </a:solidFill>
              <a:prstDash val="dash"/>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a:endCxn id="12" idx="1"/>
            </p:cNvCxnSpPr>
            <p:nvPr/>
          </p:nvCxnSpPr>
          <p:spPr>
            <a:xfrm>
              <a:off x="6096688" y="2864249"/>
              <a:ext cx="1829700" cy="1530"/>
            </a:xfrm>
            <a:prstGeom prst="straightConnector1">
              <a:avLst/>
            </a:prstGeom>
            <a:ln>
              <a:solidFill>
                <a:schemeClr val="accent1">
                  <a:lumMod val="20000"/>
                  <a:lumOff val="80000"/>
                </a:schemeClr>
              </a:solidFill>
              <a:prstDash val="dash"/>
              <a:tailEnd type="arrow"/>
            </a:ln>
          </p:spPr>
          <p:style>
            <a:lnRef idx="2">
              <a:schemeClr val="accent2"/>
            </a:lnRef>
            <a:fillRef idx="0">
              <a:schemeClr val="accent2"/>
            </a:fillRef>
            <a:effectRef idx="1">
              <a:schemeClr val="accent2"/>
            </a:effectRef>
            <a:fontRef idx="minor">
              <a:schemeClr val="tx1"/>
            </a:fontRef>
          </p:style>
        </p:cxnSp>
        <p:sp>
          <p:nvSpPr>
            <p:cNvPr id="19" name="Rectangle 18"/>
            <p:cNvSpPr/>
            <p:nvPr/>
          </p:nvSpPr>
          <p:spPr>
            <a:xfrm>
              <a:off x="4095713" y="2384411"/>
              <a:ext cx="524494" cy="237512"/>
            </a:xfrm>
            <a:prstGeom prst="rect">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dirty="0"/>
                <a:t>M1</a:t>
              </a:r>
            </a:p>
          </p:txBody>
        </p:sp>
        <p:sp>
          <p:nvSpPr>
            <p:cNvPr id="20" name="Rectangle 19"/>
            <p:cNvSpPr/>
            <p:nvPr/>
          </p:nvSpPr>
          <p:spPr>
            <a:xfrm>
              <a:off x="4095713" y="2702937"/>
              <a:ext cx="524494" cy="237512"/>
            </a:xfrm>
            <a:prstGeom prst="rect">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a:t>M2</a:t>
              </a:r>
            </a:p>
          </p:txBody>
        </p:sp>
        <p:sp>
          <p:nvSpPr>
            <p:cNvPr id="21" name="Rectangle 20"/>
            <p:cNvSpPr/>
            <p:nvPr/>
          </p:nvSpPr>
          <p:spPr>
            <a:xfrm>
              <a:off x="4095713" y="3021463"/>
              <a:ext cx="524494" cy="237512"/>
            </a:xfrm>
            <a:prstGeom prst="rect">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a:t>M2</a:t>
              </a:r>
            </a:p>
          </p:txBody>
        </p:sp>
        <p:sp>
          <p:nvSpPr>
            <p:cNvPr id="22" name="TextBox 21"/>
            <p:cNvSpPr txBox="1"/>
            <p:nvPr/>
          </p:nvSpPr>
          <p:spPr>
            <a:xfrm>
              <a:off x="4019252" y="3226016"/>
              <a:ext cx="1680267" cy="338554"/>
            </a:xfrm>
            <a:prstGeom prst="rect">
              <a:avLst/>
            </a:prstGeom>
            <a:noFill/>
          </p:spPr>
          <p:txBody>
            <a:bodyPr wrap="none" rtlCol="0">
              <a:spAutoFit/>
            </a:bodyPr>
            <a:lstStyle/>
            <a:p>
              <a:pPr algn="ctr"/>
              <a:r>
                <a:rPr lang="en-US" sz="1600" dirty="0"/>
                <a:t>Moduli del DBMS</a:t>
              </a:r>
            </a:p>
          </p:txBody>
        </p:sp>
        <p:sp>
          <p:nvSpPr>
            <p:cNvPr id="23" name="Rectangular Callout 22"/>
            <p:cNvSpPr/>
            <p:nvPr/>
          </p:nvSpPr>
          <p:spPr>
            <a:xfrm>
              <a:off x="5705173" y="1612652"/>
              <a:ext cx="2153108" cy="1007526"/>
            </a:xfrm>
            <a:prstGeom prst="wedgeRect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rPr>
                <a:t>Read the file </a:t>
              </a:r>
              <a:r>
                <a:rPr lang="en-GB" b="1" dirty="0" err="1">
                  <a:solidFill>
                    <a:schemeClr val="bg2"/>
                  </a:solidFill>
                </a:rPr>
                <a:t>data.db</a:t>
              </a:r>
              <a:endParaRPr lang="en-GB" b="1" dirty="0">
                <a:solidFill>
                  <a:schemeClr val="bg2"/>
                </a:solidFill>
              </a:endParaRPr>
            </a:p>
            <a:p>
              <a:pPr algn="ctr"/>
              <a:r>
                <a:rPr lang="en-GB" dirty="0">
                  <a:solidFill>
                    <a:schemeClr val="bg1"/>
                  </a:solidFill>
                </a:rPr>
                <a:t>from byte N</a:t>
              </a:r>
            </a:p>
            <a:p>
              <a:pPr algn="ctr"/>
              <a:r>
                <a:rPr lang="en-GB" dirty="0">
                  <a:solidFill>
                    <a:schemeClr val="bg1"/>
                  </a:solidFill>
                </a:rPr>
                <a:t>to byte N+2</a:t>
              </a:r>
            </a:p>
          </p:txBody>
        </p:sp>
        <p:sp>
          <p:nvSpPr>
            <p:cNvPr id="24" name="Rectangular Callout 23"/>
            <p:cNvSpPr/>
            <p:nvPr/>
          </p:nvSpPr>
          <p:spPr>
            <a:xfrm>
              <a:off x="1846285" y="1584616"/>
              <a:ext cx="2153108" cy="1007526"/>
            </a:xfrm>
            <a:prstGeom prst="wedgeRect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rgbClr val="000000"/>
                  </a:solidFill>
                </a:rPr>
                <a:t>“Tell me the code</a:t>
              </a:r>
            </a:p>
            <a:p>
              <a:pPr algn="ctr"/>
              <a:r>
                <a:rPr lang="en-GB">
                  <a:solidFill>
                    <a:srgbClr val="000000"/>
                  </a:solidFill>
                </a:rPr>
                <a:t>of the course held</a:t>
              </a:r>
            </a:p>
            <a:p>
              <a:pPr algn="ctr"/>
              <a:r>
                <a:rPr lang="en-GB">
                  <a:solidFill>
                    <a:srgbClr val="000000"/>
                  </a:solidFill>
                </a:rPr>
                <a:t>by John White” </a:t>
              </a:r>
            </a:p>
          </p:txBody>
        </p:sp>
        <p:sp>
          <p:nvSpPr>
            <p:cNvPr id="32" name="TextBox 31"/>
            <p:cNvSpPr txBox="1"/>
            <p:nvPr/>
          </p:nvSpPr>
          <p:spPr>
            <a:xfrm>
              <a:off x="6552952" y="3502454"/>
              <a:ext cx="1475147" cy="646331"/>
            </a:xfrm>
            <a:prstGeom prst="rect">
              <a:avLst/>
            </a:prstGeom>
            <a:ln w="12700">
              <a:solidFill>
                <a:schemeClr val="tx2"/>
              </a:solid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GB" b="1" dirty="0">
                  <a:solidFill>
                    <a:srgbClr val="C00000"/>
                  </a:solidFill>
                </a:rPr>
                <a:t>DBMS-BASED</a:t>
              </a:r>
            </a:p>
            <a:p>
              <a:pPr algn="ctr"/>
              <a:r>
                <a:rPr lang="en-GB" dirty="0"/>
                <a:t>APPROACH</a:t>
              </a:r>
            </a:p>
          </p:txBody>
        </p:sp>
        <p:sp>
          <p:nvSpPr>
            <p:cNvPr id="33" name="TextBox 32"/>
            <p:cNvSpPr txBox="1"/>
            <p:nvPr/>
          </p:nvSpPr>
          <p:spPr>
            <a:xfrm>
              <a:off x="2244029" y="2854088"/>
              <a:ext cx="1095172" cy="646331"/>
            </a:xfrm>
            <a:prstGeom prst="rect">
              <a:avLst/>
            </a:prstGeom>
            <a:noFill/>
          </p:spPr>
          <p:txBody>
            <a:bodyPr wrap="none" rtlCol="0">
              <a:spAutoFit/>
            </a:bodyPr>
            <a:lstStyle/>
            <a:p>
              <a:pPr algn="ctr"/>
              <a:r>
                <a:rPr lang="en-GB" b="1"/>
                <a:t>Language</a:t>
              </a:r>
            </a:p>
            <a:p>
              <a:pPr algn="ctr"/>
              <a:r>
                <a:rPr lang="en-GB"/>
                <a:t>DDL/DML</a:t>
              </a:r>
            </a:p>
          </p:txBody>
        </p:sp>
      </p:grpSp>
      <p:sp>
        <p:nvSpPr>
          <p:cNvPr id="40" name="Slide Number Placeholder 39"/>
          <p:cNvSpPr>
            <a:spLocks noGrp="1"/>
          </p:cNvSpPr>
          <p:nvPr>
            <p:ph type="sldNum" sz="quarter" idx="12"/>
          </p:nvPr>
        </p:nvSpPr>
        <p:spPr/>
        <p:txBody>
          <a:bodyPr/>
          <a:lstStyle/>
          <a:p>
            <a:fld id="{FB16AC60-4618-014F-ABF8-BFC9F6D13946}" type="slidenum">
              <a:rPr lang="it-IT" smtClean="0"/>
              <a:t>35</a:t>
            </a:fld>
            <a:endParaRPr lang="it-IT"/>
          </a:p>
        </p:txBody>
      </p:sp>
    </p:spTree>
    <p:extLst>
      <p:ext uri="{BB962C8B-B14F-4D97-AF65-F5344CB8AC3E}">
        <p14:creationId xmlns:p14="http://schemas.microsoft.com/office/powerpoint/2010/main" val="139383364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tangolo 3">
            <a:extLst>
              <a:ext uri="{FF2B5EF4-FFF2-40B4-BE49-F238E27FC236}">
                <a16:creationId xmlns:a16="http://schemas.microsoft.com/office/drawing/2014/main" id="{BFF168B8-2191-0448-B47B-67250AA7D24D}"/>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4" name="Content Placeholder 3"/>
          <p:cNvSpPr>
            <a:spLocks noGrp="1"/>
          </p:cNvSpPr>
          <p:nvPr>
            <p:ph idx="1"/>
          </p:nvPr>
        </p:nvSpPr>
        <p:spPr>
          <a:xfrm>
            <a:off x="331233" y="759493"/>
            <a:ext cx="8584167" cy="461665"/>
          </a:xfrm>
          <a:solidFill>
            <a:schemeClr val="accent1"/>
          </a:solidFill>
          <a:ln>
            <a:solidFill>
              <a:schemeClr val="tx2"/>
            </a:solidFill>
          </a:ln>
        </p:spPr>
        <p:txBody>
          <a:bodyPr wrap="square">
            <a:spAutoFit/>
          </a:bodyPr>
          <a:lstStyle/>
          <a:p>
            <a:pPr marL="0" indent="0">
              <a:buNone/>
            </a:pPr>
            <a:r>
              <a:rPr lang="en-US" b="0" dirty="0"/>
              <a:t>A typical DBMS has a layered architecture.</a:t>
            </a:r>
          </a:p>
        </p:txBody>
      </p:sp>
      <p:grpSp>
        <p:nvGrpSpPr>
          <p:cNvPr id="29" name="Group 28"/>
          <p:cNvGrpSpPr/>
          <p:nvPr/>
        </p:nvGrpSpPr>
        <p:grpSpPr>
          <a:xfrm>
            <a:off x="881573" y="1842898"/>
            <a:ext cx="3276600" cy="4302629"/>
            <a:chOff x="4572000" y="2127250"/>
            <a:chExt cx="3276600" cy="4302629"/>
          </a:xfrm>
        </p:grpSpPr>
        <p:sp>
          <p:nvSpPr>
            <p:cNvPr id="3" name="Can 2"/>
            <p:cNvSpPr/>
            <p:nvPr/>
          </p:nvSpPr>
          <p:spPr>
            <a:xfrm>
              <a:off x="5552757" y="5500592"/>
              <a:ext cx="1311909" cy="929287"/>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5033963" y="2127250"/>
              <a:ext cx="2354263" cy="698500"/>
            </a:xfrm>
            <a:prstGeom prst="rect">
              <a:avLst/>
            </a:prstGeom>
            <a:noFill/>
            <a:ln>
              <a:noFill/>
            </a:ln>
            <a:effectLst>
              <a:outerShdw blurRad="101600" dist="63500" dir="2700000" algn="tl" rotWithShape="0">
                <a:srgbClr val="000000">
                  <a:alpha val="7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algn="ctr" eaLnBrk="0" hangingPunct="0"/>
              <a:r>
                <a:rPr lang="en-US" sz="2000" dirty="0">
                  <a:solidFill>
                    <a:schemeClr val="tx2"/>
                  </a:solidFill>
                  <a:latin typeface="Arial" charset="0"/>
                </a:rPr>
                <a:t>Query </a:t>
              </a:r>
              <a:r>
                <a:rPr lang="en-US" sz="2000" dirty="0">
                  <a:solidFill>
                    <a:srgbClr val="FFFF00"/>
                  </a:solidFill>
                  <a:latin typeface="Arial" charset="0"/>
                </a:rPr>
                <a:t>Optimization</a:t>
              </a:r>
            </a:p>
            <a:p>
              <a:pPr algn="ctr" eaLnBrk="0" hangingPunct="0"/>
              <a:r>
                <a:rPr lang="en-US" sz="2000" dirty="0">
                  <a:solidFill>
                    <a:schemeClr val="tx2"/>
                  </a:solidFill>
                  <a:latin typeface="Arial" charset="0"/>
                </a:rPr>
                <a:t>and Execution</a:t>
              </a:r>
            </a:p>
          </p:txBody>
        </p:sp>
        <p:sp>
          <p:nvSpPr>
            <p:cNvPr id="8" name="Rectangle 8"/>
            <p:cNvSpPr>
              <a:spLocks noChangeArrowheads="1"/>
            </p:cNvSpPr>
            <p:nvPr/>
          </p:nvSpPr>
          <p:spPr bwMode="auto">
            <a:xfrm>
              <a:off x="4956175" y="2957513"/>
              <a:ext cx="2509838" cy="393700"/>
            </a:xfrm>
            <a:prstGeom prst="rect">
              <a:avLst/>
            </a:prstGeom>
            <a:noFill/>
            <a:ln>
              <a:noFill/>
            </a:ln>
            <a:effectLst>
              <a:outerShdw blurRad="101600" dist="63500" dir="2700000" algn="tl" rotWithShape="0">
                <a:srgbClr val="000000">
                  <a:alpha val="7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algn="ctr" eaLnBrk="0" hangingPunct="0"/>
              <a:r>
                <a:rPr lang="en-US" sz="2000" dirty="0">
                  <a:solidFill>
                    <a:schemeClr val="tx2"/>
                  </a:solidFill>
                  <a:latin typeface="Arial" charset="0"/>
                </a:rPr>
                <a:t>Relational Operators</a:t>
              </a:r>
            </a:p>
          </p:txBody>
        </p:sp>
        <p:sp>
          <p:nvSpPr>
            <p:cNvPr id="9" name="Rectangle 9"/>
            <p:cNvSpPr>
              <a:spLocks noChangeArrowheads="1"/>
            </p:cNvSpPr>
            <p:nvPr/>
          </p:nvSpPr>
          <p:spPr bwMode="auto">
            <a:xfrm>
              <a:off x="4638675" y="3467100"/>
              <a:ext cx="3146425" cy="393700"/>
            </a:xfrm>
            <a:prstGeom prst="rect">
              <a:avLst/>
            </a:prstGeom>
            <a:noFill/>
            <a:ln>
              <a:noFill/>
            </a:ln>
            <a:effectLst>
              <a:outerShdw blurRad="101600" dist="63500" dir="2700000" algn="tl" rotWithShape="0">
                <a:srgbClr val="000000">
                  <a:alpha val="7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algn="ctr" eaLnBrk="0" hangingPunct="0"/>
              <a:r>
                <a:rPr lang="en-US" sz="2000" dirty="0">
                  <a:solidFill>
                    <a:schemeClr val="tx2"/>
                  </a:solidFill>
                  <a:latin typeface="Arial" charset="0"/>
                </a:rPr>
                <a:t>Files and Access Methods</a:t>
              </a:r>
            </a:p>
          </p:txBody>
        </p:sp>
        <p:sp>
          <p:nvSpPr>
            <p:cNvPr id="10" name="Rectangle 10"/>
            <p:cNvSpPr>
              <a:spLocks noChangeArrowheads="1"/>
            </p:cNvSpPr>
            <p:nvPr/>
          </p:nvSpPr>
          <p:spPr bwMode="auto">
            <a:xfrm>
              <a:off x="5005388" y="4003816"/>
              <a:ext cx="2411413" cy="393700"/>
            </a:xfrm>
            <a:prstGeom prst="rect">
              <a:avLst/>
            </a:prstGeom>
            <a:noFill/>
            <a:ln>
              <a:noFill/>
            </a:ln>
            <a:effectLst>
              <a:outerShdw blurRad="101600" dist="63500" dir="2700000" algn="tl" rotWithShape="0">
                <a:srgbClr val="000000">
                  <a:alpha val="7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algn="ctr" eaLnBrk="0" hangingPunct="0"/>
              <a:r>
                <a:rPr lang="en-US" sz="2000" dirty="0">
                  <a:solidFill>
                    <a:schemeClr val="tx2"/>
                  </a:solidFill>
                  <a:latin typeface="Arial" charset="0"/>
                </a:rPr>
                <a:t>Buffer Management</a:t>
              </a:r>
            </a:p>
          </p:txBody>
        </p:sp>
        <p:sp>
          <p:nvSpPr>
            <p:cNvPr id="11" name="Rectangle 11"/>
            <p:cNvSpPr>
              <a:spLocks noChangeArrowheads="1"/>
            </p:cNvSpPr>
            <p:nvPr/>
          </p:nvSpPr>
          <p:spPr bwMode="auto">
            <a:xfrm>
              <a:off x="4702175" y="4575175"/>
              <a:ext cx="3019425" cy="393700"/>
            </a:xfrm>
            <a:prstGeom prst="rect">
              <a:avLst/>
            </a:prstGeom>
            <a:noFill/>
            <a:ln>
              <a:noFill/>
            </a:ln>
            <a:effectLst>
              <a:outerShdw blurRad="101600" dist="63500" dir="2700000" algn="tl" rotWithShape="0">
                <a:srgbClr val="000000">
                  <a:alpha val="7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algn="ctr" eaLnBrk="0" hangingPunct="0"/>
              <a:r>
                <a:rPr lang="en-US" sz="2000" dirty="0">
                  <a:solidFill>
                    <a:schemeClr val="tx2"/>
                  </a:solidFill>
                  <a:latin typeface="Arial" charset="0"/>
                </a:rPr>
                <a:t>Disk Space Management</a:t>
              </a:r>
            </a:p>
          </p:txBody>
        </p:sp>
        <p:sp>
          <p:nvSpPr>
            <p:cNvPr id="12" name="Rectangle 12"/>
            <p:cNvSpPr>
              <a:spLocks noChangeArrowheads="1"/>
            </p:cNvSpPr>
            <p:nvPr/>
          </p:nvSpPr>
          <p:spPr bwMode="auto">
            <a:xfrm>
              <a:off x="4597400" y="2132013"/>
              <a:ext cx="3222625" cy="2871788"/>
            </a:xfrm>
            <a:prstGeom prst="rect">
              <a:avLst/>
            </a:prstGeom>
            <a:noFill/>
            <a:ln w="38100" cap="flat" cmpd="sng">
              <a:solidFill>
                <a:schemeClr val="tx2"/>
              </a:solidFill>
              <a:round/>
              <a:headEnd/>
              <a:tailEnd/>
            </a:ln>
            <a:effectLst>
              <a:outerShdw blurRad="101600" dist="63500" dir="2700000" algn="tl" rotWithShape="0">
                <a:srgbClr val="000000">
                  <a:alpha val="75000"/>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 name="Line 13"/>
            <p:cNvSpPr>
              <a:spLocks noChangeShapeType="1"/>
            </p:cNvSpPr>
            <p:nvPr/>
          </p:nvSpPr>
          <p:spPr bwMode="auto">
            <a:xfrm>
              <a:off x="4572000" y="2895600"/>
              <a:ext cx="32766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14" name="Line 14"/>
            <p:cNvSpPr>
              <a:spLocks noChangeShapeType="1"/>
            </p:cNvSpPr>
            <p:nvPr/>
          </p:nvSpPr>
          <p:spPr bwMode="auto">
            <a:xfrm>
              <a:off x="4572000" y="3429000"/>
              <a:ext cx="32766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15" name="Line 15"/>
            <p:cNvSpPr>
              <a:spLocks noChangeShapeType="1"/>
            </p:cNvSpPr>
            <p:nvPr/>
          </p:nvSpPr>
          <p:spPr bwMode="auto">
            <a:xfrm>
              <a:off x="4572000" y="3886200"/>
              <a:ext cx="32766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16" name="Line 16"/>
            <p:cNvSpPr>
              <a:spLocks noChangeShapeType="1"/>
            </p:cNvSpPr>
            <p:nvPr/>
          </p:nvSpPr>
          <p:spPr bwMode="auto">
            <a:xfrm>
              <a:off x="4572000" y="4495800"/>
              <a:ext cx="32766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21" name="Rectangle 21"/>
            <p:cNvSpPr>
              <a:spLocks noChangeArrowheads="1"/>
            </p:cNvSpPr>
            <p:nvPr/>
          </p:nvSpPr>
          <p:spPr bwMode="auto">
            <a:xfrm>
              <a:off x="5670262" y="5724558"/>
              <a:ext cx="1076899" cy="705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algn="ctr" eaLnBrk="0" hangingPunct="0"/>
              <a:r>
                <a:rPr lang="en-US" sz="2000" dirty="0">
                  <a:solidFill>
                    <a:srgbClr val="FFFFFF"/>
                  </a:solidFill>
                  <a:effectLst>
                    <a:outerShdw blurRad="101600" dist="50800" dir="2700000" algn="tl" rotWithShape="0">
                      <a:srgbClr val="000000">
                        <a:alpha val="75000"/>
                      </a:srgbClr>
                    </a:outerShdw>
                  </a:effectLst>
                </a:rPr>
                <a:t>Mass</a:t>
              </a:r>
            </a:p>
            <a:p>
              <a:pPr algn="ctr" eaLnBrk="0" hangingPunct="0"/>
              <a:r>
                <a:rPr lang="en-US" sz="2000" dirty="0">
                  <a:solidFill>
                    <a:srgbClr val="FFFFFF"/>
                  </a:solidFill>
                  <a:effectLst>
                    <a:outerShdw blurRad="101600" dist="50800" dir="2700000" algn="tl" rotWithShape="0">
                      <a:srgbClr val="000000">
                        <a:alpha val="75000"/>
                      </a:srgbClr>
                    </a:outerShdw>
                  </a:effectLst>
                </a:rPr>
                <a:t>Memory</a:t>
              </a:r>
            </a:p>
          </p:txBody>
        </p:sp>
        <p:sp>
          <p:nvSpPr>
            <p:cNvPr id="22" name="Line 22"/>
            <p:cNvSpPr>
              <a:spLocks noChangeShapeType="1"/>
            </p:cNvSpPr>
            <p:nvPr/>
          </p:nvSpPr>
          <p:spPr bwMode="auto">
            <a:xfrm>
              <a:off x="6208712" y="5029199"/>
              <a:ext cx="0" cy="573741"/>
            </a:xfrm>
            <a:prstGeom prst="line">
              <a:avLst/>
            </a:prstGeom>
            <a:noFill/>
            <a:ln w="76200" cap="flat" cmpd="sng">
              <a:solidFill>
                <a:schemeClr val="tx2"/>
              </a:solidFill>
              <a:round/>
              <a:headEnd type="none" w="sm" len="sm"/>
              <a:tailEnd type="arrow" w="sm" len="sm"/>
            </a:ln>
            <a:effectLst>
              <a:outerShdw blurRad="101600" dist="63500" dir="2700000" algn="tl" rotWithShape="0">
                <a:srgbClr val="000000">
                  <a:alpha val="75000"/>
                </a:srgbClr>
              </a:outerShdw>
            </a:effectLst>
            <a:extLst>
              <a:ext uri="{909E8E84-426E-40dd-AFC4-6F175D3DCCD1}">
                <a14:hiddenFill xmlns="" xmlns:a14="http://schemas.microsoft.com/office/drawing/2010/main">
                  <a:noFill/>
                </a14:hiddenFill>
              </a:ext>
            </a:extLst>
          </p:spPr>
          <p:txBody>
            <a:bodyPr/>
            <a:lstStyle/>
            <a:p>
              <a:endParaRPr lang="en-US"/>
            </a:p>
          </p:txBody>
        </p:sp>
      </p:grpSp>
      <p:sp>
        <p:nvSpPr>
          <p:cNvPr id="26" name="Rectangle 27"/>
          <p:cNvSpPr>
            <a:spLocks noChangeArrowheads="1"/>
          </p:cNvSpPr>
          <p:nvPr/>
        </p:nvSpPr>
        <p:spPr bwMode="auto">
          <a:xfrm>
            <a:off x="4939192" y="3350712"/>
            <a:ext cx="2591907" cy="1320874"/>
          </a:xfrm>
          <a:prstGeom prst="rect">
            <a:avLst/>
          </a:prstGeom>
          <a:noFill/>
          <a:ln>
            <a:noFill/>
          </a:ln>
          <a:effectLst>
            <a:outerShdw blurRad="101600" dist="63500" dir="2700000" algn="tl" rotWithShape="0">
              <a:srgbClr val="000000">
                <a:alpha val="7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88" tIns="44450" rIns="90488" bIns="44450">
            <a:spAutoFit/>
          </a:bodyPr>
          <a:lstStyle/>
          <a:p>
            <a:pPr eaLnBrk="0" hangingPunct="0"/>
            <a:r>
              <a:rPr lang="en-US" sz="2000" dirty="0"/>
              <a:t>These layers must consider concurrency</a:t>
            </a:r>
          </a:p>
          <a:p>
            <a:pPr eaLnBrk="0" hangingPunct="0"/>
            <a:r>
              <a:rPr lang="en-US" sz="2000" dirty="0"/>
              <a:t>control and recovery</a:t>
            </a:r>
          </a:p>
          <a:p>
            <a:pPr eaLnBrk="0" hangingPunct="0"/>
            <a:r>
              <a:rPr lang="en-US" sz="2000" dirty="0"/>
              <a:t>(</a:t>
            </a:r>
            <a:r>
              <a:rPr lang="en-US" sz="2000" dirty="0">
                <a:solidFill>
                  <a:schemeClr val="accent3">
                    <a:lumMod val="40000"/>
                    <a:lumOff val="60000"/>
                  </a:schemeClr>
                </a:solidFill>
              </a:rPr>
              <a:t>not shown here</a:t>
            </a:r>
            <a:r>
              <a:rPr lang="en-US" sz="2000" dirty="0"/>
              <a:t>)</a:t>
            </a:r>
          </a:p>
        </p:txBody>
      </p:sp>
      <p:sp>
        <p:nvSpPr>
          <p:cNvPr id="5" name="Right Brace 4"/>
          <p:cNvSpPr/>
          <p:nvPr/>
        </p:nvSpPr>
        <p:spPr>
          <a:xfrm>
            <a:off x="4234373" y="2673161"/>
            <a:ext cx="367553" cy="2011362"/>
          </a:xfrm>
          <a:prstGeom prst="rightBrace">
            <a:avLst>
              <a:gd name="adj1" fmla="val 8333"/>
              <a:gd name="adj2" fmla="val 47029"/>
            </a:avLst>
          </a:prstGeom>
          <a:ln w="38100" cmpd="sng"/>
          <a:effectLst>
            <a:outerShdw blurRad="101600" dist="63500" dir="2700000" algn="tl" rotWithShape="0">
              <a:prstClr val="black">
                <a:alpha val="75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Oval 5"/>
          <p:cNvSpPr/>
          <p:nvPr/>
        </p:nvSpPr>
        <p:spPr>
          <a:xfrm>
            <a:off x="881573" y="1792098"/>
            <a:ext cx="3276600" cy="768349"/>
          </a:xfrm>
          <a:prstGeom prst="ellipse">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5498352" y="1545731"/>
            <a:ext cx="2838825" cy="369332"/>
          </a:xfrm>
          <a:prstGeom prst="rect">
            <a:avLst/>
          </a:prstGeom>
          <a:noFill/>
          <a:ln w="28575" cmpd="sng">
            <a:solidFill>
              <a:schemeClr val="tx1"/>
            </a:solidFill>
          </a:ln>
          <a:effectLst>
            <a:outerShdw blurRad="101600" dist="63500" dir="2700000" algn="tl" rotWithShape="0">
              <a:srgbClr val="000000">
                <a:alpha val="75000"/>
              </a:srgbClr>
            </a:outerShdw>
          </a:effectLst>
        </p:spPr>
        <p:txBody>
          <a:bodyPr wrap="square" rtlCol="0">
            <a:spAutoFit/>
          </a:bodyPr>
          <a:lstStyle/>
          <a:p>
            <a:pPr algn="ctr"/>
            <a:r>
              <a:rPr lang="en-US" dirty="0"/>
              <a:t>Connection + user validation</a:t>
            </a:r>
          </a:p>
        </p:txBody>
      </p:sp>
      <p:sp>
        <p:nvSpPr>
          <p:cNvPr id="24" name="TextBox 23"/>
          <p:cNvSpPr txBox="1"/>
          <p:nvPr/>
        </p:nvSpPr>
        <p:spPr>
          <a:xfrm>
            <a:off x="5498352" y="2250948"/>
            <a:ext cx="2838825" cy="369332"/>
          </a:xfrm>
          <a:prstGeom prst="rect">
            <a:avLst/>
          </a:prstGeom>
          <a:noFill/>
          <a:ln w="28575" cmpd="sng">
            <a:solidFill>
              <a:schemeClr val="tx1"/>
            </a:solidFill>
          </a:ln>
          <a:effectLst>
            <a:outerShdw blurRad="101600" dist="63500" dir="2700000" algn="tl" rotWithShape="0">
              <a:srgbClr val="000000">
                <a:alpha val="75000"/>
              </a:srgbClr>
            </a:outerShdw>
          </a:effectLst>
        </p:spPr>
        <p:txBody>
          <a:bodyPr wrap="square" rtlCol="0">
            <a:spAutoFit/>
          </a:bodyPr>
          <a:lstStyle/>
          <a:p>
            <a:pPr algn="ctr"/>
            <a:r>
              <a:rPr lang="en-US" dirty="0"/>
              <a:t>Query syntax control</a:t>
            </a:r>
          </a:p>
        </p:txBody>
      </p:sp>
      <p:sp>
        <p:nvSpPr>
          <p:cNvPr id="18" name="Rounded Rectangle 17"/>
          <p:cNvSpPr/>
          <p:nvPr/>
        </p:nvSpPr>
        <p:spPr>
          <a:xfrm>
            <a:off x="5289180" y="1326185"/>
            <a:ext cx="3240000" cy="1837762"/>
          </a:xfrm>
          <a:prstGeom prst="roundRect">
            <a:avLst/>
          </a:prstGeom>
          <a:noFill/>
          <a:ln w="38100" cmpd="sng">
            <a:solidFill>
              <a:srgbClr val="FFFF00"/>
            </a:solidFill>
            <a:prstDash val="sysDash"/>
          </a:ln>
          <a:effectLst>
            <a:outerShdw blurRad="101600" dist="63500" dir="2700000" algn="ctr"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p:cNvCxnSpPr>
            <a:stCxn id="24" idx="1"/>
            <a:endCxn id="6" idx="6"/>
          </p:cNvCxnSpPr>
          <p:nvPr/>
        </p:nvCxnSpPr>
        <p:spPr>
          <a:xfrm flipH="1" flipV="1">
            <a:off x="4158173" y="2176273"/>
            <a:ext cx="1340179" cy="259341"/>
          </a:xfrm>
          <a:prstGeom prst="straightConnector1">
            <a:avLst/>
          </a:prstGeom>
          <a:ln>
            <a:tailEnd type="arrow"/>
          </a:ln>
          <a:effectLst>
            <a:outerShdw blurRad="101600" dist="63500" dir="2700000" algn="ctr" rotWithShape="0">
              <a:srgbClr val="000000">
                <a:alpha val="75000"/>
              </a:srgbClr>
            </a:outerShdw>
          </a:effectLst>
        </p:spPr>
        <p:style>
          <a:lnRef idx="3">
            <a:schemeClr val="accent1"/>
          </a:lnRef>
          <a:fillRef idx="0">
            <a:schemeClr val="accent1"/>
          </a:fillRef>
          <a:effectRef idx="2">
            <a:schemeClr val="accent1"/>
          </a:effectRef>
          <a:fontRef idx="minor">
            <a:schemeClr val="tx1"/>
          </a:fontRef>
        </p:style>
      </p:cxnSp>
      <p:sp>
        <p:nvSpPr>
          <p:cNvPr id="32" name="TextBox 31"/>
          <p:cNvSpPr txBox="1"/>
          <p:nvPr/>
        </p:nvSpPr>
        <p:spPr>
          <a:xfrm>
            <a:off x="6544236" y="2774638"/>
            <a:ext cx="1912466" cy="369332"/>
          </a:xfrm>
          <a:prstGeom prst="rect">
            <a:avLst/>
          </a:prstGeom>
          <a:noFill/>
          <a:effectLst>
            <a:outerShdw blurRad="101600" dist="63500" dir="2700000" algn="tl" rotWithShape="0">
              <a:srgbClr val="000000">
                <a:alpha val="75000"/>
              </a:srgbClr>
            </a:outerShdw>
          </a:effectLst>
        </p:spPr>
        <p:txBody>
          <a:bodyPr wrap="square" rtlCol="0">
            <a:spAutoFit/>
          </a:bodyPr>
          <a:lstStyle/>
          <a:p>
            <a:pPr algn="ctr"/>
            <a:r>
              <a:rPr lang="en-US" dirty="0">
                <a:solidFill>
                  <a:schemeClr val="accent3">
                    <a:lumMod val="40000"/>
                    <a:lumOff val="60000"/>
                  </a:schemeClr>
                </a:solidFill>
              </a:rPr>
              <a:t>Preliminary Tasks</a:t>
            </a:r>
          </a:p>
        </p:txBody>
      </p:sp>
      <p:cxnSp>
        <p:nvCxnSpPr>
          <p:cNvPr id="33" name="Straight Arrow Connector 32"/>
          <p:cNvCxnSpPr>
            <a:stCxn id="17" idx="2"/>
            <a:endCxn id="24" idx="0"/>
          </p:cNvCxnSpPr>
          <p:nvPr/>
        </p:nvCxnSpPr>
        <p:spPr>
          <a:xfrm>
            <a:off x="6917765" y="1915063"/>
            <a:ext cx="0" cy="335885"/>
          </a:xfrm>
          <a:prstGeom prst="straightConnector1">
            <a:avLst/>
          </a:prstGeom>
          <a:ln w="38100" cmpd="sng">
            <a:tailEnd type="arrow"/>
          </a:ln>
          <a:effectLst>
            <a:outerShdw blurRad="101600" dist="63500" dir="2700000" algn="tl" rotWithShape="0">
              <a:srgbClr val="000000">
                <a:alpha val="75000"/>
              </a:srgbClr>
            </a:outerShdw>
          </a:effectLst>
        </p:spPr>
        <p:style>
          <a:lnRef idx="2">
            <a:schemeClr val="accent1"/>
          </a:lnRef>
          <a:fillRef idx="0">
            <a:schemeClr val="accent1"/>
          </a:fillRef>
          <a:effectRef idx="1">
            <a:schemeClr val="accent1"/>
          </a:effectRef>
          <a:fontRef idx="minor">
            <a:schemeClr val="tx1"/>
          </a:fontRef>
        </p:style>
      </p:cxnSp>
      <p:sp>
        <p:nvSpPr>
          <p:cNvPr id="23" name="Slide Number Placeholder 22">
            <a:extLst>
              <a:ext uri="{FF2B5EF4-FFF2-40B4-BE49-F238E27FC236}">
                <a16:creationId xmlns:a16="http://schemas.microsoft.com/office/drawing/2014/main" id="{98FB6E1D-3356-6044-A800-7484419608A3}"/>
              </a:ext>
            </a:extLst>
          </p:cNvPr>
          <p:cNvSpPr>
            <a:spLocks noGrp="1"/>
          </p:cNvSpPr>
          <p:nvPr>
            <p:ph type="sldNum" sz="quarter" idx="12"/>
          </p:nvPr>
        </p:nvSpPr>
        <p:spPr/>
        <p:txBody>
          <a:bodyPr/>
          <a:lstStyle/>
          <a:p>
            <a:fld id="{D12AA694-00EB-4F4B-AABB-6F50FB178914}" type="slidenum">
              <a:rPr lang="en-US" smtClean="0"/>
              <a:t>36</a:t>
            </a:fld>
            <a:endParaRPr lang="en-US"/>
          </a:p>
        </p:txBody>
      </p:sp>
      <p:sp>
        <p:nvSpPr>
          <p:cNvPr id="30" name="Title 1">
            <a:extLst>
              <a:ext uri="{FF2B5EF4-FFF2-40B4-BE49-F238E27FC236}">
                <a16:creationId xmlns:a16="http://schemas.microsoft.com/office/drawing/2014/main" id="{FA8B9D18-A917-D242-87F3-0C5CAC765A3F}"/>
              </a:ext>
            </a:extLst>
          </p:cNvPr>
          <p:cNvSpPr>
            <a:spLocks noGrp="1"/>
          </p:cNvSpPr>
          <p:nvPr>
            <p:ph type="title"/>
          </p:nvPr>
        </p:nvSpPr>
        <p:spPr>
          <a:xfrm>
            <a:off x="720000" y="102420"/>
            <a:ext cx="7920000" cy="718246"/>
          </a:xfrm>
        </p:spPr>
        <p:txBody>
          <a:bodyPr>
            <a:normAutofit/>
          </a:bodyPr>
          <a:lstStyle/>
          <a:p>
            <a:pPr algn="l"/>
            <a:r>
              <a:rPr lang="en-GB" sz="3600" dirty="0">
                <a:solidFill>
                  <a:schemeClr val="tx2"/>
                </a:solidFill>
              </a:rPr>
              <a:t>DBMS: structure</a:t>
            </a:r>
          </a:p>
        </p:txBody>
      </p:sp>
    </p:spTree>
    <p:extLst>
      <p:ext uri="{BB962C8B-B14F-4D97-AF65-F5344CB8AC3E}">
        <p14:creationId xmlns:p14="http://schemas.microsoft.com/office/powerpoint/2010/main" val="135536074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p:tgtEl>
                                          <p:spTgt spid="4">
                                            <p:bg/>
                                          </p:spTgt>
                                        </p:tgtEl>
                                        <p:attrNameLst>
                                          <p:attrName>ppt_y</p:attrName>
                                        </p:attrNameLst>
                                      </p:cBhvr>
                                      <p:tavLst>
                                        <p:tav tm="0">
                                          <p:val>
                                            <p:strVal val="#ppt_y+#ppt_h*1.125000"/>
                                          </p:val>
                                        </p:tav>
                                        <p:tav tm="100000">
                                          <p:val>
                                            <p:strVal val="#ppt_y"/>
                                          </p:val>
                                        </p:tav>
                                      </p:tavLst>
                                    </p:anim>
                                    <p:animEffect transition="in" filter="wipe(up)">
                                      <p:cBhvr>
                                        <p:cTn id="8" dur="500"/>
                                        <p:tgtEl>
                                          <p:spTgt spid="4">
                                            <p:bg/>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2)">
                                      <p:cBhvr>
                                        <p:cTn id="17" dur="1000"/>
                                        <p:tgtEl>
                                          <p:spTgt spid="18"/>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p:tgtEl>
                                          <p:spTgt spid="32"/>
                                        </p:tgtEl>
                                        <p:attrNameLst>
                                          <p:attrName>ppt_y</p:attrName>
                                        </p:attrNameLst>
                                      </p:cBhvr>
                                      <p:tavLst>
                                        <p:tav tm="0">
                                          <p:val>
                                            <p:strVal val="#ppt_y+#ppt_h*1.125000"/>
                                          </p:val>
                                        </p:tav>
                                        <p:tav tm="100000">
                                          <p:val>
                                            <p:strVal val="#ppt_y"/>
                                          </p:val>
                                        </p:tav>
                                      </p:tavLst>
                                    </p:anim>
                                    <p:animEffect transition="in" filter="wipe(up)">
                                      <p:cBhvr>
                                        <p:cTn id="22" dur="500"/>
                                        <p:tgtEl>
                                          <p:spTgt spid="32"/>
                                        </p:tgtEl>
                                      </p:cBhvr>
                                    </p:animEffect>
                                  </p:childTnLst>
                                </p:cTn>
                              </p:par>
                            </p:childTnLst>
                          </p:cTn>
                        </p:par>
                        <p:par>
                          <p:cTn id="23" fill="hold">
                            <p:stCondLst>
                              <p:cond delay="1500"/>
                            </p:stCondLst>
                            <p:childTnLst>
                              <p:par>
                                <p:cTn id="24" presetID="12" presetClass="entr" presetSubtype="4"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p:tgtEl>
                                          <p:spTgt spid="17"/>
                                        </p:tgtEl>
                                        <p:attrNameLst>
                                          <p:attrName>ppt_y</p:attrName>
                                        </p:attrNameLst>
                                      </p:cBhvr>
                                      <p:tavLst>
                                        <p:tav tm="0">
                                          <p:val>
                                            <p:strVal val="#ppt_y+#ppt_h*1.125000"/>
                                          </p:val>
                                        </p:tav>
                                        <p:tav tm="100000">
                                          <p:val>
                                            <p:strVal val="#ppt_y"/>
                                          </p:val>
                                        </p:tav>
                                      </p:tavLst>
                                    </p:anim>
                                    <p:animEffect transition="in" filter="wipe(up)">
                                      <p:cBhvr>
                                        <p:cTn id="27" dur="500"/>
                                        <p:tgtEl>
                                          <p:spTgt spid="17"/>
                                        </p:tgtEl>
                                      </p:cBhvr>
                                    </p:animEffect>
                                  </p:childTnLst>
                                </p:cTn>
                              </p:par>
                            </p:childTnLst>
                          </p:cTn>
                        </p:par>
                        <p:par>
                          <p:cTn id="28" fill="hold">
                            <p:stCondLst>
                              <p:cond delay="2000"/>
                            </p:stCondLst>
                            <p:childTnLst>
                              <p:par>
                                <p:cTn id="29" presetID="16" presetClass="entr" presetSubtype="26"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barn(inHorizontal)">
                                      <p:cBhvr>
                                        <p:cTn id="31" dur="500"/>
                                        <p:tgtEl>
                                          <p:spTgt spid="33"/>
                                        </p:tgtEl>
                                      </p:cBhvr>
                                    </p:animEffect>
                                  </p:childTnLst>
                                </p:cTn>
                              </p:par>
                            </p:childTnLst>
                          </p:cTn>
                        </p:par>
                        <p:par>
                          <p:cTn id="32" fill="hold">
                            <p:stCondLst>
                              <p:cond delay="2500"/>
                            </p:stCondLst>
                            <p:childTnLst>
                              <p:par>
                                <p:cTn id="33" presetID="12" presetClass="entr" presetSubtype="1"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p:tgtEl>
                                          <p:spTgt spid="24"/>
                                        </p:tgtEl>
                                        <p:attrNameLst>
                                          <p:attrName>ppt_y</p:attrName>
                                        </p:attrNameLst>
                                      </p:cBhvr>
                                      <p:tavLst>
                                        <p:tav tm="0">
                                          <p:val>
                                            <p:strVal val="#ppt_y-#ppt_h*1.125000"/>
                                          </p:val>
                                        </p:tav>
                                        <p:tav tm="100000">
                                          <p:val>
                                            <p:strVal val="#ppt_y"/>
                                          </p:val>
                                        </p:tav>
                                      </p:tavLst>
                                    </p:anim>
                                    <p:animEffect transition="in" filter="wipe(down)">
                                      <p:cBhvr>
                                        <p:cTn id="36" dur="500"/>
                                        <p:tgtEl>
                                          <p:spTgt spid="24"/>
                                        </p:tgtEl>
                                      </p:cBhvr>
                                    </p:animEffect>
                                  </p:childTnLst>
                                </p:cTn>
                              </p:par>
                            </p:childTnLst>
                          </p:cTn>
                        </p:par>
                        <p:par>
                          <p:cTn id="37" fill="hold">
                            <p:stCondLst>
                              <p:cond delay="3000"/>
                            </p:stCondLst>
                            <p:childTnLst>
                              <p:par>
                                <p:cTn id="38" presetID="22" presetClass="entr" presetSubtype="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right)">
                                      <p:cBhvr>
                                        <p:cTn id="40" dur="500"/>
                                        <p:tgtEl>
                                          <p:spTgt spid="20"/>
                                        </p:tgtEl>
                                      </p:cBhvr>
                                    </p:animEffect>
                                  </p:childTnLst>
                                </p:cTn>
                              </p:par>
                            </p:childTnLst>
                          </p:cTn>
                        </p:par>
                        <p:par>
                          <p:cTn id="41" fill="hold">
                            <p:stCondLst>
                              <p:cond delay="3500"/>
                            </p:stCondLst>
                            <p:childTnLst>
                              <p:par>
                                <p:cTn id="42" presetID="18" presetClass="entr" presetSubtype="12"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strips(downLeft)">
                                      <p:cBhvr>
                                        <p:cTn id="44" dur="1000"/>
                                        <p:tgtEl>
                                          <p:spTgt spid="29"/>
                                        </p:tgtEl>
                                      </p:cBhvr>
                                    </p:animEffect>
                                  </p:childTnLst>
                                </p:cTn>
                              </p:par>
                            </p:childTnLst>
                          </p:cTn>
                        </p:par>
                        <p:par>
                          <p:cTn id="45" fill="hold">
                            <p:stCondLst>
                              <p:cond delay="4500"/>
                            </p:stCondLst>
                            <p:childTnLst>
                              <p:par>
                                <p:cTn id="46" presetID="20" presetClass="entr" presetSubtype="0"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edge">
                                      <p:cBhvr>
                                        <p:cTn id="48" dur="1000"/>
                                        <p:tgtEl>
                                          <p:spTgt spid="6"/>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26" grpId="0"/>
      <p:bldP spid="5" grpId="0" animBg="1"/>
      <p:bldP spid="6" grpId="0" animBg="1"/>
      <p:bldP spid="17" grpId="0" animBg="1"/>
      <p:bldP spid="24" grpId="0" animBg="1"/>
      <p:bldP spid="18" grpId="0" animBg="1"/>
      <p:bldP spid="3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3">
            <a:extLst>
              <a:ext uri="{FF2B5EF4-FFF2-40B4-BE49-F238E27FC236}">
                <a16:creationId xmlns:a16="http://schemas.microsoft.com/office/drawing/2014/main" id="{5EC28EFD-ED16-9C4B-9DCB-7B4A46998372}"/>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3" name="Content Placeholder 2"/>
          <p:cNvSpPr>
            <a:spLocks noGrp="1"/>
          </p:cNvSpPr>
          <p:nvPr>
            <p:ph idx="1"/>
          </p:nvPr>
        </p:nvSpPr>
        <p:spPr>
          <a:xfrm>
            <a:off x="288001" y="888979"/>
            <a:ext cx="8567999" cy="4037002"/>
          </a:xfrm>
        </p:spPr>
        <p:txBody>
          <a:bodyPr>
            <a:spAutoFit/>
          </a:bodyPr>
          <a:lstStyle/>
          <a:p>
            <a:pPr>
              <a:buFont typeface="Wingdings" pitchFamily="2" charset="2"/>
              <a:buChar char="Ø"/>
            </a:pPr>
            <a:r>
              <a:rPr lang="en-US" b="0" dirty="0"/>
              <a:t>Higher level of data abstraction.</a:t>
            </a:r>
          </a:p>
          <a:p>
            <a:pPr>
              <a:buFont typeface="Wingdings" pitchFamily="2" charset="2"/>
              <a:buChar char="Ø"/>
            </a:pPr>
            <a:r>
              <a:rPr lang="en-US" b="0" dirty="0"/>
              <a:t>Application portability.</a:t>
            </a:r>
          </a:p>
          <a:p>
            <a:pPr>
              <a:buFont typeface="Wingdings" pitchFamily="2" charset="2"/>
              <a:buChar char="Ø"/>
            </a:pPr>
            <a:r>
              <a:rPr lang="en-US" b="0" dirty="0"/>
              <a:t>Queries are written in a high level language (SQL) tailored for database applications. Example:</a:t>
            </a:r>
          </a:p>
          <a:p>
            <a:pPr marL="403225" lvl="1" indent="0">
              <a:buNone/>
            </a:pPr>
            <a:r>
              <a:rPr lang="en-US" b="0" dirty="0">
                <a:solidFill>
                  <a:srgbClr val="CCFFCC"/>
                </a:solidFill>
                <a:latin typeface="Courier"/>
                <a:cs typeface="Courier"/>
              </a:rPr>
              <a:t>  </a:t>
            </a:r>
            <a:r>
              <a:rPr lang="en-US" b="0" dirty="0">
                <a:solidFill>
                  <a:srgbClr val="FFFF00"/>
                </a:solidFill>
                <a:latin typeface="Consolas"/>
                <a:cs typeface="Consolas"/>
              </a:rPr>
              <a:t>SELECT</a:t>
            </a:r>
            <a:r>
              <a:rPr lang="en-US" b="0" dirty="0">
                <a:latin typeface="Consolas"/>
                <a:cs typeface="Consolas"/>
              </a:rPr>
              <a:t> </a:t>
            </a:r>
            <a:r>
              <a:rPr lang="en-US" b="0" dirty="0" err="1">
                <a:latin typeface="Consolas"/>
                <a:cs typeface="Consolas"/>
              </a:rPr>
              <a:t>StarName</a:t>
            </a:r>
            <a:endParaRPr lang="en-US" b="0" dirty="0">
              <a:latin typeface="Consolas"/>
              <a:cs typeface="Consolas"/>
            </a:endParaRPr>
          </a:p>
          <a:p>
            <a:pPr lvl="1">
              <a:buFont typeface="Wingdings" charset="0"/>
              <a:buNone/>
            </a:pPr>
            <a:r>
              <a:rPr lang="en-US" b="0" dirty="0">
                <a:solidFill>
                  <a:srgbClr val="CCFFCC"/>
                </a:solidFill>
                <a:latin typeface="Consolas"/>
                <a:cs typeface="Consolas"/>
              </a:rPr>
              <a:t>  </a:t>
            </a:r>
            <a:r>
              <a:rPr lang="en-US" b="0" dirty="0">
                <a:solidFill>
                  <a:srgbClr val="FFFF00"/>
                </a:solidFill>
                <a:latin typeface="Consolas"/>
                <a:cs typeface="Consolas"/>
              </a:rPr>
              <a:t>FROM</a:t>
            </a:r>
            <a:r>
              <a:rPr lang="en-US" b="0" dirty="0">
                <a:latin typeface="Consolas"/>
                <a:cs typeface="Consolas"/>
              </a:rPr>
              <a:t> </a:t>
            </a:r>
            <a:r>
              <a:rPr lang="en-US" b="0" dirty="0" err="1">
                <a:latin typeface="Consolas"/>
                <a:cs typeface="Consolas"/>
              </a:rPr>
              <a:t>StarCatalogue</a:t>
            </a:r>
            <a:endParaRPr lang="en-US" b="0" dirty="0">
              <a:latin typeface="Consolas"/>
              <a:cs typeface="Consolas"/>
            </a:endParaRPr>
          </a:p>
          <a:p>
            <a:pPr lvl="1">
              <a:buFont typeface="Wingdings" charset="0"/>
              <a:buNone/>
            </a:pPr>
            <a:r>
              <a:rPr lang="en-US" b="0" dirty="0">
                <a:solidFill>
                  <a:srgbClr val="CCFFCC"/>
                </a:solidFill>
                <a:latin typeface="Consolas"/>
                <a:cs typeface="Consolas"/>
              </a:rPr>
              <a:t>  </a:t>
            </a:r>
            <a:r>
              <a:rPr lang="en-US" b="0" dirty="0">
                <a:latin typeface="Consolas"/>
                <a:cs typeface="Consolas"/>
              </a:rPr>
              <a:t>[ </a:t>
            </a:r>
            <a:r>
              <a:rPr lang="en-US" b="0" dirty="0">
                <a:solidFill>
                  <a:srgbClr val="FFFF00"/>
                </a:solidFill>
                <a:latin typeface="Consolas"/>
                <a:cs typeface="Consolas"/>
              </a:rPr>
              <a:t>WHERE</a:t>
            </a:r>
            <a:r>
              <a:rPr lang="en-US" b="0" dirty="0">
                <a:latin typeface="Consolas"/>
                <a:cs typeface="Consolas"/>
              </a:rPr>
              <a:t> class = 3 ]</a:t>
            </a:r>
          </a:p>
          <a:p>
            <a:pPr lvl="1">
              <a:buNone/>
            </a:pPr>
            <a:endParaRPr lang="en-US" sz="1200" b="0" dirty="0"/>
          </a:p>
          <a:p>
            <a:pPr lvl="1">
              <a:buNone/>
            </a:pPr>
            <a:r>
              <a:rPr lang="en-US" sz="2400" b="0" dirty="0"/>
              <a:t>In terms of relational algebra it is:</a:t>
            </a:r>
            <a:endParaRPr lang="en-US" sz="2400" b="0" dirty="0">
              <a:latin typeface="Courier"/>
              <a:cs typeface="Courier"/>
            </a:endParaRPr>
          </a:p>
        </p:txBody>
      </p:sp>
      <p:sp>
        <p:nvSpPr>
          <p:cNvPr id="4" name="TextBox 3"/>
          <p:cNvSpPr txBox="1"/>
          <p:nvPr/>
        </p:nvSpPr>
        <p:spPr>
          <a:xfrm>
            <a:off x="4990353" y="2735793"/>
            <a:ext cx="3759150" cy="1392369"/>
          </a:xfrm>
          <a:prstGeom prst="rect">
            <a:avLst/>
          </a:prstGeom>
          <a:noFill/>
        </p:spPr>
        <p:txBody>
          <a:bodyPr wrap="square" rtlCol="0">
            <a:spAutoFit/>
          </a:bodyPr>
          <a:lstStyle/>
          <a:p>
            <a:pPr>
              <a:lnSpc>
                <a:spcPct val="120000"/>
              </a:lnSpc>
            </a:pPr>
            <a:r>
              <a:rPr lang="en-US" sz="2400" dirty="0"/>
              <a:t>- what to get</a:t>
            </a:r>
          </a:p>
          <a:p>
            <a:pPr>
              <a:lnSpc>
                <a:spcPct val="120000"/>
              </a:lnSpc>
            </a:pPr>
            <a:r>
              <a:rPr lang="en-US" sz="2400" dirty="0"/>
              <a:t>- from which dataset</a:t>
            </a:r>
          </a:p>
          <a:p>
            <a:pPr>
              <a:lnSpc>
                <a:spcPct val="120000"/>
              </a:lnSpc>
            </a:pPr>
            <a:r>
              <a:rPr lang="en-US" sz="2400" dirty="0"/>
              <a:t>- optionally applying a filter</a:t>
            </a:r>
          </a:p>
        </p:txBody>
      </p:sp>
      <p:sp>
        <p:nvSpPr>
          <p:cNvPr id="5" name="Left Brace 4"/>
          <p:cNvSpPr/>
          <p:nvPr/>
        </p:nvSpPr>
        <p:spPr>
          <a:xfrm>
            <a:off x="4706471" y="2799293"/>
            <a:ext cx="418353" cy="1270914"/>
          </a:xfrm>
          <a:prstGeom prst="leftBrace">
            <a:avLst/>
          </a:prstGeom>
          <a:ln w="44450" cmpd="sng"/>
          <a:effectLst>
            <a:outerShdw blurRad="101600" dist="63500" dir="2700000" algn="tl" rotWithShape="0">
              <a:srgbClr val="000000">
                <a:alpha val="75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4939276" y="4935522"/>
            <a:ext cx="1422954" cy="1326105"/>
          </a:xfrm>
          <a:prstGeom prst="rect">
            <a:avLst/>
          </a:prstGeom>
          <a:noFill/>
          <a:ln w="44450" cmpd="sng">
            <a:solidFill>
              <a:schemeClr val="accent1"/>
            </a:solidFill>
          </a:ln>
          <a:effectLst>
            <a:outerShdw blurRad="101600" dist="63500" dir="2700000" algn="tl" rotWithShape="0">
              <a:srgbClr val="000000">
                <a:alpha val="75000"/>
              </a:srgbClr>
            </a:outerShdw>
          </a:effectLst>
        </p:spPr>
        <p:txBody>
          <a:bodyPr wrap="square" lIns="144000" tIns="108000" bIns="108000" rtlCol="0">
            <a:spAutoFit/>
          </a:bodyPr>
          <a:lstStyle/>
          <a:p>
            <a:r>
              <a:rPr lang="en-US" sz="2400" dirty="0">
                <a:effectLst>
                  <a:outerShdw blurRad="101600" dist="63500" dir="2700000" algn="tl" rotWithShape="0">
                    <a:prstClr val="black">
                      <a:alpha val="75000"/>
                    </a:prstClr>
                  </a:outerShdw>
                </a:effectLst>
              </a:rPr>
              <a:t>SELECT </a:t>
            </a:r>
            <a:r>
              <a:rPr lang="en-US" sz="2400" dirty="0">
                <a:solidFill>
                  <a:srgbClr val="CCFFCC"/>
                </a:solidFill>
                <a:effectLst>
                  <a:outerShdw blurRad="101600" dist="63500" dir="2700000" algn="tl" rotWithShape="0">
                    <a:prstClr val="black">
                      <a:alpha val="75000"/>
                    </a:prstClr>
                  </a:outerShdw>
                </a:effectLst>
              </a:rPr>
              <a:t>L</a:t>
            </a:r>
          </a:p>
          <a:p>
            <a:r>
              <a:rPr lang="en-US" sz="2400" dirty="0">
                <a:effectLst>
                  <a:outerShdw blurRad="101600" dist="63500" dir="2700000" algn="tl" rotWithShape="0">
                    <a:prstClr val="black">
                      <a:alpha val="75000"/>
                    </a:prstClr>
                  </a:outerShdw>
                </a:effectLst>
              </a:rPr>
              <a:t>FROM   </a:t>
            </a:r>
            <a:r>
              <a:rPr lang="en-US" sz="2400" dirty="0">
                <a:solidFill>
                  <a:srgbClr val="CCFFCC"/>
                </a:solidFill>
                <a:effectLst>
                  <a:outerShdw blurRad="101600" dist="63500" dir="2700000" algn="tl" rotWithShape="0">
                    <a:prstClr val="black">
                      <a:alpha val="75000"/>
                    </a:prstClr>
                  </a:outerShdw>
                </a:effectLst>
              </a:rPr>
              <a:t>R</a:t>
            </a:r>
          </a:p>
          <a:p>
            <a:r>
              <a:rPr lang="en-US" sz="2400" dirty="0">
                <a:effectLst>
                  <a:outerShdw blurRad="101600" dist="63500" dir="2700000" algn="tl" rotWithShape="0">
                    <a:prstClr val="black">
                      <a:alpha val="75000"/>
                    </a:prstClr>
                  </a:outerShdw>
                </a:effectLst>
              </a:rPr>
              <a:t>WHERE </a:t>
            </a:r>
            <a:r>
              <a:rPr lang="en-US" sz="2400" dirty="0">
                <a:solidFill>
                  <a:srgbClr val="CCFFCC"/>
                </a:solidFill>
                <a:effectLst>
                  <a:outerShdw blurRad="101600" dist="63500" dir="2700000" algn="tl" rotWithShape="0">
                    <a:prstClr val="black">
                      <a:alpha val="75000"/>
                    </a:prstClr>
                  </a:outerShdw>
                </a:effectLst>
              </a:rPr>
              <a:t>C</a:t>
            </a:r>
          </a:p>
        </p:txBody>
      </p:sp>
      <p:sp>
        <p:nvSpPr>
          <p:cNvPr id="9" name="TextBox 8"/>
          <p:cNvSpPr txBox="1"/>
          <p:nvPr/>
        </p:nvSpPr>
        <p:spPr>
          <a:xfrm>
            <a:off x="1353816" y="5274742"/>
            <a:ext cx="1935484" cy="647664"/>
          </a:xfrm>
          <a:prstGeom prst="rect">
            <a:avLst/>
          </a:prstGeom>
          <a:noFill/>
          <a:ln w="28575" cmpd="sng">
            <a:solidFill>
              <a:schemeClr val="accent1"/>
            </a:solidFill>
          </a:ln>
          <a:effectLst>
            <a:outerShdw blurRad="101600" dist="63500" dir="2700000" algn="tl" rotWithShape="0">
              <a:srgbClr val="000000">
                <a:alpha val="75000"/>
              </a:srgbClr>
            </a:outerShdw>
          </a:effectLst>
        </p:spPr>
        <p:txBody>
          <a:bodyPr wrap="square" bIns="108000" rtlCol="0">
            <a:spAutoFit/>
          </a:bodyPr>
          <a:lstStyle/>
          <a:p>
            <a:pPr algn="ctr"/>
            <a:r>
              <a:rPr lang="en-US" sz="3200" dirty="0">
                <a:effectLst>
                  <a:outerShdw blurRad="101600" dist="63500" dir="2700000" algn="tl" rotWithShape="0">
                    <a:prstClr val="black">
                      <a:alpha val="75000"/>
                    </a:prstClr>
                  </a:outerShdw>
                </a:effectLst>
              </a:rPr>
              <a:t>π</a:t>
            </a:r>
            <a:r>
              <a:rPr lang="en-US" sz="3200" baseline="-25000" dirty="0">
                <a:solidFill>
                  <a:srgbClr val="FFFF00"/>
                </a:solidFill>
                <a:effectLst>
                  <a:outerShdw blurRad="101600" dist="63500" dir="2700000" algn="tl" rotWithShape="0">
                    <a:prstClr val="black">
                      <a:alpha val="75000"/>
                    </a:prstClr>
                  </a:outerShdw>
                </a:effectLst>
              </a:rPr>
              <a:t>L</a:t>
            </a:r>
            <a:r>
              <a:rPr lang="en-US" sz="3200" baseline="-25000" dirty="0">
                <a:solidFill>
                  <a:srgbClr val="CCFFCC"/>
                </a:solidFill>
                <a:effectLst>
                  <a:outerShdw blurRad="101600" dist="63500" dir="2700000" algn="tl" rotWithShape="0">
                    <a:prstClr val="black">
                      <a:alpha val="75000"/>
                    </a:prstClr>
                  </a:outerShdw>
                </a:effectLst>
              </a:rPr>
              <a:t> </a:t>
            </a:r>
            <a:r>
              <a:rPr lang="en-US" sz="3200" dirty="0">
                <a:effectLst>
                  <a:outerShdw blurRad="101600" dist="63500" dir="2700000" algn="tl" rotWithShape="0">
                    <a:prstClr val="black">
                      <a:alpha val="75000"/>
                    </a:prstClr>
                  </a:outerShdw>
                </a:effectLst>
              </a:rPr>
              <a:t>( </a:t>
            </a:r>
            <a:r>
              <a:rPr lang="en-US" sz="3200" dirty="0" err="1">
                <a:effectLst>
                  <a:outerShdw blurRad="101600" dist="63500" dir="2700000" algn="tl" rotWithShape="0">
                    <a:prstClr val="black">
                      <a:alpha val="75000"/>
                    </a:prstClr>
                  </a:outerShdw>
                </a:effectLst>
              </a:rPr>
              <a:t>σ</a:t>
            </a:r>
            <a:r>
              <a:rPr lang="en-US" sz="3200" baseline="-25000" dirty="0" err="1">
                <a:solidFill>
                  <a:srgbClr val="FFFF00"/>
                </a:solidFill>
                <a:effectLst>
                  <a:outerShdw blurRad="101600" dist="63500" dir="2700000" algn="tl" rotWithShape="0">
                    <a:prstClr val="black">
                      <a:alpha val="75000"/>
                    </a:prstClr>
                  </a:outerShdw>
                </a:effectLst>
              </a:rPr>
              <a:t>C</a:t>
            </a:r>
            <a:r>
              <a:rPr lang="en-US" sz="3200" baseline="-25000" dirty="0">
                <a:solidFill>
                  <a:srgbClr val="CCFFCC"/>
                </a:solidFill>
                <a:effectLst>
                  <a:outerShdw blurRad="101600" dist="63500" dir="2700000" algn="tl" rotWithShape="0">
                    <a:prstClr val="black">
                      <a:alpha val="75000"/>
                    </a:prstClr>
                  </a:outerShdw>
                </a:effectLst>
              </a:rPr>
              <a:t> </a:t>
            </a:r>
            <a:r>
              <a:rPr lang="en-US" sz="3200" dirty="0">
                <a:effectLst>
                  <a:outerShdw blurRad="101600" dist="63500" dir="2700000" algn="tl" rotWithShape="0">
                    <a:prstClr val="black">
                      <a:alpha val="75000"/>
                    </a:prstClr>
                  </a:outerShdw>
                </a:effectLst>
              </a:rPr>
              <a:t>(</a:t>
            </a:r>
            <a:r>
              <a:rPr lang="en-US" sz="3200" dirty="0">
                <a:solidFill>
                  <a:srgbClr val="FFFF00"/>
                </a:solidFill>
                <a:effectLst>
                  <a:outerShdw blurRad="101600" dist="63500" dir="2700000" algn="tl" rotWithShape="0">
                    <a:prstClr val="black">
                      <a:alpha val="75000"/>
                    </a:prstClr>
                  </a:outerShdw>
                </a:effectLst>
              </a:rPr>
              <a:t>R</a:t>
            </a:r>
            <a:r>
              <a:rPr lang="en-US" sz="3200" dirty="0">
                <a:effectLst>
                  <a:outerShdw blurRad="101600" dist="63500" dir="2700000" algn="tl" rotWithShape="0">
                    <a:prstClr val="black">
                      <a:alpha val="75000"/>
                    </a:prstClr>
                  </a:outerShdw>
                </a:effectLst>
              </a:rPr>
              <a:t>) )</a:t>
            </a:r>
            <a:endParaRPr lang="en-US" sz="3200" dirty="0">
              <a:solidFill>
                <a:srgbClr val="CCFFCC"/>
              </a:solidFill>
              <a:effectLst>
                <a:outerShdw blurRad="101600" dist="63500" dir="2700000" algn="tl" rotWithShape="0">
                  <a:prstClr val="black">
                    <a:alpha val="75000"/>
                  </a:prstClr>
                </a:outerShdw>
              </a:effectLst>
            </a:endParaRPr>
          </a:p>
        </p:txBody>
      </p:sp>
      <p:sp>
        <p:nvSpPr>
          <p:cNvPr id="10" name="Right Arrow 9"/>
          <p:cNvSpPr/>
          <p:nvPr/>
        </p:nvSpPr>
        <p:spPr>
          <a:xfrm>
            <a:off x="3769621" y="5305520"/>
            <a:ext cx="841531" cy="58610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2C824572-A349-2E40-8731-0AE9C2ECA6C4}"/>
              </a:ext>
            </a:extLst>
          </p:cNvPr>
          <p:cNvSpPr>
            <a:spLocks noGrp="1"/>
          </p:cNvSpPr>
          <p:nvPr>
            <p:ph type="sldNum" sz="quarter" idx="12"/>
          </p:nvPr>
        </p:nvSpPr>
        <p:spPr/>
        <p:txBody>
          <a:bodyPr/>
          <a:lstStyle/>
          <a:p>
            <a:fld id="{D12AA694-00EB-4F4B-AABB-6F50FB178914}" type="slidenum">
              <a:rPr lang="en-US" smtClean="0"/>
              <a:t>37</a:t>
            </a:fld>
            <a:endParaRPr lang="en-US"/>
          </a:p>
        </p:txBody>
      </p:sp>
      <p:sp>
        <p:nvSpPr>
          <p:cNvPr id="12" name="Title 1">
            <a:extLst>
              <a:ext uri="{FF2B5EF4-FFF2-40B4-BE49-F238E27FC236}">
                <a16:creationId xmlns:a16="http://schemas.microsoft.com/office/drawing/2014/main" id="{CBE2BBDC-4A1D-E74F-BB1E-66DB2A831BDF}"/>
              </a:ext>
            </a:extLst>
          </p:cNvPr>
          <p:cNvSpPr>
            <a:spLocks noGrp="1"/>
          </p:cNvSpPr>
          <p:nvPr>
            <p:ph type="title"/>
          </p:nvPr>
        </p:nvSpPr>
        <p:spPr>
          <a:xfrm>
            <a:off x="719999" y="102420"/>
            <a:ext cx="8029503" cy="718246"/>
          </a:xfrm>
        </p:spPr>
        <p:txBody>
          <a:bodyPr>
            <a:normAutofit fontScale="90000"/>
          </a:bodyPr>
          <a:lstStyle/>
          <a:p>
            <a:pPr algn="l"/>
            <a:r>
              <a:rPr lang="en-GB" sz="3600" dirty="0">
                <a:solidFill>
                  <a:schemeClr val="tx2"/>
                </a:solidFill>
              </a:rPr>
              <a:t>DBMS: </a:t>
            </a:r>
            <a:r>
              <a:rPr lang="en-US" sz="3600" dirty="0">
                <a:solidFill>
                  <a:schemeClr val="tx2"/>
                </a:solidFill>
              </a:rPr>
              <a:t>reduced application development time</a:t>
            </a:r>
            <a:endParaRPr lang="en-GB" sz="3600" dirty="0">
              <a:solidFill>
                <a:schemeClr val="tx2"/>
              </a:solidFill>
            </a:endParaRPr>
          </a:p>
        </p:txBody>
      </p:sp>
    </p:spTree>
    <p:extLst>
      <p:ext uri="{BB962C8B-B14F-4D97-AF65-F5344CB8AC3E}">
        <p14:creationId xmlns:p14="http://schemas.microsoft.com/office/powerpoint/2010/main" val="178868851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4" end="4"/>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5" end="5"/>
                                            </p:txEl>
                                          </p:spTgt>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P spid="8" grpId="0"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3">
            <a:extLst>
              <a:ext uri="{FF2B5EF4-FFF2-40B4-BE49-F238E27FC236}">
                <a16:creationId xmlns:a16="http://schemas.microsoft.com/office/drawing/2014/main" id="{915E7205-09BA-0142-BD23-ECA5AB09F5F1}"/>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11" name="Textplatzhalter 4"/>
          <p:cNvSpPr txBox="1">
            <a:spLocks/>
          </p:cNvSpPr>
          <p:nvPr/>
        </p:nvSpPr>
        <p:spPr>
          <a:xfrm>
            <a:off x="330199" y="853926"/>
            <a:ext cx="8521701" cy="4898777"/>
          </a:xfrm>
          <a:prstGeom prst="rect">
            <a:avLst/>
          </a:prstGeom>
        </p:spPr>
        <p:txBody>
          <a:bodyPr wrap="square">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a:buFont typeface="Wingdings" pitchFamily="2" charset="2"/>
              <a:buChar char="Ø"/>
            </a:pPr>
            <a:r>
              <a:rPr lang="en-GB" b="0" dirty="0"/>
              <a:t>Mnemonic, more similar to spoken language, extensible, etc.</a:t>
            </a:r>
          </a:p>
          <a:p>
            <a:pPr>
              <a:buFont typeface="Wingdings" pitchFamily="2" charset="2"/>
              <a:buChar char="Ø"/>
            </a:pPr>
            <a:r>
              <a:rPr lang="en-GB" b="0" dirty="0"/>
              <a:t>For example the syntax of a </a:t>
            </a:r>
            <a:r>
              <a:rPr lang="en-GB" b="0" dirty="0">
                <a:solidFill>
                  <a:srgbClr val="CCFFCC"/>
                </a:solidFill>
                <a:latin typeface="Consolas"/>
                <a:cs typeface="Consolas"/>
              </a:rPr>
              <a:t>SELECT</a:t>
            </a:r>
            <a:r>
              <a:rPr lang="en-GB" b="0" dirty="0">
                <a:solidFill>
                  <a:srgbClr val="CCFFCC"/>
                </a:solidFill>
              </a:rPr>
              <a:t> </a:t>
            </a:r>
            <a:r>
              <a:rPr lang="en-GB" b="0" dirty="0"/>
              <a:t>query </a:t>
            </a:r>
            <a:r>
              <a:rPr lang="en-GB" dirty="0"/>
              <a:t>is as follows:</a:t>
            </a:r>
          </a:p>
          <a:p>
            <a:pPr marL="0" indent="0">
              <a:buNone/>
            </a:pPr>
            <a:endParaRPr lang="en-GB" sz="1000" dirty="0"/>
          </a:p>
          <a:p>
            <a:pPr lvl="1">
              <a:buFont typeface="Wingdings" charset="0"/>
              <a:buNone/>
            </a:pPr>
            <a:r>
              <a:rPr lang="en-GB" dirty="0">
                <a:solidFill>
                  <a:srgbClr val="FFFF00"/>
                </a:solidFill>
                <a:latin typeface="Consolas"/>
                <a:cs typeface="Consolas"/>
              </a:rPr>
              <a:t>SELECT</a:t>
            </a:r>
            <a:r>
              <a:rPr lang="en-GB" dirty="0">
                <a:latin typeface="Consolas"/>
                <a:cs typeface="Consolas"/>
              </a:rPr>
              <a:t> </a:t>
            </a:r>
            <a:r>
              <a:rPr lang="en-GB" dirty="0" err="1">
                <a:latin typeface="Consolas"/>
                <a:cs typeface="Consolas"/>
              </a:rPr>
              <a:t>StarName</a:t>
            </a:r>
            <a:r>
              <a:rPr lang="en-GB" dirty="0">
                <a:latin typeface="Consolas"/>
                <a:cs typeface="Consolas"/>
              </a:rPr>
              <a:t>, </a:t>
            </a:r>
            <a:r>
              <a:rPr lang="en-GB" dirty="0" err="1">
                <a:latin typeface="Consolas"/>
                <a:cs typeface="Consolas"/>
              </a:rPr>
              <a:t>ra</a:t>
            </a:r>
            <a:r>
              <a:rPr lang="en-GB" dirty="0">
                <a:latin typeface="Consolas"/>
                <a:cs typeface="Consolas"/>
              </a:rPr>
              <a:t>, de </a:t>
            </a:r>
            <a:r>
              <a:rPr lang="en-GB" dirty="0">
                <a:solidFill>
                  <a:srgbClr val="FFFF00"/>
                </a:solidFill>
                <a:latin typeface="Consolas"/>
                <a:cs typeface="Consolas"/>
              </a:rPr>
              <a:t>FROM</a:t>
            </a:r>
            <a:r>
              <a:rPr lang="en-GB" dirty="0">
                <a:latin typeface="Consolas"/>
                <a:cs typeface="Consolas"/>
              </a:rPr>
              <a:t> </a:t>
            </a:r>
            <a:r>
              <a:rPr lang="en-GB" dirty="0" err="1">
                <a:latin typeface="Consolas"/>
                <a:cs typeface="Consolas"/>
              </a:rPr>
              <a:t>StarCatalogue</a:t>
            </a:r>
            <a:endParaRPr lang="en-GB" dirty="0">
              <a:latin typeface="Consolas"/>
              <a:cs typeface="Consolas"/>
            </a:endParaRPr>
          </a:p>
          <a:p>
            <a:pPr lvl="1">
              <a:buFont typeface="Wingdings" charset="0"/>
              <a:buNone/>
            </a:pPr>
            <a:r>
              <a:rPr lang="en-GB" dirty="0">
                <a:solidFill>
                  <a:srgbClr val="FFFF00"/>
                </a:solidFill>
                <a:latin typeface="Consolas"/>
                <a:cs typeface="Consolas"/>
              </a:rPr>
              <a:t>		WHERE</a:t>
            </a:r>
            <a:r>
              <a:rPr lang="en-GB" dirty="0">
                <a:latin typeface="Consolas"/>
                <a:cs typeface="Consolas"/>
              </a:rPr>
              <a:t> class = 3 </a:t>
            </a:r>
            <a:r>
              <a:rPr lang="en-GB" dirty="0">
                <a:solidFill>
                  <a:srgbClr val="FFFF00"/>
                </a:solidFill>
                <a:latin typeface="Consolas"/>
                <a:cs typeface="Consolas"/>
              </a:rPr>
              <a:t>ORDER BY</a:t>
            </a:r>
            <a:r>
              <a:rPr lang="en-GB" dirty="0">
                <a:latin typeface="Consolas"/>
                <a:cs typeface="Consolas"/>
              </a:rPr>
              <a:t> </a:t>
            </a:r>
            <a:r>
              <a:rPr lang="en-GB" dirty="0" err="1">
                <a:latin typeface="Consolas"/>
                <a:cs typeface="Consolas"/>
              </a:rPr>
              <a:t>ra</a:t>
            </a:r>
            <a:endParaRPr lang="en-GB" dirty="0">
              <a:latin typeface="Consolas"/>
              <a:cs typeface="Consolas"/>
            </a:endParaRPr>
          </a:p>
          <a:p>
            <a:pPr lvl="1">
              <a:buFont typeface="Wingdings" charset="0"/>
              <a:buNone/>
            </a:pPr>
            <a:endParaRPr lang="en-GB" sz="1000" dirty="0">
              <a:solidFill>
                <a:schemeClr val="tx1">
                  <a:lumMod val="75000"/>
                  <a:lumOff val="25000"/>
                </a:schemeClr>
              </a:solidFill>
              <a:cs typeface="Consolas" pitchFamily="49" charset="0"/>
            </a:endParaRPr>
          </a:p>
          <a:p>
            <a:pPr marL="444500" lvl="1" indent="-342900">
              <a:buFont typeface="Wingdings" pitchFamily="2" charset="2"/>
              <a:buChar char="Ø"/>
            </a:pPr>
            <a:r>
              <a:rPr lang="en-GB" b="0" dirty="0">
                <a:solidFill>
                  <a:srgbClr val="CCFFCC"/>
                </a:solidFill>
                <a:latin typeface="Consolas" pitchFamily="49" charset="0"/>
                <a:cs typeface="Consolas" pitchFamily="49" charset="0"/>
              </a:rPr>
              <a:t>SELECT</a:t>
            </a:r>
            <a:r>
              <a:rPr lang="en-GB" b="0" dirty="0"/>
              <a:t> nominates which components of the matches made against the data should be returned.</a:t>
            </a:r>
            <a:endParaRPr lang="en-GB" b="0" dirty="0">
              <a:solidFill>
                <a:srgbClr val="627107"/>
              </a:solidFill>
              <a:latin typeface="Consolas" pitchFamily="49" charset="0"/>
              <a:cs typeface="Consolas" pitchFamily="49" charset="0"/>
            </a:endParaRPr>
          </a:p>
          <a:p>
            <a:pPr marL="444500" lvl="1" indent="-342900">
              <a:buFont typeface="Wingdings" pitchFamily="2" charset="2"/>
              <a:buChar char="Ø"/>
            </a:pPr>
            <a:r>
              <a:rPr lang="en-GB" b="0" dirty="0">
                <a:solidFill>
                  <a:srgbClr val="CCFFCC"/>
                </a:solidFill>
                <a:latin typeface="Consolas" pitchFamily="49" charset="0"/>
                <a:cs typeface="Consolas" pitchFamily="49" charset="0"/>
              </a:rPr>
              <a:t>FROM</a:t>
            </a:r>
            <a:r>
              <a:rPr lang="en-GB" b="0" dirty="0"/>
              <a:t> indicates the sources for the data against which to find matches.</a:t>
            </a:r>
          </a:p>
          <a:p>
            <a:pPr marL="444500" lvl="1" indent="-342900">
              <a:buFont typeface="Wingdings" pitchFamily="2" charset="2"/>
              <a:buChar char="Ø"/>
            </a:pPr>
            <a:r>
              <a:rPr lang="en-GB" b="0" dirty="0">
                <a:solidFill>
                  <a:srgbClr val="CCFFCC"/>
                </a:solidFill>
                <a:latin typeface="Consolas" pitchFamily="49" charset="0"/>
                <a:cs typeface="Consolas" pitchFamily="49" charset="0"/>
              </a:rPr>
              <a:t>WHERE</a:t>
            </a:r>
            <a:r>
              <a:rPr lang="en-GB" b="0" dirty="0"/>
              <a:t> (optional) defines patterns to match against the data.</a:t>
            </a:r>
          </a:p>
          <a:p>
            <a:pPr marL="444500" lvl="1" indent="-342900">
              <a:buFont typeface="Wingdings" pitchFamily="2" charset="2"/>
              <a:buChar char="Ø"/>
            </a:pPr>
            <a:r>
              <a:rPr lang="en-GB" b="0" dirty="0">
                <a:solidFill>
                  <a:srgbClr val="CCFFCC"/>
                </a:solidFill>
                <a:latin typeface="Consolas" pitchFamily="49" charset="0"/>
                <a:cs typeface="Consolas" pitchFamily="49" charset="0"/>
              </a:rPr>
              <a:t>ORDER BY</a:t>
            </a:r>
            <a:r>
              <a:rPr lang="en-GB" b="0" dirty="0">
                <a:solidFill>
                  <a:schemeClr val="tx1">
                    <a:lumMod val="75000"/>
                    <a:lumOff val="25000"/>
                  </a:schemeClr>
                </a:solidFill>
              </a:rPr>
              <a:t> </a:t>
            </a:r>
            <a:r>
              <a:rPr lang="en-GB" b="0" dirty="0"/>
              <a:t>(optional) defines a means to order the selected matches.</a:t>
            </a:r>
          </a:p>
        </p:txBody>
      </p:sp>
      <p:sp>
        <p:nvSpPr>
          <p:cNvPr id="4" name="Slide Number Placeholder 3">
            <a:extLst>
              <a:ext uri="{FF2B5EF4-FFF2-40B4-BE49-F238E27FC236}">
                <a16:creationId xmlns:a16="http://schemas.microsoft.com/office/drawing/2014/main" id="{DC9C9134-D686-7A42-9BEE-2490131A7CC9}"/>
              </a:ext>
            </a:extLst>
          </p:cNvPr>
          <p:cNvSpPr>
            <a:spLocks noGrp="1"/>
          </p:cNvSpPr>
          <p:nvPr>
            <p:ph type="sldNum" sz="quarter" idx="12"/>
          </p:nvPr>
        </p:nvSpPr>
        <p:spPr/>
        <p:txBody>
          <a:bodyPr/>
          <a:lstStyle/>
          <a:p>
            <a:fld id="{D12AA694-00EB-4F4B-AABB-6F50FB178914}" type="slidenum">
              <a:rPr lang="en-US" smtClean="0"/>
              <a:t>38</a:t>
            </a:fld>
            <a:endParaRPr lang="en-US"/>
          </a:p>
        </p:txBody>
      </p:sp>
      <p:sp>
        <p:nvSpPr>
          <p:cNvPr id="7" name="Title 1">
            <a:extLst>
              <a:ext uri="{FF2B5EF4-FFF2-40B4-BE49-F238E27FC236}">
                <a16:creationId xmlns:a16="http://schemas.microsoft.com/office/drawing/2014/main" id="{7E43DA0C-CBF6-C748-9936-EDCDC63B0E19}"/>
              </a:ext>
            </a:extLst>
          </p:cNvPr>
          <p:cNvSpPr>
            <a:spLocks noGrp="1"/>
          </p:cNvSpPr>
          <p:nvPr>
            <p:ph type="title"/>
          </p:nvPr>
        </p:nvSpPr>
        <p:spPr>
          <a:xfrm>
            <a:off x="719999" y="102420"/>
            <a:ext cx="8029503" cy="718246"/>
          </a:xfrm>
        </p:spPr>
        <p:txBody>
          <a:bodyPr>
            <a:normAutofit fontScale="90000"/>
          </a:bodyPr>
          <a:lstStyle/>
          <a:p>
            <a:pPr algn="l"/>
            <a:r>
              <a:rPr lang="en-GB" sz="3600" dirty="0">
                <a:solidFill>
                  <a:schemeClr val="tx2"/>
                </a:solidFill>
              </a:rPr>
              <a:t>DBMS: </a:t>
            </a:r>
            <a:r>
              <a:rPr lang="en-US" sz="3600" dirty="0">
                <a:solidFill>
                  <a:schemeClr val="tx2"/>
                </a:solidFill>
              </a:rPr>
              <a:t>the Structured Query Language (SQL)</a:t>
            </a:r>
            <a:endParaRPr lang="en-GB" sz="3600" dirty="0">
              <a:solidFill>
                <a:schemeClr val="tx2"/>
              </a:solidFill>
            </a:endParaRPr>
          </a:p>
        </p:txBody>
      </p:sp>
      <p:sp>
        <p:nvSpPr>
          <p:cNvPr id="2" name="TextBox 1">
            <a:extLst>
              <a:ext uri="{FF2B5EF4-FFF2-40B4-BE49-F238E27FC236}">
                <a16:creationId xmlns:a16="http://schemas.microsoft.com/office/drawing/2014/main" id="{4EE63E53-CC98-374A-9264-5001FD3A2CE6}"/>
              </a:ext>
            </a:extLst>
          </p:cNvPr>
          <p:cNvSpPr txBox="1"/>
          <p:nvPr/>
        </p:nvSpPr>
        <p:spPr>
          <a:xfrm>
            <a:off x="1279280" y="5911898"/>
            <a:ext cx="6623538" cy="461665"/>
          </a:xfrm>
          <a:prstGeom prst="rect">
            <a:avLst/>
          </a:prstGeom>
          <a:noFill/>
          <a:ln>
            <a:solidFill>
              <a:schemeClr val="tx2"/>
            </a:solidFill>
          </a:ln>
        </p:spPr>
        <p:txBody>
          <a:bodyPr wrap="square" rtlCol="0">
            <a:spAutoFit/>
          </a:bodyPr>
          <a:lstStyle/>
          <a:p>
            <a:pPr algn="ctr"/>
            <a:r>
              <a:rPr lang="en-GB" sz="2400" dirty="0">
                <a:solidFill>
                  <a:srgbClr val="FFC000"/>
                </a:solidFill>
              </a:rPr>
              <a:t>Note:</a:t>
            </a:r>
            <a:r>
              <a:rPr lang="en-GB" sz="2400" dirty="0"/>
              <a:t> produce a </a:t>
            </a:r>
            <a:r>
              <a:rPr lang="en-GB" sz="2400" i="1" dirty="0">
                <a:solidFill>
                  <a:srgbClr val="CCFFCC"/>
                </a:solidFill>
              </a:rPr>
              <a:t>relation</a:t>
            </a:r>
            <a:r>
              <a:rPr lang="en-GB" sz="2400" dirty="0"/>
              <a:t> (</a:t>
            </a:r>
            <a:r>
              <a:rPr lang="en-GB" sz="2400" dirty="0">
                <a:solidFill>
                  <a:srgbClr val="CCFFCC"/>
                </a:solidFill>
              </a:rPr>
              <a:t>table</a:t>
            </a:r>
            <a:r>
              <a:rPr lang="en-GB" sz="2400" dirty="0"/>
              <a:t>) from a relation.</a:t>
            </a:r>
          </a:p>
        </p:txBody>
      </p:sp>
    </p:spTree>
    <p:extLst>
      <p:ext uri="{BB962C8B-B14F-4D97-AF65-F5344CB8AC3E}">
        <p14:creationId xmlns:p14="http://schemas.microsoft.com/office/powerpoint/2010/main" val="76471185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1">
                                            <p:txEl>
                                              <p:pRg st="1" end="1"/>
                                            </p:tx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 calcmode="lin" valueType="num">
                                      <p:cBhvr additive="base">
                                        <p:cTn id="17"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up)">
                                      <p:cBhvr>
                                        <p:cTn id="18" dur="500"/>
                                        <p:tgtEl>
                                          <p:spTgt spid="11">
                                            <p:txEl>
                                              <p:pRg st="3" end="3"/>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additive="base">
                                        <p:cTn id="21" dur="500"/>
                                        <p:tgtEl>
                                          <p:spTgt spid="11">
                                            <p:txEl>
                                              <p:pRg st="4" end="4"/>
                                            </p:txEl>
                                          </p:spTgt>
                                        </p:tgtEl>
                                        <p:attrNameLst>
                                          <p:attrName>ppt_y</p:attrName>
                                        </p:attrNameLst>
                                      </p:cBhvr>
                                      <p:tavLst>
                                        <p:tav tm="0">
                                          <p:val>
                                            <p:strVal val="#ppt_y+#ppt_h*1.125000"/>
                                          </p:val>
                                        </p:tav>
                                        <p:tav tm="100000">
                                          <p:val>
                                            <p:strVal val="#ppt_y"/>
                                          </p:val>
                                        </p:tav>
                                      </p:tavLst>
                                    </p:anim>
                                    <p:animEffect transition="in" filter="wipe(up)">
                                      <p:cBhvr>
                                        <p:cTn id="22" dur="500"/>
                                        <p:tgtEl>
                                          <p:spTgt spid="11">
                                            <p:txEl>
                                              <p:pRg st="4" end="4"/>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500"/>
                                        <p:tgtEl>
                                          <p:spTgt spid="11">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1">
                                            <p:txEl>
                                              <p:pRg st="6" end="6"/>
                                            </p:tx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anim calcmode="lin" valueType="num">
                                      <p:cBhvr additive="base">
                                        <p:cTn id="29" dur="500"/>
                                        <p:tgtEl>
                                          <p:spTgt spid="11">
                                            <p:txEl>
                                              <p:pRg st="7" end="7"/>
                                            </p:txEl>
                                          </p:spTgt>
                                        </p:tgtEl>
                                        <p:attrNameLst>
                                          <p:attrName>ppt_y</p:attrName>
                                        </p:attrNameLst>
                                      </p:cBhvr>
                                      <p:tavLst>
                                        <p:tav tm="0">
                                          <p:val>
                                            <p:strVal val="#ppt_y+#ppt_h*1.125000"/>
                                          </p:val>
                                        </p:tav>
                                        <p:tav tm="100000">
                                          <p:val>
                                            <p:strVal val="#ppt_y"/>
                                          </p:val>
                                        </p:tav>
                                      </p:tavLst>
                                    </p:anim>
                                    <p:animEffect transition="in" filter="wipe(up)">
                                      <p:cBhvr>
                                        <p:cTn id="30" dur="500"/>
                                        <p:tgtEl>
                                          <p:spTgt spid="11">
                                            <p:txEl>
                                              <p:pRg st="7" end="7"/>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1">
                                            <p:txEl>
                                              <p:pRg st="8" end="8"/>
                                            </p:txEl>
                                          </p:spTgt>
                                        </p:tgtEl>
                                        <p:attrNameLst>
                                          <p:attrName>style.visibility</p:attrName>
                                        </p:attrNameLst>
                                      </p:cBhvr>
                                      <p:to>
                                        <p:strVal val="visible"/>
                                      </p:to>
                                    </p:set>
                                    <p:anim calcmode="lin" valueType="num">
                                      <p:cBhvr additive="base">
                                        <p:cTn id="33" dur="500"/>
                                        <p:tgtEl>
                                          <p:spTgt spid="11">
                                            <p:txEl>
                                              <p:pRg st="8" end="8"/>
                                            </p:txEl>
                                          </p:spTgt>
                                        </p:tgtEl>
                                        <p:attrNameLst>
                                          <p:attrName>ppt_y</p:attrName>
                                        </p:attrNameLst>
                                      </p:cBhvr>
                                      <p:tavLst>
                                        <p:tav tm="0">
                                          <p:val>
                                            <p:strVal val="#ppt_y+#ppt_h*1.125000"/>
                                          </p:val>
                                        </p:tav>
                                        <p:tav tm="100000">
                                          <p:val>
                                            <p:strVal val="#ppt_y"/>
                                          </p:val>
                                        </p:tav>
                                      </p:tavLst>
                                    </p:anim>
                                    <p:animEffect transition="in" filter="wipe(up)">
                                      <p:cBhvr>
                                        <p:cTn id="34" dur="500"/>
                                        <p:tgtEl>
                                          <p:spTgt spid="11">
                                            <p:txEl>
                                              <p:pRg st="8" end="8"/>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1">
                                            <p:txEl>
                                              <p:pRg st="9" end="9"/>
                                            </p:txEl>
                                          </p:spTgt>
                                        </p:tgtEl>
                                        <p:attrNameLst>
                                          <p:attrName>style.visibility</p:attrName>
                                        </p:attrNameLst>
                                      </p:cBhvr>
                                      <p:to>
                                        <p:strVal val="visible"/>
                                      </p:to>
                                    </p:set>
                                    <p:anim calcmode="lin" valueType="num">
                                      <p:cBhvr additive="base">
                                        <p:cTn id="37" dur="500"/>
                                        <p:tgtEl>
                                          <p:spTgt spid="11">
                                            <p:txEl>
                                              <p:pRg st="9" end="9"/>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1">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p:tgtEl>
                                          <p:spTgt spid="2"/>
                                        </p:tgtEl>
                                        <p:attrNameLst>
                                          <p:attrName>ppt_y</p:attrName>
                                        </p:attrNameLst>
                                      </p:cBhvr>
                                      <p:tavLst>
                                        <p:tav tm="0">
                                          <p:val>
                                            <p:strVal val="#ppt_y+#ppt_h*1.125000"/>
                                          </p:val>
                                        </p:tav>
                                        <p:tav tm="100000">
                                          <p:val>
                                            <p:strVal val="#ppt_y"/>
                                          </p:val>
                                        </p:tav>
                                      </p:tavLst>
                                    </p:anim>
                                    <p:animEffect transition="in" filter="wipe(up)">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tangolo 3">
            <a:extLst>
              <a:ext uri="{FF2B5EF4-FFF2-40B4-BE49-F238E27FC236}">
                <a16:creationId xmlns:a16="http://schemas.microsoft.com/office/drawing/2014/main" id="{97276505-6D5E-F542-9144-0D64D087A6CD}"/>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946404" y="108180"/>
            <a:ext cx="7269480" cy="718246"/>
          </a:xfrm>
        </p:spPr>
        <p:txBody>
          <a:bodyPr>
            <a:normAutofit/>
          </a:bodyPr>
          <a:lstStyle/>
          <a:p>
            <a:pPr algn="l"/>
            <a:r>
              <a:rPr lang="en-GB" sz="3600" dirty="0">
                <a:solidFill>
                  <a:schemeClr val="tx2"/>
                </a:solidFill>
              </a:rPr>
              <a:t>Database: where</a:t>
            </a:r>
          </a:p>
        </p:txBody>
      </p:sp>
      <p:sp>
        <p:nvSpPr>
          <p:cNvPr id="3" name="Slide Number Placeholder 2"/>
          <p:cNvSpPr>
            <a:spLocks noGrp="1"/>
          </p:cNvSpPr>
          <p:nvPr>
            <p:ph type="sldNum" sz="quarter" idx="12"/>
          </p:nvPr>
        </p:nvSpPr>
        <p:spPr/>
        <p:txBody>
          <a:bodyPr/>
          <a:lstStyle/>
          <a:p>
            <a:fld id="{FB16AC60-4618-014F-ABF8-BFC9F6D13946}" type="slidenum">
              <a:rPr lang="it-IT" smtClean="0"/>
              <a:t>3</a:t>
            </a:fld>
            <a:endParaRPr lang="it-IT"/>
          </a:p>
        </p:txBody>
      </p:sp>
      <p:sp>
        <p:nvSpPr>
          <p:cNvPr id="7" name="Content Placeholder 3"/>
          <p:cNvSpPr txBox="1">
            <a:spLocks/>
          </p:cNvSpPr>
          <p:nvPr/>
        </p:nvSpPr>
        <p:spPr>
          <a:xfrm>
            <a:off x="432000" y="882216"/>
            <a:ext cx="8478409" cy="1133772"/>
          </a:xfrm>
          <a:prstGeom prst="rect">
            <a:avLst/>
          </a:prstGeom>
          <a:noFill/>
          <a:ln w="127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sp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dk1"/>
                </a:solidFill>
                <a:latin typeface="+mn-lt"/>
                <a:ea typeface="+mn-ea"/>
                <a:cs typeface="+mn-cs"/>
              </a:defRPr>
            </a:lvl1pPr>
            <a:lvl2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dk1"/>
                </a:solidFill>
                <a:latin typeface="+mn-lt"/>
                <a:ea typeface="+mn-ea"/>
                <a:cs typeface="+mn-cs"/>
              </a:defRPr>
            </a:lvl2pPr>
            <a:lvl3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dk1"/>
                </a:solidFill>
                <a:latin typeface="+mn-lt"/>
                <a:ea typeface="+mn-ea"/>
                <a:cs typeface="+mn-cs"/>
              </a:defRPr>
            </a:lvl3pPr>
            <a:lvl4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dk1"/>
                </a:solidFill>
                <a:latin typeface="+mn-lt"/>
                <a:ea typeface="+mn-ea"/>
                <a:cs typeface="+mn-cs"/>
              </a:defRPr>
            </a:lvl4pPr>
            <a:lvl5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dk1"/>
                </a:solidFill>
                <a:latin typeface="+mn-lt"/>
                <a:ea typeface="+mn-ea"/>
                <a:cs typeface="+mn-cs"/>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dk1"/>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dk1"/>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dk1"/>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dk1"/>
                </a:solidFill>
                <a:latin typeface="+mn-lt"/>
                <a:ea typeface="+mn-ea"/>
                <a:cs typeface="+mn-cs"/>
              </a:defRPr>
            </a:lvl9pPr>
          </a:lstStyle>
          <a:p>
            <a:pPr marL="0" indent="0">
              <a:buNone/>
            </a:pPr>
            <a:r>
              <a:rPr lang="en-GB" sz="2400" dirty="0">
                <a:solidFill>
                  <a:srgbClr val="FFFF00"/>
                </a:solidFill>
              </a:rPr>
              <a:t>Found on any device, from your smartphone to the web giants distributed systems! The number of active systems is almost </a:t>
            </a:r>
            <a:r>
              <a:rPr lang="en-GB" sz="2400" dirty="0">
                <a:solidFill>
                  <a:srgbClr val="FFC000"/>
                </a:solidFill>
              </a:rPr>
              <a:t>impossible to estimate</a:t>
            </a:r>
            <a:r>
              <a:rPr lang="en-GB" sz="2400" dirty="0">
                <a:solidFill>
                  <a:srgbClr val="FFFF00"/>
                </a:solidFill>
              </a:rPr>
              <a:t>.</a:t>
            </a:r>
          </a:p>
        </p:txBody>
      </p:sp>
      <p:pic>
        <p:nvPicPr>
          <p:cNvPr id="19" name="Picture 2" descr="ttps://image.slidesharecdn.com/4-enterprisemon-141023042358-conversion-gate02/95/mysql-enterprise-monito">
            <a:extLst>
              <a:ext uri="{FF2B5EF4-FFF2-40B4-BE49-F238E27FC236}">
                <a16:creationId xmlns:a16="http://schemas.microsoft.com/office/drawing/2014/main" id="{6D14B9E1-05A8-1141-891E-5A9EA53A9F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0466" y="2803120"/>
            <a:ext cx="5104025" cy="287201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BBFEFA4-A577-F34C-8A52-6E9030153755}"/>
              </a:ext>
            </a:extLst>
          </p:cNvPr>
          <p:cNvGrpSpPr/>
          <p:nvPr/>
        </p:nvGrpSpPr>
        <p:grpSpPr>
          <a:xfrm>
            <a:off x="432001" y="2308879"/>
            <a:ext cx="3123999" cy="716280"/>
            <a:chOff x="498957" y="358140"/>
            <a:chExt cx="6654378" cy="716280"/>
          </a:xfrm>
        </p:grpSpPr>
        <p:sp>
          <p:nvSpPr>
            <p:cNvPr id="11" name="Rectangle 10">
              <a:extLst>
                <a:ext uri="{FF2B5EF4-FFF2-40B4-BE49-F238E27FC236}">
                  <a16:creationId xmlns:a16="http://schemas.microsoft.com/office/drawing/2014/main" id="{9BC10D38-549B-7444-9AA2-B687713A1ABA}"/>
                </a:ext>
              </a:extLst>
            </p:cNvPr>
            <p:cNvSpPr/>
            <p:nvPr/>
          </p:nvSpPr>
          <p:spPr>
            <a:xfrm>
              <a:off x="498957" y="358140"/>
              <a:ext cx="6654378" cy="716280"/>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2324BDCD-0F41-5E41-849E-A12370F8E949}"/>
                </a:ext>
              </a:extLst>
            </p:cNvPr>
            <p:cNvSpPr txBox="1"/>
            <p:nvPr/>
          </p:nvSpPr>
          <p:spPr>
            <a:xfrm>
              <a:off x="498957" y="358140"/>
              <a:ext cx="6654378" cy="7162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8547" tIns="93980" rIns="93980" bIns="93980" numCol="1" spcCol="1270" anchor="ctr" anchorCtr="0">
              <a:noAutofit/>
            </a:bodyPr>
            <a:lstStyle/>
            <a:p>
              <a:pPr marL="0" lvl="0" indent="0" algn="l" defTabSz="1644650">
                <a:lnSpc>
                  <a:spcPct val="90000"/>
                </a:lnSpc>
                <a:spcBef>
                  <a:spcPct val="0"/>
                </a:spcBef>
                <a:spcAft>
                  <a:spcPct val="35000"/>
                </a:spcAft>
                <a:buNone/>
              </a:pPr>
              <a:r>
                <a:rPr lang="en-GB" sz="3700" kern="1200" dirty="0"/>
                <a:t>Your PC</a:t>
              </a:r>
            </a:p>
          </p:txBody>
        </p:sp>
      </p:grpSp>
      <p:grpSp>
        <p:nvGrpSpPr>
          <p:cNvPr id="13" name="Group 12">
            <a:extLst>
              <a:ext uri="{FF2B5EF4-FFF2-40B4-BE49-F238E27FC236}">
                <a16:creationId xmlns:a16="http://schemas.microsoft.com/office/drawing/2014/main" id="{E1EB4CE9-1BBC-D64E-983F-584BCF271317}"/>
              </a:ext>
            </a:extLst>
          </p:cNvPr>
          <p:cNvGrpSpPr/>
          <p:nvPr/>
        </p:nvGrpSpPr>
        <p:grpSpPr>
          <a:xfrm>
            <a:off x="432000" y="3318050"/>
            <a:ext cx="3123999" cy="716280"/>
            <a:chOff x="498957" y="358140"/>
            <a:chExt cx="6654378" cy="716280"/>
          </a:xfrm>
        </p:grpSpPr>
        <p:sp>
          <p:nvSpPr>
            <p:cNvPr id="14" name="Rectangle 13">
              <a:extLst>
                <a:ext uri="{FF2B5EF4-FFF2-40B4-BE49-F238E27FC236}">
                  <a16:creationId xmlns:a16="http://schemas.microsoft.com/office/drawing/2014/main" id="{9A98B1CB-556A-D74A-A80A-B5055D570620}"/>
                </a:ext>
              </a:extLst>
            </p:cNvPr>
            <p:cNvSpPr/>
            <p:nvPr/>
          </p:nvSpPr>
          <p:spPr>
            <a:xfrm>
              <a:off x="498957" y="358140"/>
              <a:ext cx="6654378" cy="716280"/>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TextBox 14">
              <a:extLst>
                <a:ext uri="{FF2B5EF4-FFF2-40B4-BE49-F238E27FC236}">
                  <a16:creationId xmlns:a16="http://schemas.microsoft.com/office/drawing/2014/main" id="{C700585F-5E7E-B543-9CFE-85FEF19652B1}"/>
                </a:ext>
              </a:extLst>
            </p:cNvPr>
            <p:cNvSpPr txBox="1"/>
            <p:nvPr/>
          </p:nvSpPr>
          <p:spPr>
            <a:xfrm>
              <a:off x="498957" y="358140"/>
              <a:ext cx="6654378" cy="7162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8547" tIns="93980" rIns="93980" bIns="93980" numCol="1" spcCol="1270" anchor="ctr" anchorCtr="0">
              <a:noAutofit/>
            </a:bodyPr>
            <a:lstStyle/>
            <a:p>
              <a:pPr marL="0" lvl="0" indent="0" algn="l" defTabSz="1644650">
                <a:lnSpc>
                  <a:spcPct val="90000"/>
                </a:lnSpc>
                <a:spcBef>
                  <a:spcPct val="0"/>
                </a:spcBef>
                <a:spcAft>
                  <a:spcPct val="35000"/>
                </a:spcAft>
                <a:buNone/>
              </a:pPr>
              <a:r>
                <a:rPr lang="en-GB" sz="3700" kern="1200" dirty="0"/>
                <a:t>Your Inst.</a:t>
              </a:r>
            </a:p>
          </p:txBody>
        </p:sp>
      </p:grpSp>
      <p:grpSp>
        <p:nvGrpSpPr>
          <p:cNvPr id="16" name="Group 15">
            <a:extLst>
              <a:ext uri="{FF2B5EF4-FFF2-40B4-BE49-F238E27FC236}">
                <a16:creationId xmlns:a16="http://schemas.microsoft.com/office/drawing/2014/main" id="{95198BCD-9288-2941-AED5-644A9B54ADBD}"/>
              </a:ext>
            </a:extLst>
          </p:cNvPr>
          <p:cNvGrpSpPr/>
          <p:nvPr/>
        </p:nvGrpSpPr>
        <p:grpSpPr>
          <a:xfrm>
            <a:off x="432000" y="4327221"/>
            <a:ext cx="3123999" cy="716280"/>
            <a:chOff x="498957" y="358140"/>
            <a:chExt cx="6654378" cy="716280"/>
          </a:xfrm>
        </p:grpSpPr>
        <p:sp>
          <p:nvSpPr>
            <p:cNvPr id="17" name="Rectangle 16">
              <a:extLst>
                <a:ext uri="{FF2B5EF4-FFF2-40B4-BE49-F238E27FC236}">
                  <a16:creationId xmlns:a16="http://schemas.microsoft.com/office/drawing/2014/main" id="{CB113083-D888-794B-9F6D-311FFC60B06E}"/>
                </a:ext>
              </a:extLst>
            </p:cNvPr>
            <p:cNvSpPr/>
            <p:nvPr/>
          </p:nvSpPr>
          <p:spPr>
            <a:xfrm>
              <a:off x="498957" y="358140"/>
              <a:ext cx="6654378" cy="716280"/>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TextBox 19">
              <a:extLst>
                <a:ext uri="{FF2B5EF4-FFF2-40B4-BE49-F238E27FC236}">
                  <a16:creationId xmlns:a16="http://schemas.microsoft.com/office/drawing/2014/main" id="{75065075-C317-1B49-8E49-731BAE03D0C3}"/>
                </a:ext>
              </a:extLst>
            </p:cNvPr>
            <p:cNvSpPr txBox="1"/>
            <p:nvPr/>
          </p:nvSpPr>
          <p:spPr>
            <a:xfrm>
              <a:off x="498957" y="358140"/>
              <a:ext cx="6654378" cy="7162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8547" tIns="93980" rIns="93980" bIns="93980" numCol="1" spcCol="1270" anchor="ctr" anchorCtr="0">
              <a:noAutofit/>
            </a:bodyPr>
            <a:lstStyle/>
            <a:p>
              <a:pPr marL="0" lvl="0" indent="0" algn="l" defTabSz="1644650">
                <a:lnSpc>
                  <a:spcPct val="90000"/>
                </a:lnSpc>
                <a:spcBef>
                  <a:spcPct val="0"/>
                </a:spcBef>
                <a:spcAft>
                  <a:spcPct val="35000"/>
                </a:spcAft>
                <a:buNone/>
              </a:pPr>
              <a:r>
                <a:rPr lang="en-GB" sz="3700" kern="1200" dirty="0"/>
                <a:t>The Web</a:t>
              </a:r>
            </a:p>
          </p:txBody>
        </p:sp>
      </p:grpSp>
    </p:spTree>
    <p:extLst>
      <p:ext uri="{BB962C8B-B14F-4D97-AF65-F5344CB8AC3E}">
        <p14:creationId xmlns:p14="http://schemas.microsoft.com/office/powerpoint/2010/main" val="275685249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ppt_y</p:attrName>
                                        </p:attrNameLst>
                                      </p:cBhvr>
                                      <p:tavLst>
                                        <p:tav tm="0">
                                          <p:val>
                                            <p:strVal val="#ppt_y+#ppt_h*1.125000"/>
                                          </p:val>
                                        </p:tav>
                                        <p:tav tm="100000">
                                          <p:val>
                                            <p:strVal val="#ppt_y"/>
                                          </p:val>
                                        </p:tav>
                                      </p:tavLst>
                                    </p:anim>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ppt_y</p:attrName>
                                        </p:attrNameLst>
                                      </p:cBhvr>
                                      <p:tavLst>
                                        <p:tav tm="0">
                                          <p:val>
                                            <p:strVal val="#ppt_y+#ppt_h*1.125000"/>
                                          </p:val>
                                        </p:tav>
                                        <p:tav tm="100000">
                                          <p:val>
                                            <p:strVal val="#ppt_y"/>
                                          </p:val>
                                        </p:tav>
                                      </p:tavLst>
                                    </p:anim>
                                    <p:animEffect transition="in" filter="wipe(up)">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p:tgtEl>
                                          <p:spTgt spid="19"/>
                                        </p:tgtEl>
                                        <p:attrNameLst>
                                          <p:attrName>ppt_y</p:attrName>
                                        </p:attrNameLst>
                                      </p:cBhvr>
                                      <p:tavLst>
                                        <p:tav tm="0">
                                          <p:val>
                                            <p:strVal val="#ppt_y+#ppt_h*1.125000"/>
                                          </p:val>
                                        </p:tav>
                                        <p:tav tm="100000">
                                          <p:val>
                                            <p:strVal val="#ppt_y"/>
                                          </p:val>
                                        </p:tav>
                                      </p:tavLst>
                                    </p:anim>
                                    <p:animEffect transition="in" filter="wipe(up)">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3">
            <a:extLst>
              <a:ext uri="{FF2B5EF4-FFF2-40B4-BE49-F238E27FC236}">
                <a16:creationId xmlns:a16="http://schemas.microsoft.com/office/drawing/2014/main" id="{CA2951A2-8169-224D-B434-7D8480615314}"/>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3" name="Content Placeholder 2"/>
          <p:cNvSpPr>
            <a:spLocks noGrp="1"/>
          </p:cNvSpPr>
          <p:nvPr>
            <p:ph idx="1"/>
          </p:nvPr>
        </p:nvSpPr>
        <p:spPr>
          <a:xfrm>
            <a:off x="288001" y="964463"/>
            <a:ext cx="8567999" cy="4284762"/>
          </a:xfrm>
        </p:spPr>
        <p:txBody>
          <a:bodyPr>
            <a:spAutoFit/>
          </a:bodyPr>
          <a:lstStyle/>
          <a:p>
            <a:pPr marL="0" indent="0">
              <a:lnSpc>
                <a:spcPct val="80000"/>
              </a:lnSpc>
              <a:buNone/>
            </a:pPr>
            <a:r>
              <a:rPr lang="en-US" i="1" dirty="0"/>
              <a:t>One of the most important benefits of using a DBMS!</a:t>
            </a:r>
            <a:endParaRPr lang="en-US" dirty="0"/>
          </a:p>
          <a:p>
            <a:pPr>
              <a:buFont typeface="Wingdings" pitchFamily="2" charset="2"/>
              <a:buChar char="Ø"/>
            </a:pPr>
            <a:r>
              <a:rPr lang="en-US" b="0" dirty="0"/>
              <a:t>Applications can ignore how data is structured and stored.</a:t>
            </a:r>
          </a:p>
          <a:p>
            <a:pPr>
              <a:buFont typeface="Wingdings" pitchFamily="2" charset="2"/>
              <a:buChar char="Ø"/>
            </a:pPr>
            <a:r>
              <a:rPr lang="en-US" b="0" i="1" dirty="0">
                <a:solidFill>
                  <a:srgbClr val="CCFFCC"/>
                </a:solidFill>
              </a:rPr>
              <a:t>Logical data independence</a:t>
            </a:r>
            <a:r>
              <a:rPr lang="en-US" b="0" dirty="0"/>
              <a:t>: Protection from changes in </a:t>
            </a:r>
            <a:r>
              <a:rPr lang="en-US" b="0" i="1" dirty="0"/>
              <a:t>logical </a:t>
            </a:r>
            <a:r>
              <a:rPr lang="en-US" b="0" dirty="0"/>
              <a:t>structure of data.</a:t>
            </a:r>
          </a:p>
          <a:p>
            <a:pPr>
              <a:buFont typeface="Wingdings" pitchFamily="2" charset="2"/>
              <a:buChar char="Ø"/>
            </a:pPr>
            <a:r>
              <a:rPr lang="en-US" b="0" i="1" dirty="0">
                <a:solidFill>
                  <a:srgbClr val="CCFFCC"/>
                </a:solidFill>
              </a:rPr>
              <a:t>Physical data independence</a:t>
            </a:r>
            <a:r>
              <a:rPr lang="en-US" b="0" dirty="0"/>
              <a:t>: Protection from changes in </a:t>
            </a:r>
            <a:r>
              <a:rPr lang="en-US" b="0" i="1" dirty="0"/>
              <a:t>physical </a:t>
            </a:r>
            <a:r>
              <a:rPr lang="en-US" b="0" dirty="0"/>
              <a:t>structure of data.</a:t>
            </a:r>
          </a:p>
          <a:p>
            <a:pPr>
              <a:lnSpc>
                <a:spcPct val="90000"/>
              </a:lnSpc>
              <a:buFont typeface="Wingdings" pitchFamily="2" charset="2"/>
              <a:buChar char="Ø"/>
            </a:pPr>
            <a:r>
              <a:rPr lang="en-US" b="0" dirty="0"/>
              <a:t>Efficient access.</a:t>
            </a:r>
          </a:p>
          <a:p>
            <a:pPr lvl="1">
              <a:lnSpc>
                <a:spcPct val="90000"/>
              </a:lnSpc>
              <a:buFont typeface="Wingdings" pitchFamily="2" charset="2"/>
              <a:buChar char="Ø"/>
            </a:pPr>
            <a:r>
              <a:rPr lang="en-US" b="0" dirty="0"/>
              <a:t>Indices allow you to see only the </a:t>
            </a:r>
            <a:r>
              <a:rPr lang="ja-JP" altLang="en-US" b="0" dirty="0">
                <a:latin typeface="Arial"/>
              </a:rPr>
              <a:t>“</a:t>
            </a:r>
            <a:r>
              <a:rPr lang="en-US" b="0" dirty="0"/>
              <a:t>necessary</a:t>
            </a:r>
            <a:r>
              <a:rPr lang="ja-JP" altLang="en-US" b="0" dirty="0">
                <a:latin typeface="Arial"/>
              </a:rPr>
              <a:t>”</a:t>
            </a:r>
            <a:r>
              <a:rPr lang="en-US" b="0" dirty="0"/>
              <a:t> portion of data, as opposed to sequential access in files.</a:t>
            </a:r>
          </a:p>
        </p:txBody>
      </p:sp>
      <p:sp>
        <p:nvSpPr>
          <p:cNvPr id="5" name="Slide Number Placeholder 4">
            <a:extLst>
              <a:ext uri="{FF2B5EF4-FFF2-40B4-BE49-F238E27FC236}">
                <a16:creationId xmlns:a16="http://schemas.microsoft.com/office/drawing/2014/main" id="{95400CA3-0E33-0543-97C0-F5825AD47B80}"/>
              </a:ext>
            </a:extLst>
          </p:cNvPr>
          <p:cNvSpPr>
            <a:spLocks noGrp="1"/>
          </p:cNvSpPr>
          <p:nvPr>
            <p:ph type="sldNum" sz="quarter" idx="12"/>
          </p:nvPr>
        </p:nvSpPr>
        <p:spPr/>
        <p:txBody>
          <a:bodyPr/>
          <a:lstStyle/>
          <a:p>
            <a:fld id="{D12AA694-00EB-4F4B-AABB-6F50FB178914}" type="slidenum">
              <a:rPr lang="en-US" smtClean="0"/>
              <a:t>39</a:t>
            </a:fld>
            <a:endParaRPr lang="en-US"/>
          </a:p>
        </p:txBody>
      </p:sp>
      <p:sp>
        <p:nvSpPr>
          <p:cNvPr id="7" name="Title 1">
            <a:extLst>
              <a:ext uri="{FF2B5EF4-FFF2-40B4-BE49-F238E27FC236}">
                <a16:creationId xmlns:a16="http://schemas.microsoft.com/office/drawing/2014/main" id="{6010717D-2F9F-0847-93B3-23FEAF8CD9F8}"/>
              </a:ext>
            </a:extLst>
          </p:cNvPr>
          <p:cNvSpPr>
            <a:spLocks noGrp="1"/>
          </p:cNvSpPr>
          <p:nvPr>
            <p:ph type="title"/>
          </p:nvPr>
        </p:nvSpPr>
        <p:spPr>
          <a:xfrm>
            <a:off x="719999" y="102420"/>
            <a:ext cx="8029503" cy="718246"/>
          </a:xfrm>
        </p:spPr>
        <p:txBody>
          <a:bodyPr>
            <a:normAutofit fontScale="90000"/>
          </a:bodyPr>
          <a:lstStyle/>
          <a:p>
            <a:pPr algn="l"/>
            <a:r>
              <a:rPr lang="en-GB" sz="3600" dirty="0">
                <a:solidFill>
                  <a:schemeClr val="tx2"/>
                </a:solidFill>
              </a:rPr>
              <a:t>DBMS: </a:t>
            </a:r>
            <a:r>
              <a:rPr lang="en-US" sz="3600" dirty="0">
                <a:solidFill>
                  <a:schemeClr val="tx2"/>
                </a:solidFill>
              </a:rPr>
              <a:t>data independence and efficient access</a:t>
            </a:r>
            <a:endParaRPr lang="en-GB" sz="3600" dirty="0">
              <a:solidFill>
                <a:schemeClr val="tx2"/>
              </a:solidFill>
            </a:endParaRPr>
          </a:p>
        </p:txBody>
      </p:sp>
    </p:spTree>
    <p:extLst>
      <p:ext uri="{BB962C8B-B14F-4D97-AF65-F5344CB8AC3E}">
        <p14:creationId xmlns:p14="http://schemas.microsoft.com/office/powerpoint/2010/main" val="102591982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3">
            <a:extLst>
              <a:ext uri="{FF2B5EF4-FFF2-40B4-BE49-F238E27FC236}">
                <a16:creationId xmlns:a16="http://schemas.microsoft.com/office/drawing/2014/main" id="{9A971991-5D98-774A-BA11-17696068F4AC}"/>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3" name="Content Placeholder 2"/>
          <p:cNvSpPr>
            <a:spLocks noGrp="1"/>
          </p:cNvSpPr>
          <p:nvPr>
            <p:ph idx="1"/>
          </p:nvPr>
        </p:nvSpPr>
        <p:spPr>
          <a:xfrm>
            <a:off x="288001" y="964463"/>
            <a:ext cx="8567999" cy="4113947"/>
          </a:xfrm>
        </p:spPr>
        <p:txBody>
          <a:bodyPr>
            <a:spAutoFit/>
          </a:bodyPr>
          <a:lstStyle/>
          <a:p>
            <a:pPr>
              <a:buFont typeface="Wingdings" pitchFamily="2" charset="2"/>
              <a:buChar char="Ø"/>
            </a:pPr>
            <a:r>
              <a:rPr lang="en-US" b="0" dirty="0"/>
              <a:t>If the system crashes in the middle of a transaction, recovery should be possible.</a:t>
            </a:r>
          </a:p>
          <a:p>
            <a:pPr lvl="1">
              <a:buFont typeface="Wingdings" pitchFamily="2" charset="2"/>
              <a:buChar char="Ø"/>
            </a:pPr>
            <a:r>
              <a:rPr lang="en-US" b="0" dirty="0"/>
              <a:t>Ideas: </a:t>
            </a:r>
            <a:r>
              <a:rPr lang="en-US" b="0" dirty="0">
                <a:solidFill>
                  <a:srgbClr val="D5FED6"/>
                </a:solidFill>
              </a:rPr>
              <a:t>logging</a:t>
            </a:r>
            <a:r>
              <a:rPr lang="en-US" b="0" dirty="0"/>
              <a:t>, </a:t>
            </a:r>
            <a:r>
              <a:rPr lang="en-US" b="0" dirty="0">
                <a:solidFill>
                  <a:srgbClr val="D5FED6"/>
                </a:solidFill>
              </a:rPr>
              <a:t>commit</a:t>
            </a:r>
            <a:r>
              <a:rPr lang="en-US" b="0" dirty="0"/>
              <a:t>/</a:t>
            </a:r>
            <a:r>
              <a:rPr lang="en-US" b="0" dirty="0">
                <a:solidFill>
                  <a:srgbClr val="D5FED6"/>
                </a:solidFill>
              </a:rPr>
              <a:t>rollback</a:t>
            </a:r>
            <a:r>
              <a:rPr lang="en-US" b="0" dirty="0"/>
              <a:t> of transactions.</a:t>
            </a:r>
          </a:p>
          <a:p>
            <a:pPr>
              <a:buFont typeface="Wingdings" pitchFamily="2" charset="2"/>
              <a:buChar char="Ø"/>
            </a:pPr>
            <a:r>
              <a:rPr lang="en-US" b="0" dirty="0"/>
              <a:t>DBMS also implement other features to facilitate administration, such as:</a:t>
            </a:r>
          </a:p>
          <a:p>
            <a:pPr lvl="1">
              <a:buFont typeface="Wingdings" pitchFamily="2" charset="2"/>
              <a:buChar char="Ø"/>
            </a:pPr>
            <a:r>
              <a:rPr lang="en-US" b="0" dirty="0"/>
              <a:t>backup, </a:t>
            </a:r>
            <a:r>
              <a:rPr lang="en-US" b="0" dirty="0">
                <a:solidFill>
                  <a:srgbClr val="D5FED6"/>
                </a:solidFill>
              </a:rPr>
              <a:t>replication</a:t>
            </a:r>
            <a:r>
              <a:rPr lang="en-US" b="0" dirty="0"/>
              <a:t> and </a:t>
            </a:r>
            <a:r>
              <a:rPr lang="en-US" b="0" dirty="0">
                <a:solidFill>
                  <a:srgbClr val="D5FED6"/>
                </a:solidFill>
              </a:rPr>
              <a:t>duplication</a:t>
            </a:r>
            <a:r>
              <a:rPr lang="en-US" b="0" dirty="0"/>
              <a:t>, access control, privileges, etc.</a:t>
            </a:r>
          </a:p>
          <a:p>
            <a:pPr>
              <a:buFont typeface="Wingdings" pitchFamily="2" charset="2"/>
              <a:buChar char="Ø"/>
            </a:pPr>
            <a:r>
              <a:rPr lang="en-US" b="0" dirty="0"/>
              <a:t>Higher data availability can be obtained using </a:t>
            </a:r>
            <a:r>
              <a:rPr lang="en-US" b="0" dirty="0">
                <a:solidFill>
                  <a:srgbClr val="D5FED6"/>
                </a:solidFill>
              </a:rPr>
              <a:t>distributed </a:t>
            </a:r>
            <a:r>
              <a:rPr lang="en-US" b="0" dirty="0" err="1">
                <a:solidFill>
                  <a:srgbClr val="D5FED6"/>
                </a:solidFill>
              </a:rPr>
              <a:t>DBs</a:t>
            </a:r>
            <a:r>
              <a:rPr lang="en-US" b="0" dirty="0" err="1"/>
              <a:t>.</a:t>
            </a:r>
            <a:endParaRPr lang="en-US" b="0" dirty="0"/>
          </a:p>
          <a:p>
            <a:pPr lvl="1">
              <a:buFont typeface="Wingdings" pitchFamily="2" charset="2"/>
              <a:buChar char="Ø"/>
            </a:pPr>
            <a:r>
              <a:rPr lang="en-US" b="0" dirty="0"/>
              <a:t>Different architectures can be adopted.</a:t>
            </a:r>
          </a:p>
          <a:p>
            <a:pPr lvl="1">
              <a:buFont typeface="Wingdings" pitchFamily="2" charset="2"/>
              <a:buChar char="Ø"/>
            </a:pPr>
            <a:r>
              <a:rPr lang="en-US" b="0" dirty="0"/>
              <a:t>More complex and requiring more “</a:t>
            </a:r>
            <a:r>
              <a:rPr lang="en-US" b="0" dirty="0">
                <a:solidFill>
                  <a:srgbClr val="D5FED6"/>
                </a:solidFill>
              </a:rPr>
              <a:t>resources</a:t>
            </a:r>
            <a:r>
              <a:rPr lang="en-US" b="0" dirty="0"/>
              <a:t>”.</a:t>
            </a:r>
          </a:p>
        </p:txBody>
      </p:sp>
      <p:sp>
        <p:nvSpPr>
          <p:cNvPr id="5" name="Slide Number Placeholder 4">
            <a:extLst>
              <a:ext uri="{FF2B5EF4-FFF2-40B4-BE49-F238E27FC236}">
                <a16:creationId xmlns:a16="http://schemas.microsoft.com/office/drawing/2014/main" id="{E973C043-9768-944D-831B-790C4ED6DFFD}"/>
              </a:ext>
            </a:extLst>
          </p:cNvPr>
          <p:cNvSpPr>
            <a:spLocks noGrp="1"/>
          </p:cNvSpPr>
          <p:nvPr>
            <p:ph type="sldNum" sz="quarter" idx="12"/>
          </p:nvPr>
        </p:nvSpPr>
        <p:spPr/>
        <p:txBody>
          <a:bodyPr/>
          <a:lstStyle/>
          <a:p>
            <a:fld id="{D12AA694-00EB-4F4B-AABB-6F50FB178914}" type="slidenum">
              <a:rPr lang="en-US" smtClean="0"/>
              <a:t>40</a:t>
            </a:fld>
            <a:endParaRPr lang="en-US"/>
          </a:p>
        </p:txBody>
      </p:sp>
      <p:sp>
        <p:nvSpPr>
          <p:cNvPr id="7" name="Title 1">
            <a:extLst>
              <a:ext uri="{FF2B5EF4-FFF2-40B4-BE49-F238E27FC236}">
                <a16:creationId xmlns:a16="http://schemas.microsoft.com/office/drawing/2014/main" id="{E7959C21-0FCB-C34B-AE4F-37CBD6C4946E}"/>
              </a:ext>
            </a:extLst>
          </p:cNvPr>
          <p:cNvSpPr>
            <a:spLocks noGrp="1"/>
          </p:cNvSpPr>
          <p:nvPr>
            <p:ph type="title"/>
          </p:nvPr>
        </p:nvSpPr>
        <p:spPr>
          <a:xfrm>
            <a:off x="719999" y="102420"/>
            <a:ext cx="8029503" cy="718246"/>
          </a:xfrm>
        </p:spPr>
        <p:txBody>
          <a:bodyPr>
            <a:normAutofit/>
          </a:bodyPr>
          <a:lstStyle/>
          <a:p>
            <a:pPr algn="l"/>
            <a:r>
              <a:rPr lang="en-GB" sz="3200" dirty="0">
                <a:solidFill>
                  <a:schemeClr val="tx2"/>
                </a:solidFill>
              </a:rPr>
              <a:t>DBMS: </a:t>
            </a:r>
            <a:r>
              <a:rPr lang="en-US" sz="3200" dirty="0">
                <a:solidFill>
                  <a:schemeClr val="tx2"/>
                </a:solidFill>
              </a:rPr>
              <a:t>crashes recovery, security, etc.</a:t>
            </a:r>
            <a:endParaRPr lang="en-GB" sz="3200" dirty="0">
              <a:solidFill>
                <a:schemeClr val="tx2"/>
              </a:solidFill>
            </a:endParaRPr>
          </a:p>
        </p:txBody>
      </p:sp>
    </p:spTree>
    <p:extLst>
      <p:ext uri="{BB962C8B-B14F-4D97-AF65-F5344CB8AC3E}">
        <p14:creationId xmlns:p14="http://schemas.microsoft.com/office/powerpoint/2010/main" val="219023026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4" end="4"/>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5" end="5"/>
                                            </p:txEl>
                                          </p:spTgt>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3">
            <a:extLst>
              <a:ext uri="{FF2B5EF4-FFF2-40B4-BE49-F238E27FC236}">
                <a16:creationId xmlns:a16="http://schemas.microsoft.com/office/drawing/2014/main" id="{8768F479-9BF1-6D4B-9616-AD03CF8694AE}"/>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3" name="Content Placeholder 2"/>
          <p:cNvSpPr>
            <a:spLocks noGrp="1"/>
          </p:cNvSpPr>
          <p:nvPr>
            <p:ph idx="1"/>
          </p:nvPr>
        </p:nvSpPr>
        <p:spPr>
          <a:xfrm>
            <a:off x="288001" y="964463"/>
            <a:ext cx="8567999" cy="4555093"/>
          </a:xfrm>
        </p:spPr>
        <p:txBody>
          <a:bodyPr>
            <a:spAutoFit/>
          </a:bodyPr>
          <a:lstStyle/>
          <a:p>
            <a:pPr>
              <a:buFont typeface="Wingdings" pitchFamily="2" charset="2"/>
              <a:buChar char="Ø"/>
            </a:pPr>
            <a:r>
              <a:rPr lang="en-US" b="0" dirty="0"/>
              <a:t>Key concept is </a:t>
            </a:r>
            <a:r>
              <a:rPr lang="en-US" b="0" i="1" dirty="0">
                <a:solidFill>
                  <a:srgbClr val="CCFFCC"/>
                </a:solidFill>
              </a:rPr>
              <a:t>transaction</a:t>
            </a:r>
            <a:r>
              <a:rPr lang="en-US" b="0" dirty="0"/>
              <a:t> (</a:t>
            </a:r>
            <a:r>
              <a:rPr lang="en-US" b="0" dirty="0" err="1">
                <a:solidFill>
                  <a:srgbClr val="CCFFCC"/>
                </a:solidFill>
              </a:rPr>
              <a:t>Xact</a:t>
            </a:r>
            <a:r>
              <a:rPr lang="en-US" b="0" dirty="0"/>
              <a:t>), which is an </a:t>
            </a:r>
            <a:r>
              <a:rPr lang="en-US" b="0" i="1" dirty="0"/>
              <a:t>atomic </a:t>
            </a:r>
            <a:r>
              <a:rPr lang="en-US" b="0" dirty="0"/>
              <a:t>sequence of database actions (reads/writes).</a:t>
            </a:r>
          </a:p>
          <a:p>
            <a:pPr>
              <a:buFont typeface="Wingdings" pitchFamily="2" charset="2"/>
              <a:buChar char="Ø"/>
            </a:pPr>
            <a:r>
              <a:rPr lang="en-US" b="0" dirty="0"/>
              <a:t>Each transaction, executed completely, must leave the DB in a </a:t>
            </a:r>
            <a:r>
              <a:rPr lang="en-US" b="0" i="1" dirty="0">
                <a:solidFill>
                  <a:srgbClr val="CCFFCC"/>
                </a:solidFill>
              </a:rPr>
              <a:t>consistent state</a:t>
            </a:r>
            <a:r>
              <a:rPr lang="en-US" b="0" i="1" dirty="0"/>
              <a:t> </a:t>
            </a:r>
            <a:r>
              <a:rPr lang="en-US" b="0" dirty="0"/>
              <a:t>if DB is consistent when the transaction begins. Utilize locking of resources and other protocols for guaranteeing consistency.</a:t>
            </a:r>
          </a:p>
          <a:p>
            <a:pPr>
              <a:buFont typeface="Wingdings" pitchFamily="2" charset="2"/>
              <a:buChar char="Ø"/>
            </a:pPr>
            <a:r>
              <a:rPr lang="en-US" b="0" dirty="0"/>
              <a:t>DBMS ensures </a:t>
            </a:r>
            <a:r>
              <a:rPr lang="en-US" b="0" i="1" dirty="0">
                <a:solidFill>
                  <a:srgbClr val="CCFFCC"/>
                </a:solidFill>
              </a:rPr>
              <a:t>atomicity</a:t>
            </a:r>
            <a:r>
              <a:rPr lang="en-US" b="0" i="1" dirty="0"/>
              <a:t> </a:t>
            </a:r>
            <a:r>
              <a:rPr lang="en-US" b="0" dirty="0"/>
              <a:t>(all-or-nothing property) even if system crashes in the middle of a </a:t>
            </a:r>
            <a:r>
              <a:rPr lang="en-US" b="0" dirty="0" err="1"/>
              <a:t>Xact</a:t>
            </a:r>
            <a:r>
              <a:rPr lang="en-US" b="0" dirty="0"/>
              <a:t>.</a:t>
            </a:r>
          </a:p>
          <a:p>
            <a:pPr>
              <a:buFont typeface="Wingdings" pitchFamily="2" charset="2"/>
              <a:buChar char="Ø"/>
            </a:pPr>
            <a:r>
              <a:rPr lang="en-US" b="0" dirty="0"/>
              <a:t>Idea: Keep a </a:t>
            </a:r>
            <a:r>
              <a:rPr lang="en-US" b="0" i="1" dirty="0">
                <a:solidFill>
                  <a:srgbClr val="CCFFCC"/>
                </a:solidFill>
              </a:rPr>
              <a:t>log</a:t>
            </a:r>
            <a:r>
              <a:rPr lang="en-US" b="0" i="1" dirty="0"/>
              <a:t> </a:t>
            </a:r>
            <a:r>
              <a:rPr lang="en-US" b="0" dirty="0"/>
              <a:t>(history) of all actions carried out by the DBMS while executing a set of </a:t>
            </a:r>
            <a:r>
              <a:rPr lang="en-US" b="0" dirty="0" err="1"/>
              <a:t>Xacts</a:t>
            </a:r>
            <a:r>
              <a:rPr lang="en-US" b="0" dirty="0"/>
              <a:t> (it uses write ahead log − WAL).</a:t>
            </a:r>
          </a:p>
        </p:txBody>
      </p:sp>
      <p:sp>
        <p:nvSpPr>
          <p:cNvPr id="5" name="Slide Number Placeholder 4">
            <a:extLst>
              <a:ext uri="{FF2B5EF4-FFF2-40B4-BE49-F238E27FC236}">
                <a16:creationId xmlns:a16="http://schemas.microsoft.com/office/drawing/2014/main" id="{B7D959A9-B65C-6446-A44C-106A623AE05C}"/>
              </a:ext>
            </a:extLst>
          </p:cNvPr>
          <p:cNvSpPr>
            <a:spLocks noGrp="1"/>
          </p:cNvSpPr>
          <p:nvPr>
            <p:ph type="sldNum" sz="quarter" idx="12"/>
          </p:nvPr>
        </p:nvSpPr>
        <p:spPr/>
        <p:txBody>
          <a:bodyPr/>
          <a:lstStyle/>
          <a:p>
            <a:fld id="{D12AA694-00EB-4F4B-AABB-6F50FB178914}" type="slidenum">
              <a:rPr lang="en-US" smtClean="0"/>
              <a:t>41</a:t>
            </a:fld>
            <a:endParaRPr lang="en-US"/>
          </a:p>
        </p:txBody>
      </p:sp>
      <p:sp>
        <p:nvSpPr>
          <p:cNvPr id="7" name="Title 1">
            <a:extLst>
              <a:ext uri="{FF2B5EF4-FFF2-40B4-BE49-F238E27FC236}">
                <a16:creationId xmlns:a16="http://schemas.microsoft.com/office/drawing/2014/main" id="{07D95ACD-1593-5945-8E46-965E5E627F92}"/>
              </a:ext>
            </a:extLst>
          </p:cNvPr>
          <p:cNvSpPr>
            <a:spLocks noGrp="1"/>
          </p:cNvSpPr>
          <p:nvPr>
            <p:ph type="title"/>
          </p:nvPr>
        </p:nvSpPr>
        <p:spPr>
          <a:xfrm>
            <a:off x="719999" y="102420"/>
            <a:ext cx="8029503" cy="718246"/>
          </a:xfrm>
        </p:spPr>
        <p:txBody>
          <a:bodyPr>
            <a:normAutofit/>
          </a:bodyPr>
          <a:lstStyle/>
          <a:p>
            <a:pPr algn="l"/>
            <a:r>
              <a:rPr lang="en-GB" sz="3600" dirty="0">
                <a:solidFill>
                  <a:schemeClr val="tx2"/>
                </a:solidFill>
              </a:rPr>
              <a:t>DBMS: </a:t>
            </a:r>
            <a:r>
              <a:rPr lang="en-US" sz="3600" dirty="0">
                <a:solidFill>
                  <a:schemeClr val="tx2"/>
                </a:solidFill>
              </a:rPr>
              <a:t>transactions - atomicity</a:t>
            </a:r>
            <a:endParaRPr lang="en-GB" sz="3600" dirty="0">
              <a:solidFill>
                <a:schemeClr val="tx2"/>
              </a:solidFill>
            </a:endParaRPr>
          </a:p>
        </p:txBody>
      </p:sp>
    </p:spTree>
    <p:extLst>
      <p:ext uri="{BB962C8B-B14F-4D97-AF65-F5344CB8AC3E}">
        <p14:creationId xmlns:p14="http://schemas.microsoft.com/office/powerpoint/2010/main" val="191389945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3">
            <a:extLst>
              <a:ext uri="{FF2B5EF4-FFF2-40B4-BE49-F238E27FC236}">
                <a16:creationId xmlns:a16="http://schemas.microsoft.com/office/drawing/2014/main" id="{7A4796F8-55D7-6348-9024-03DDD9AEA8EE}"/>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3" name="Content Placeholder 2"/>
          <p:cNvSpPr>
            <a:spLocks noGrp="1"/>
          </p:cNvSpPr>
          <p:nvPr>
            <p:ph idx="1"/>
          </p:nvPr>
        </p:nvSpPr>
        <p:spPr>
          <a:xfrm>
            <a:off x="288001" y="964463"/>
            <a:ext cx="8567999" cy="4588949"/>
          </a:xfrm>
        </p:spPr>
        <p:txBody>
          <a:bodyPr>
            <a:spAutoFit/>
          </a:bodyPr>
          <a:lstStyle/>
          <a:p>
            <a:pPr marL="0" indent="0">
              <a:lnSpc>
                <a:spcPct val="80000"/>
              </a:lnSpc>
              <a:buNone/>
            </a:pPr>
            <a:r>
              <a:rPr lang="en-US" dirty="0"/>
              <a:t>Data Models:</a:t>
            </a:r>
          </a:p>
          <a:p>
            <a:pPr>
              <a:buFont typeface="Wingdings" pitchFamily="2" charset="2"/>
              <a:buChar char="Ø"/>
            </a:pPr>
            <a:r>
              <a:rPr lang="en-US" b="0" dirty="0"/>
              <a:t>A </a:t>
            </a:r>
            <a:r>
              <a:rPr lang="en-US" b="0" i="1" dirty="0">
                <a:solidFill>
                  <a:srgbClr val="CCFFCC"/>
                </a:solidFill>
              </a:rPr>
              <a:t>data model</a:t>
            </a:r>
            <a:r>
              <a:rPr lang="en-US" b="0" i="1" dirty="0"/>
              <a:t> </a:t>
            </a:r>
            <a:r>
              <a:rPr lang="en-US" b="0" dirty="0"/>
              <a:t>is a collection of concepts for describing data:</a:t>
            </a:r>
          </a:p>
          <a:p>
            <a:pPr lvl="1">
              <a:buFont typeface="Wingdings" pitchFamily="2" charset="2"/>
              <a:buChar char="Ø"/>
            </a:pPr>
            <a:r>
              <a:rPr lang="en-US" b="0" dirty="0"/>
              <a:t>Structure, constraints, operations.</a:t>
            </a:r>
          </a:p>
          <a:p>
            <a:pPr>
              <a:buFont typeface="Wingdings" pitchFamily="2" charset="2"/>
              <a:buChar char="Ø"/>
            </a:pPr>
            <a:r>
              <a:rPr lang="en-US" b="0" dirty="0"/>
              <a:t>A </a:t>
            </a:r>
            <a:r>
              <a:rPr lang="en-US" b="0" i="1" dirty="0">
                <a:solidFill>
                  <a:srgbClr val="CCFFCC"/>
                </a:solidFill>
              </a:rPr>
              <a:t>schema</a:t>
            </a:r>
            <a:r>
              <a:rPr lang="en-US" b="0" i="1" dirty="0"/>
              <a:t> </a:t>
            </a:r>
            <a:r>
              <a:rPr lang="en-US" b="0" dirty="0"/>
              <a:t>is a description of a particular collection of data, using the given data model.</a:t>
            </a:r>
          </a:p>
          <a:p>
            <a:pPr>
              <a:buFont typeface="Wingdings" pitchFamily="2" charset="2"/>
              <a:buChar char="Ø"/>
            </a:pPr>
            <a:r>
              <a:rPr lang="en-US" b="0" dirty="0"/>
              <a:t>The </a:t>
            </a:r>
            <a:r>
              <a:rPr lang="en-US" b="0" i="1" dirty="0">
                <a:solidFill>
                  <a:srgbClr val="CCFFCC"/>
                </a:solidFill>
              </a:rPr>
              <a:t>relational model of data</a:t>
            </a:r>
            <a:r>
              <a:rPr lang="en-US" b="0" i="1" dirty="0"/>
              <a:t> </a:t>
            </a:r>
            <a:r>
              <a:rPr lang="en-US" b="0" dirty="0"/>
              <a:t>is the most widely used mode, but new models are emerging.</a:t>
            </a:r>
          </a:p>
          <a:p>
            <a:pPr lvl="1">
              <a:buFont typeface="Wingdings" pitchFamily="2" charset="2"/>
              <a:buChar char="Ø"/>
            </a:pPr>
            <a:r>
              <a:rPr lang="en-US" b="0" dirty="0"/>
              <a:t>Main concept: </a:t>
            </a:r>
            <a:r>
              <a:rPr lang="en-US" b="0" i="1" dirty="0">
                <a:solidFill>
                  <a:srgbClr val="CCFFCC"/>
                </a:solidFill>
              </a:rPr>
              <a:t>relation</a:t>
            </a:r>
            <a:r>
              <a:rPr lang="en-US" b="0" dirty="0"/>
              <a:t>, basically a table with rows and columns.</a:t>
            </a:r>
          </a:p>
          <a:p>
            <a:pPr lvl="1">
              <a:buFont typeface="Wingdings" pitchFamily="2" charset="2"/>
              <a:buChar char="Ø"/>
            </a:pPr>
            <a:r>
              <a:rPr lang="en-US" b="0" dirty="0"/>
              <a:t>Every relation has a </a:t>
            </a:r>
            <a:r>
              <a:rPr lang="en-US" b="0" i="1" dirty="0">
                <a:solidFill>
                  <a:srgbClr val="CCFFCC"/>
                </a:solidFill>
              </a:rPr>
              <a:t>schema</a:t>
            </a:r>
            <a:r>
              <a:rPr lang="en-US" b="0" dirty="0"/>
              <a:t>, which describes the columns, or fields.</a:t>
            </a:r>
          </a:p>
        </p:txBody>
      </p:sp>
      <p:sp>
        <p:nvSpPr>
          <p:cNvPr id="5" name="Slide Number Placeholder 4">
            <a:extLst>
              <a:ext uri="{FF2B5EF4-FFF2-40B4-BE49-F238E27FC236}">
                <a16:creationId xmlns:a16="http://schemas.microsoft.com/office/drawing/2014/main" id="{7B129F09-946C-D14D-8EC9-E550A5669031}"/>
              </a:ext>
            </a:extLst>
          </p:cNvPr>
          <p:cNvSpPr>
            <a:spLocks noGrp="1"/>
          </p:cNvSpPr>
          <p:nvPr>
            <p:ph type="sldNum" sz="quarter" idx="12"/>
          </p:nvPr>
        </p:nvSpPr>
        <p:spPr/>
        <p:txBody>
          <a:bodyPr/>
          <a:lstStyle/>
          <a:p>
            <a:fld id="{D12AA694-00EB-4F4B-AABB-6F50FB178914}" type="slidenum">
              <a:rPr lang="en-US" smtClean="0"/>
              <a:t>42</a:t>
            </a:fld>
            <a:endParaRPr lang="en-US"/>
          </a:p>
        </p:txBody>
      </p:sp>
      <p:sp>
        <p:nvSpPr>
          <p:cNvPr id="7" name="Title 1">
            <a:extLst>
              <a:ext uri="{FF2B5EF4-FFF2-40B4-BE49-F238E27FC236}">
                <a16:creationId xmlns:a16="http://schemas.microsoft.com/office/drawing/2014/main" id="{1F9D5DA5-0862-814A-A0D0-3B45952A90A8}"/>
              </a:ext>
            </a:extLst>
          </p:cNvPr>
          <p:cNvSpPr>
            <a:spLocks noGrp="1"/>
          </p:cNvSpPr>
          <p:nvPr>
            <p:ph type="title"/>
          </p:nvPr>
        </p:nvSpPr>
        <p:spPr>
          <a:xfrm>
            <a:off x="719999" y="102420"/>
            <a:ext cx="8029503" cy="718246"/>
          </a:xfrm>
        </p:spPr>
        <p:txBody>
          <a:bodyPr>
            <a:normAutofit/>
          </a:bodyPr>
          <a:lstStyle/>
          <a:p>
            <a:pPr algn="l"/>
            <a:r>
              <a:rPr lang="en-GB" sz="3600" dirty="0">
                <a:solidFill>
                  <a:schemeClr val="tx2"/>
                </a:solidFill>
              </a:rPr>
              <a:t>DBMS: </a:t>
            </a:r>
            <a:r>
              <a:rPr lang="en-US" sz="3600" dirty="0">
                <a:solidFill>
                  <a:srgbClr val="D7E4BD"/>
                </a:solidFill>
              </a:rPr>
              <a:t>terminology</a:t>
            </a:r>
            <a:endParaRPr lang="en-GB" sz="3600" dirty="0">
              <a:solidFill>
                <a:schemeClr val="tx2"/>
              </a:solidFill>
            </a:endParaRPr>
          </a:p>
        </p:txBody>
      </p:sp>
    </p:spTree>
    <p:extLst>
      <p:ext uri="{BB962C8B-B14F-4D97-AF65-F5344CB8AC3E}">
        <p14:creationId xmlns:p14="http://schemas.microsoft.com/office/powerpoint/2010/main" val="167970376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4" end="4"/>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4" dur="500"/>
                                        <p:tgtEl>
                                          <p:spTgt spid="3">
                                            <p:txEl>
                                              <p:pRg st="5" end="5"/>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3">
            <a:extLst>
              <a:ext uri="{FF2B5EF4-FFF2-40B4-BE49-F238E27FC236}">
                <a16:creationId xmlns:a16="http://schemas.microsoft.com/office/drawing/2014/main" id="{6786A672-FA32-A04F-9F20-592C3B688DB7}"/>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5" name="TextBox 4"/>
          <p:cNvSpPr txBox="1"/>
          <p:nvPr/>
        </p:nvSpPr>
        <p:spPr>
          <a:xfrm>
            <a:off x="431999" y="2826356"/>
            <a:ext cx="8279999" cy="1107996"/>
          </a:xfrm>
          <a:prstGeom prst="rect">
            <a:avLst/>
          </a:prstGeom>
          <a:solidFill>
            <a:schemeClr val="accent1"/>
          </a:solidFill>
          <a:ln w="12700">
            <a:solidFill>
              <a:schemeClr val="tx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spcBef>
                <a:spcPts val="1000"/>
              </a:spcBef>
              <a:spcAft>
                <a:spcPts val="200"/>
              </a:spcAft>
              <a:buFont typeface="Wingdings" charset="2"/>
              <a:buChar char="Ø"/>
            </a:pPr>
            <a:r>
              <a:rPr lang="en-GB" sz="2800" dirty="0">
                <a:solidFill>
                  <a:schemeClr val="tx1"/>
                </a:solidFill>
              </a:rPr>
              <a:t>Definition of the logical schema </a:t>
            </a:r>
            <a:r>
              <a:rPr lang="en-GB" sz="2800" dirty="0">
                <a:solidFill>
                  <a:schemeClr val="tx1"/>
                </a:solidFill>
                <a:sym typeface="Wingdings"/>
              </a:rPr>
              <a:t>⇒</a:t>
            </a:r>
            <a:r>
              <a:rPr lang="en-GB" sz="2800" dirty="0">
                <a:sym typeface="Wingdings"/>
              </a:rPr>
              <a:t> </a:t>
            </a:r>
            <a:r>
              <a:rPr lang="en-GB" sz="2800" b="1" dirty="0">
                <a:solidFill>
                  <a:srgbClr val="FFC000"/>
                </a:solidFill>
              </a:rPr>
              <a:t>DDL</a:t>
            </a:r>
            <a:r>
              <a:rPr lang="en-GB" sz="2800" b="1" dirty="0">
                <a:solidFill>
                  <a:srgbClr val="C00000"/>
                </a:solidFill>
              </a:rPr>
              <a:t> </a:t>
            </a:r>
            <a:r>
              <a:rPr lang="en-GB" sz="2800" b="1" dirty="0">
                <a:solidFill>
                  <a:srgbClr val="FFFF00"/>
                </a:solidFill>
              </a:rPr>
              <a:t>Language</a:t>
            </a:r>
            <a:endParaRPr lang="en-GB" sz="2800" dirty="0">
              <a:solidFill>
                <a:srgbClr val="FFFF00"/>
              </a:solidFill>
            </a:endParaRPr>
          </a:p>
          <a:p>
            <a:pPr marL="342900" indent="-342900">
              <a:spcBef>
                <a:spcPts val="1000"/>
              </a:spcBef>
              <a:spcAft>
                <a:spcPts val="200"/>
              </a:spcAft>
              <a:buFont typeface="Wingdings" charset="2"/>
              <a:buChar char="Ø"/>
            </a:pPr>
            <a:r>
              <a:rPr lang="en-GB" sz="2800" dirty="0">
                <a:solidFill>
                  <a:schemeClr val="tx1"/>
                </a:solidFill>
              </a:rPr>
              <a:t>Manipulation of the instances </a:t>
            </a:r>
            <a:r>
              <a:rPr lang="en-GB" sz="2800" dirty="0">
                <a:solidFill>
                  <a:schemeClr val="tx1"/>
                </a:solidFill>
                <a:sym typeface="Wingdings"/>
              </a:rPr>
              <a:t>⇒ </a:t>
            </a:r>
            <a:r>
              <a:rPr lang="en-GB" sz="2800" b="1" dirty="0">
                <a:solidFill>
                  <a:srgbClr val="FFC000"/>
                </a:solidFill>
              </a:rPr>
              <a:t>DML</a:t>
            </a:r>
            <a:r>
              <a:rPr lang="en-GB" sz="2800" b="1" dirty="0">
                <a:solidFill>
                  <a:srgbClr val="C00000"/>
                </a:solidFill>
              </a:rPr>
              <a:t> </a:t>
            </a:r>
            <a:r>
              <a:rPr lang="en-GB" sz="2800" b="1" dirty="0">
                <a:solidFill>
                  <a:srgbClr val="FFFF00"/>
                </a:solidFill>
              </a:rPr>
              <a:t>Language</a:t>
            </a:r>
            <a:endParaRPr lang="en-GB" sz="2800" dirty="0">
              <a:solidFill>
                <a:srgbClr val="FFFF00"/>
              </a:solidFill>
            </a:endParaRPr>
          </a:p>
        </p:txBody>
      </p:sp>
      <p:sp>
        <p:nvSpPr>
          <p:cNvPr id="6" name="TextBox 5"/>
          <p:cNvSpPr txBox="1"/>
          <p:nvPr/>
        </p:nvSpPr>
        <p:spPr>
          <a:xfrm>
            <a:off x="524587" y="4237661"/>
            <a:ext cx="8308969" cy="1323439"/>
          </a:xfrm>
          <a:prstGeom prst="rect">
            <a:avLst/>
          </a:prstGeom>
          <a:noFill/>
        </p:spPr>
        <p:txBody>
          <a:bodyPr wrap="square" rtlCol="0">
            <a:spAutoFit/>
          </a:bodyPr>
          <a:lstStyle/>
          <a:p>
            <a:pPr marL="342900" indent="-342900">
              <a:buFont typeface="Wingdings" charset="2"/>
              <a:buChar char="Ø"/>
            </a:pPr>
            <a:r>
              <a:rPr lang="en-GB" sz="2400" b="1" dirty="0">
                <a:solidFill>
                  <a:srgbClr val="FFC000"/>
                </a:solidFill>
              </a:rPr>
              <a:t>Data oriented </a:t>
            </a:r>
            <a:r>
              <a:rPr lang="en-GB" sz="2400" dirty="0"/>
              <a:t>languages, very different from «traditional» programming languages like e.g. C / C++ / Java / etc.!</a:t>
            </a:r>
          </a:p>
          <a:p>
            <a:pPr marL="342900" indent="-342900">
              <a:buFont typeface="Wingdings" charset="2"/>
              <a:buChar char="Ø"/>
            </a:pPr>
            <a:endParaRPr lang="en-GB" sz="800" dirty="0"/>
          </a:p>
          <a:p>
            <a:pPr marL="342900" indent="-342900">
              <a:buFont typeface="Wingdings" charset="2"/>
              <a:buChar char="Ø"/>
            </a:pPr>
            <a:r>
              <a:rPr lang="en-GB" sz="2400" dirty="0"/>
              <a:t>We will see </a:t>
            </a:r>
            <a:r>
              <a:rPr lang="en-GB" sz="2400" b="1" dirty="0">
                <a:solidFill>
                  <a:srgbClr val="FFC000"/>
                </a:solidFill>
              </a:rPr>
              <a:t>SQL</a:t>
            </a:r>
            <a:r>
              <a:rPr lang="en-GB" sz="2400" dirty="0">
                <a:solidFill>
                  <a:srgbClr val="FFC000"/>
                </a:solidFill>
              </a:rPr>
              <a:t> </a:t>
            </a:r>
            <a:r>
              <a:rPr lang="en-GB" sz="2400" dirty="0"/>
              <a:t>(DDL + DML + DCL + TCL)</a:t>
            </a:r>
            <a:endParaRPr lang="en-GB" sz="2400" b="1" dirty="0">
              <a:solidFill>
                <a:srgbClr val="FFC000"/>
              </a:solidFill>
            </a:endParaRPr>
          </a:p>
        </p:txBody>
      </p:sp>
      <p:sp>
        <p:nvSpPr>
          <p:cNvPr id="2" name="Segnaposto numero diapositiva 1"/>
          <p:cNvSpPr>
            <a:spLocks noGrp="1"/>
          </p:cNvSpPr>
          <p:nvPr>
            <p:ph type="sldNum" sz="quarter" idx="12"/>
          </p:nvPr>
        </p:nvSpPr>
        <p:spPr/>
        <p:txBody>
          <a:bodyPr/>
          <a:lstStyle/>
          <a:p>
            <a:fld id="{CFE4BAC9-6D41-4691-9299-18EF07EF0177}" type="slidenum">
              <a:rPr lang="en-US" smtClean="0"/>
              <a:t>43</a:t>
            </a:fld>
            <a:endParaRPr lang="en-US"/>
          </a:p>
        </p:txBody>
      </p:sp>
      <p:sp>
        <p:nvSpPr>
          <p:cNvPr id="10" name="Title 1"/>
          <p:cNvSpPr>
            <a:spLocks noGrp="1"/>
          </p:cNvSpPr>
          <p:nvPr>
            <p:ph type="title"/>
          </p:nvPr>
        </p:nvSpPr>
        <p:spPr>
          <a:xfrm>
            <a:off x="720000" y="102420"/>
            <a:ext cx="7920000" cy="718246"/>
          </a:xfrm>
        </p:spPr>
        <p:txBody>
          <a:bodyPr>
            <a:normAutofit/>
          </a:bodyPr>
          <a:lstStyle/>
          <a:p>
            <a:pPr algn="l"/>
            <a:r>
              <a:rPr lang="en-GB" sz="3600" dirty="0">
                <a:solidFill>
                  <a:schemeClr val="tx2"/>
                </a:solidFill>
              </a:rPr>
              <a:t>DBMS: interacting – 1</a:t>
            </a:r>
          </a:p>
        </p:txBody>
      </p:sp>
      <p:sp>
        <p:nvSpPr>
          <p:cNvPr id="9" name="TextBox 8"/>
          <p:cNvSpPr txBox="1"/>
          <p:nvPr/>
        </p:nvSpPr>
        <p:spPr>
          <a:xfrm>
            <a:off x="432000" y="887220"/>
            <a:ext cx="8460000" cy="523220"/>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800" dirty="0">
                <a:solidFill>
                  <a:srgbClr val="FFFF00"/>
                </a:solidFill>
              </a:rPr>
              <a:t>How can users and applications interact with a DBMS?</a:t>
            </a:r>
          </a:p>
        </p:txBody>
      </p:sp>
      <p:sp>
        <p:nvSpPr>
          <p:cNvPr id="11" name="TextBox 10"/>
          <p:cNvSpPr txBox="1"/>
          <p:nvPr/>
        </p:nvSpPr>
        <p:spPr>
          <a:xfrm>
            <a:off x="431999" y="1933793"/>
            <a:ext cx="8280000" cy="461665"/>
          </a:xfrm>
          <a:prstGeom prst="rect">
            <a:avLst/>
          </a:prstGeom>
          <a:solidFill>
            <a:schemeClr val="accent1"/>
          </a:solidFill>
          <a:ln w="12700">
            <a:solidFill>
              <a:schemeClr val="tx2"/>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324000" indent="-349200">
              <a:spcBef>
                <a:spcPts val="1000"/>
              </a:spcBef>
              <a:spcAft>
                <a:spcPts val="200"/>
              </a:spcAft>
            </a:pPr>
            <a:r>
              <a:rPr lang="en-GB" sz="2400" dirty="0"/>
              <a:t>Almost all the DBMS make available to the user </a:t>
            </a:r>
            <a:r>
              <a:rPr lang="en-GB" sz="2400" b="1" dirty="0"/>
              <a:t>languages</a:t>
            </a:r>
            <a:r>
              <a:rPr lang="en-GB" sz="2400" dirty="0"/>
              <a:t>:</a:t>
            </a:r>
          </a:p>
        </p:txBody>
      </p:sp>
    </p:spTree>
    <p:extLst>
      <p:ext uri="{BB962C8B-B14F-4D97-AF65-F5344CB8AC3E}">
        <p14:creationId xmlns:p14="http://schemas.microsoft.com/office/powerpoint/2010/main" val="20296497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tangolo 3">
            <a:extLst>
              <a:ext uri="{FF2B5EF4-FFF2-40B4-BE49-F238E27FC236}">
                <a16:creationId xmlns:a16="http://schemas.microsoft.com/office/drawing/2014/main" id="{D6535434-6D9F-5D4A-9245-D268E942CA26}"/>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4" name="TextBox 3"/>
          <p:cNvSpPr txBox="1"/>
          <p:nvPr/>
        </p:nvSpPr>
        <p:spPr>
          <a:xfrm>
            <a:off x="540000" y="1002420"/>
            <a:ext cx="8280000" cy="2313454"/>
          </a:xfrm>
          <a:prstGeom prst="rect">
            <a:avLst/>
          </a:prstGeom>
          <a:noFill/>
        </p:spPr>
        <p:txBody>
          <a:bodyPr wrap="square" rtlCol="0">
            <a:spAutoFit/>
          </a:bodyPr>
          <a:lstStyle/>
          <a:p>
            <a:r>
              <a:rPr lang="en-GB" sz="2800" dirty="0"/>
              <a:t>Applications that interact with a DBMS:</a:t>
            </a:r>
          </a:p>
          <a:p>
            <a:endParaRPr lang="en-GB" sz="2400" dirty="0"/>
          </a:p>
          <a:p>
            <a:pPr marL="342900" indent="-342900">
              <a:buFont typeface="Wingdings" charset="2"/>
              <a:buChar char="Ø"/>
            </a:pPr>
            <a:r>
              <a:rPr lang="en-GB" sz="2800" dirty="0"/>
              <a:t>integrate </a:t>
            </a:r>
            <a:r>
              <a:rPr lang="en-GB" sz="2800" b="1" dirty="0">
                <a:solidFill>
                  <a:srgbClr val="FFC000"/>
                </a:solidFill>
              </a:rPr>
              <a:t>SQL</a:t>
            </a:r>
            <a:r>
              <a:rPr lang="en-GB" sz="2800" dirty="0">
                <a:solidFill>
                  <a:srgbClr val="FFC000"/>
                </a:solidFill>
              </a:rPr>
              <a:t> code</a:t>
            </a:r>
            <a:r>
              <a:rPr lang="en-GB" sz="2800" dirty="0"/>
              <a:t> within their code;</a:t>
            </a:r>
          </a:p>
          <a:p>
            <a:pPr marL="342900" indent="-342900">
              <a:spcBef>
                <a:spcPts val="1000"/>
              </a:spcBef>
              <a:spcAft>
                <a:spcPts val="200"/>
              </a:spcAft>
              <a:buFont typeface="Wingdings" charset="2"/>
              <a:buChar char="Ø"/>
            </a:pPr>
            <a:r>
              <a:rPr lang="en-GB" sz="2800" dirty="0"/>
              <a:t>use client API </a:t>
            </a:r>
            <a:r>
              <a:rPr lang="en-GB" sz="2800" b="1" dirty="0"/>
              <a:t>libraries</a:t>
            </a:r>
            <a:r>
              <a:rPr lang="en-GB" sz="2800" dirty="0"/>
              <a:t> (supplied by the DBMS) to manage all the DBMS components and perform I/O.</a:t>
            </a:r>
          </a:p>
        </p:txBody>
      </p:sp>
      <p:grpSp>
        <p:nvGrpSpPr>
          <p:cNvPr id="3" name="Group 2">
            <a:extLst>
              <a:ext uri="{FF2B5EF4-FFF2-40B4-BE49-F238E27FC236}">
                <a16:creationId xmlns:a16="http://schemas.microsoft.com/office/drawing/2014/main" id="{759F5EA2-7D6F-F94A-89D5-95F217A01E5D}"/>
              </a:ext>
            </a:extLst>
          </p:cNvPr>
          <p:cNvGrpSpPr/>
          <p:nvPr/>
        </p:nvGrpSpPr>
        <p:grpSpPr>
          <a:xfrm>
            <a:off x="847880" y="4006126"/>
            <a:ext cx="7551399" cy="1836518"/>
            <a:chOff x="847880" y="4006126"/>
            <a:chExt cx="7551399" cy="1836518"/>
          </a:xfrm>
        </p:grpSpPr>
        <p:pic>
          <p:nvPicPr>
            <p:cNvPr id="7" name="Picture 6" descr="Angelo_Gemmi_sprockets.png.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125" y="4422006"/>
              <a:ext cx="689216" cy="684908"/>
            </a:xfrm>
            <a:prstGeom prst="rect">
              <a:avLst/>
            </a:prstGeom>
            <a:ln w="15875">
              <a:solidFill>
                <a:schemeClr val="tx2"/>
              </a:solidFill>
            </a:ln>
          </p:spPr>
          <p:style>
            <a:lnRef idx="2">
              <a:schemeClr val="accent2"/>
            </a:lnRef>
            <a:fillRef idx="1">
              <a:schemeClr val="lt1"/>
            </a:fillRef>
            <a:effectRef idx="0">
              <a:schemeClr val="accent2"/>
            </a:effectRef>
            <a:fontRef idx="minor">
              <a:schemeClr val="dk1"/>
            </a:fontRef>
          </p:style>
        </p:pic>
        <p:sp>
          <p:nvSpPr>
            <p:cNvPr id="8" name="TextBox 7"/>
            <p:cNvSpPr txBox="1"/>
            <p:nvPr/>
          </p:nvSpPr>
          <p:spPr>
            <a:xfrm>
              <a:off x="847880" y="5162999"/>
              <a:ext cx="1175706" cy="307777"/>
            </a:xfrm>
            <a:prstGeom prst="rect">
              <a:avLst/>
            </a:prstGeom>
            <a:noFill/>
          </p:spPr>
          <p:txBody>
            <a:bodyPr wrap="none" rtlCol="0">
              <a:spAutoFit/>
            </a:bodyPr>
            <a:lstStyle/>
            <a:p>
              <a:pPr algn="ctr"/>
              <a:r>
                <a:rPr lang="en-GB" sz="1400" b="1" dirty="0">
                  <a:solidFill>
                    <a:srgbClr val="0070C0"/>
                  </a:solidFill>
                </a:rPr>
                <a:t>APPLICATION</a:t>
              </a:r>
            </a:p>
          </p:txBody>
        </p:sp>
        <p:sp>
          <p:nvSpPr>
            <p:cNvPr id="9" name="Can 8"/>
            <p:cNvSpPr/>
            <p:nvPr/>
          </p:nvSpPr>
          <p:spPr>
            <a:xfrm>
              <a:off x="5817600" y="4422006"/>
              <a:ext cx="827004" cy="784783"/>
            </a:xfrm>
            <a:prstGeom prst="can">
              <a:avLst/>
            </a:prstGeom>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DB</a:t>
              </a:r>
            </a:p>
          </p:txBody>
        </p:sp>
        <p:sp>
          <p:nvSpPr>
            <p:cNvPr id="10" name="TextBox 9"/>
            <p:cNvSpPr txBox="1"/>
            <p:nvPr/>
          </p:nvSpPr>
          <p:spPr>
            <a:xfrm>
              <a:off x="5902326" y="5206789"/>
              <a:ext cx="657552" cy="307777"/>
            </a:xfrm>
            <a:prstGeom prst="rect">
              <a:avLst/>
            </a:prstGeom>
            <a:noFill/>
          </p:spPr>
          <p:txBody>
            <a:bodyPr wrap="none" rtlCol="0">
              <a:spAutoFit/>
            </a:bodyPr>
            <a:lstStyle/>
            <a:p>
              <a:pPr algn="ctr"/>
              <a:r>
                <a:rPr lang="en-GB" sz="1400" b="1" dirty="0">
                  <a:solidFill>
                    <a:srgbClr val="0070C0"/>
                  </a:solidFill>
                </a:rPr>
                <a:t>DBMS</a:t>
              </a:r>
            </a:p>
          </p:txBody>
        </p:sp>
        <p:cxnSp>
          <p:nvCxnSpPr>
            <p:cNvPr id="11" name="Straight Arrow Connector 10"/>
            <p:cNvCxnSpPr/>
            <p:nvPr/>
          </p:nvCxnSpPr>
          <p:spPr>
            <a:xfrm>
              <a:off x="2009726" y="4684497"/>
              <a:ext cx="2160000" cy="0"/>
            </a:xfrm>
            <a:prstGeom prst="straightConnector1">
              <a:avLst/>
            </a:prstGeom>
            <a:ln w="38100">
              <a:solidFill>
                <a:schemeClr val="accent1"/>
              </a:solidFill>
              <a:prstDash val="dash"/>
              <a:tailEnd type="arrow"/>
            </a:ln>
          </p:spPr>
          <p:style>
            <a:lnRef idx="3">
              <a:schemeClr val="accent2"/>
            </a:lnRef>
            <a:fillRef idx="0">
              <a:schemeClr val="accent2"/>
            </a:fillRef>
            <a:effectRef idx="2">
              <a:schemeClr val="accent2"/>
            </a:effectRef>
            <a:fontRef idx="minor">
              <a:schemeClr val="tx1"/>
            </a:fontRef>
          </p:style>
        </p:cxnSp>
        <p:sp>
          <p:nvSpPr>
            <p:cNvPr id="5" name="Rectangle 4"/>
            <p:cNvSpPr/>
            <p:nvPr/>
          </p:nvSpPr>
          <p:spPr>
            <a:xfrm rot="16200000">
              <a:off x="3600279" y="4705663"/>
              <a:ext cx="1836518" cy="437444"/>
            </a:xfrm>
            <a:prstGeom prst="rect">
              <a:avLst/>
            </a:prstGeom>
            <a:ln w="15875">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it-IT" dirty="0"/>
                <a:t>LIBRARY </a:t>
              </a:r>
            </a:p>
          </p:txBody>
        </p:sp>
        <p:sp>
          <p:nvSpPr>
            <p:cNvPr id="13" name="TextBox 12"/>
            <p:cNvSpPr txBox="1"/>
            <p:nvPr/>
          </p:nvSpPr>
          <p:spPr>
            <a:xfrm>
              <a:off x="2639371" y="4237340"/>
              <a:ext cx="1113253" cy="369332"/>
            </a:xfrm>
            <a:prstGeom prst="rect">
              <a:avLst/>
            </a:prstGeom>
            <a:noFill/>
          </p:spPr>
          <p:txBody>
            <a:bodyPr wrap="none" rtlCol="0">
              <a:spAutoFit/>
            </a:bodyPr>
            <a:lstStyle/>
            <a:p>
              <a:pPr algn="ctr"/>
              <a:r>
                <a:rPr lang="en-GB" b="1"/>
                <a:t>SQL  code</a:t>
              </a:r>
            </a:p>
          </p:txBody>
        </p:sp>
        <p:cxnSp>
          <p:nvCxnSpPr>
            <p:cNvPr id="14" name="Straight Arrow Connector 13"/>
            <p:cNvCxnSpPr/>
            <p:nvPr/>
          </p:nvCxnSpPr>
          <p:spPr>
            <a:xfrm>
              <a:off x="4877199" y="4719832"/>
              <a:ext cx="792000" cy="0"/>
            </a:xfrm>
            <a:prstGeom prst="straightConnector1">
              <a:avLst/>
            </a:prstGeom>
            <a:ln w="38100">
              <a:solidFill>
                <a:schemeClr val="accent1"/>
              </a:solidFill>
              <a:prstDash val="dash"/>
              <a:tailEnd type="arrow"/>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793005" y="4491231"/>
              <a:ext cx="1606274" cy="646331"/>
            </a:xfrm>
            <a:prstGeom prst="rect">
              <a:avLst/>
            </a:prstGeom>
            <a:ln w="15875">
              <a:solidFill>
                <a:schemeClr val="tx2"/>
              </a:solid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GB">
                  <a:solidFill>
                    <a:srgbClr val="0070C0"/>
                  </a:solidFill>
                </a:rPr>
                <a:t>SQL</a:t>
              </a:r>
              <a:endParaRPr lang="en-GB"/>
            </a:p>
            <a:p>
              <a:pPr algn="ctr"/>
              <a:r>
                <a:rPr lang="en-GB"/>
                <a:t>code execution</a:t>
              </a:r>
            </a:p>
          </p:txBody>
        </p:sp>
        <p:cxnSp>
          <p:nvCxnSpPr>
            <p:cNvPr id="17" name="Straight Arrow Connector 16"/>
            <p:cNvCxnSpPr/>
            <p:nvPr/>
          </p:nvCxnSpPr>
          <p:spPr>
            <a:xfrm flipH="1">
              <a:off x="4817968" y="5080837"/>
              <a:ext cx="792000" cy="0"/>
            </a:xfrm>
            <a:prstGeom prst="straightConnector1">
              <a:avLst/>
            </a:prstGeom>
            <a:ln w="38100">
              <a:solidFill>
                <a:schemeClr val="accent1"/>
              </a:solidFill>
              <a:prstDash val="dash"/>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a:cxnSpLocks/>
            </p:cNvCxnSpPr>
            <p:nvPr/>
          </p:nvCxnSpPr>
          <p:spPr>
            <a:xfrm flipH="1">
              <a:off x="2009726" y="5080837"/>
              <a:ext cx="2160000" cy="0"/>
            </a:xfrm>
            <a:prstGeom prst="straightConnector1">
              <a:avLst/>
            </a:prstGeom>
            <a:ln w="38100">
              <a:solidFill>
                <a:schemeClr val="accent1"/>
              </a:solidFill>
              <a:prstDash val="dash"/>
              <a:tailEnd type="arrow"/>
            </a:ln>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2487181" y="5155169"/>
              <a:ext cx="1417631" cy="369332"/>
            </a:xfrm>
            <a:prstGeom prst="rect">
              <a:avLst/>
            </a:prstGeom>
            <a:noFill/>
          </p:spPr>
          <p:txBody>
            <a:bodyPr wrap="none" rtlCol="0">
              <a:spAutoFit/>
            </a:bodyPr>
            <a:lstStyle/>
            <a:p>
              <a:pPr algn="ctr"/>
              <a:r>
                <a:rPr lang="en-GB" b="1"/>
                <a:t>Data/Results</a:t>
              </a:r>
            </a:p>
          </p:txBody>
        </p:sp>
      </p:grpSp>
      <p:sp>
        <p:nvSpPr>
          <p:cNvPr id="2" name="Segnaposto numero diapositiva 1"/>
          <p:cNvSpPr>
            <a:spLocks noGrp="1"/>
          </p:cNvSpPr>
          <p:nvPr>
            <p:ph type="sldNum" sz="quarter" idx="12"/>
          </p:nvPr>
        </p:nvSpPr>
        <p:spPr/>
        <p:txBody>
          <a:bodyPr/>
          <a:lstStyle/>
          <a:p>
            <a:fld id="{CFE4BAC9-6D41-4691-9299-18EF07EF0177}" type="slidenum">
              <a:rPr lang="en-US" smtClean="0"/>
              <a:t>44</a:t>
            </a:fld>
            <a:endParaRPr lang="en-US" dirty="0"/>
          </a:p>
        </p:txBody>
      </p:sp>
      <p:sp>
        <p:nvSpPr>
          <p:cNvPr id="21" name="Title 1">
            <a:extLst>
              <a:ext uri="{FF2B5EF4-FFF2-40B4-BE49-F238E27FC236}">
                <a16:creationId xmlns:a16="http://schemas.microsoft.com/office/drawing/2014/main" id="{3FF85C43-727C-634B-87B0-D87BC42A4688}"/>
              </a:ext>
            </a:extLst>
          </p:cNvPr>
          <p:cNvSpPr>
            <a:spLocks noGrp="1"/>
          </p:cNvSpPr>
          <p:nvPr>
            <p:ph type="title"/>
          </p:nvPr>
        </p:nvSpPr>
        <p:spPr>
          <a:xfrm>
            <a:off x="720000" y="102420"/>
            <a:ext cx="7920000" cy="718246"/>
          </a:xfrm>
        </p:spPr>
        <p:txBody>
          <a:bodyPr>
            <a:normAutofit/>
          </a:bodyPr>
          <a:lstStyle/>
          <a:p>
            <a:pPr algn="l"/>
            <a:r>
              <a:rPr lang="en-GB" sz="3600" dirty="0">
                <a:solidFill>
                  <a:schemeClr val="tx2"/>
                </a:solidFill>
              </a:rPr>
              <a:t>DBMS: interacting – 2</a:t>
            </a:r>
          </a:p>
        </p:txBody>
      </p:sp>
    </p:spTree>
    <p:extLst>
      <p:ext uri="{BB962C8B-B14F-4D97-AF65-F5344CB8AC3E}">
        <p14:creationId xmlns:p14="http://schemas.microsoft.com/office/powerpoint/2010/main" val="89616860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ttangolo 3">
            <a:extLst>
              <a:ext uri="{FF2B5EF4-FFF2-40B4-BE49-F238E27FC236}">
                <a16:creationId xmlns:a16="http://schemas.microsoft.com/office/drawing/2014/main" id="{D0E8101A-409A-AA48-94F1-19010C37697E}"/>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4" name="TextBox 3"/>
          <p:cNvSpPr txBox="1"/>
          <p:nvPr/>
        </p:nvSpPr>
        <p:spPr>
          <a:xfrm>
            <a:off x="539999" y="1002420"/>
            <a:ext cx="8280000" cy="954107"/>
          </a:xfrm>
          <a:prstGeom prst="rect">
            <a:avLst/>
          </a:prstGeom>
          <a:noFill/>
        </p:spPr>
        <p:txBody>
          <a:bodyPr wrap="square" rtlCol="0">
            <a:spAutoFit/>
          </a:bodyPr>
          <a:lstStyle/>
          <a:p>
            <a:r>
              <a:rPr lang="en-GB" sz="2800" dirty="0"/>
              <a:t>A very common integrated model of DMBS/App:</a:t>
            </a:r>
          </a:p>
          <a:p>
            <a:r>
              <a:rPr lang="en-GB" sz="2800" b="1" dirty="0"/>
              <a:t>Web Information System</a:t>
            </a:r>
            <a:r>
              <a:rPr lang="en-GB" sz="2800" dirty="0"/>
              <a:t> (</a:t>
            </a:r>
            <a:r>
              <a:rPr lang="en-GB" sz="2800" dirty="0">
                <a:solidFill>
                  <a:srgbClr val="FFC000"/>
                </a:solidFill>
              </a:rPr>
              <a:t>WIS</a:t>
            </a:r>
            <a:r>
              <a:rPr lang="en-GB" sz="2800" dirty="0"/>
              <a:t>)</a:t>
            </a:r>
          </a:p>
        </p:txBody>
      </p:sp>
      <p:grpSp>
        <p:nvGrpSpPr>
          <p:cNvPr id="2" name="Group 1">
            <a:extLst>
              <a:ext uri="{FF2B5EF4-FFF2-40B4-BE49-F238E27FC236}">
                <a16:creationId xmlns:a16="http://schemas.microsoft.com/office/drawing/2014/main" id="{86E6DEA6-D87D-1E47-94CF-D83871260507}"/>
              </a:ext>
            </a:extLst>
          </p:cNvPr>
          <p:cNvGrpSpPr/>
          <p:nvPr/>
        </p:nvGrpSpPr>
        <p:grpSpPr>
          <a:xfrm>
            <a:off x="777950" y="2687133"/>
            <a:ext cx="7796484" cy="2172340"/>
            <a:chOff x="777950" y="2687133"/>
            <a:chExt cx="7796484" cy="2172340"/>
          </a:xfrm>
        </p:grpSpPr>
        <p:sp>
          <p:nvSpPr>
            <p:cNvPr id="8" name="Rectangle 7"/>
            <p:cNvSpPr/>
            <p:nvPr/>
          </p:nvSpPr>
          <p:spPr>
            <a:xfrm>
              <a:off x="3783522" y="3384473"/>
              <a:ext cx="1374589" cy="917482"/>
            </a:xfrm>
            <a:prstGeom prst="rect">
              <a:avLst/>
            </a:prstGeom>
            <a:solidFill>
              <a:schemeClr val="tx2">
                <a:lumMod val="10000"/>
                <a:lumOff val="90000"/>
              </a:schemeClr>
            </a:solidFill>
            <a:ln w="12700">
              <a:solidFill>
                <a:schemeClr val="tx2"/>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a:solidFill>
                    <a:schemeClr val="bg2"/>
                  </a:solidFill>
                </a:rPr>
                <a:t>Web-server</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7950" y="3282557"/>
              <a:ext cx="962429" cy="830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Magnetic Disk 5"/>
            <p:cNvSpPr/>
            <p:nvPr/>
          </p:nvSpPr>
          <p:spPr>
            <a:xfrm>
              <a:off x="7686181" y="3732961"/>
              <a:ext cx="888253" cy="887599"/>
            </a:xfrm>
            <a:prstGeom prst="flowChartMagneticDisk">
              <a:avLst/>
            </a:prstGeom>
            <a:solidFill>
              <a:schemeClr val="accent1"/>
            </a:solidFill>
            <a:ln w="2540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a:t>DBMS</a:t>
              </a:r>
            </a:p>
          </p:txBody>
        </p:sp>
        <p:sp>
          <p:nvSpPr>
            <p:cNvPr id="7" name="TextBox 6"/>
            <p:cNvSpPr txBox="1"/>
            <p:nvPr/>
          </p:nvSpPr>
          <p:spPr>
            <a:xfrm>
              <a:off x="783989" y="4213142"/>
              <a:ext cx="1038105" cy="646331"/>
            </a:xfrm>
            <a:prstGeom prst="rect">
              <a:avLst/>
            </a:prstGeom>
            <a:noFill/>
          </p:spPr>
          <p:txBody>
            <a:bodyPr wrap="none" rtlCol="0">
              <a:spAutoFit/>
            </a:bodyPr>
            <a:lstStyle/>
            <a:p>
              <a:pPr algn="ctr"/>
              <a:r>
                <a:rPr lang="en-GB" i="1"/>
                <a:t>Browser</a:t>
              </a:r>
              <a:r>
                <a:rPr lang="en-GB"/>
                <a:t> </a:t>
              </a:r>
            </a:p>
            <a:p>
              <a:pPr algn="ctr"/>
              <a:r>
                <a:rPr lang="en-GB"/>
                <a:t>(</a:t>
              </a:r>
              <a:r>
                <a:rPr lang="en-GB">
                  <a:solidFill>
                    <a:srgbClr val="FFC000"/>
                  </a:solidFill>
                </a:rPr>
                <a:t>client</a:t>
              </a:r>
              <a:r>
                <a:rPr lang="en-GB"/>
                <a:t>)</a:t>
              </a:r>
            </a:p>
          </p:txBody>
        </p:sp>
        <p:sp>
          <p:nvSpPr>
            <p:cNvPr id="9" name="Rectangle 8"/>
            <p:cNvSpPr/>
            <p:nvPr/>
          </p:nvSpPr>
          <p:spPr>
            <a:xfrm>
              <a:off x="5879991" y="2714927"/>
              <a:ext cx="971176" cy="669546"/>
            </a:xfrm>
            <a:prstGeom prst="rect">
              <a:avLst/>
            </a:prstGeom>
            <a:solidFill>
              <a:schemeClr val="tx2">
                <a:lumMod val="10000"/>
                <a:lumOff val="90000"/>
              </a:schemeClr>
            </a:solidFill>
            <a:ln w="12700">
              <a:solidFill>
                <a:schemeClr val="tx2"/>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a:solidFill>
                    <a:schemeClr val="bg2"/>
                  </a:solidFill>
                </a:rPr>
                <a:t>MT</a:t>
              </a:r>
            </a:p>
          </p:txBody>
        </p:sp>
        <p:cxnSp>
          <p:nvCxnSpPr>
            <p:cNvPr id="10" name="Straight Arrow Connector 9"/>
            <p:cNvCxnSpPr/>
            <p:nvPr/>
          </p:nvCxnSpPr>
          <p:spPr>
            <a:xfrm>
              <a:off x="2193539" y="3491862"/>
              <a:ext cx="1260000" cy="0"/>
            </a:xfrm>
            <a:prstGeom prst="straightConnector1">
              <a:avLst/>
            </a:prstGeom>
            <a:ln w="50800">
              <a:solidFill>
                <a:schemeClr val="accent1"/>
              </a:solidFill>
              <a:tailEnd type="arrow"/>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1906216" y="3040330"/>
              <a:ext cx="1734514" cy="369332"/>
            </a:xfrm>
            <a:prstGeom prst="rect">
              <a:avLst/>
            </a:prstGeom>
            <a:noFill/>
          </p:spPr>
          <p:txBody>
            <a:bodyPr wrap="none" rtlCol="0">
              <a:spAutoFit/>
            </a:bodyPr>
            <a:lstStyle/>
            <a:p>
              <a:pPr algn="ctr"/>
              <a:r>
                <a:rPr lang="en-GB"/>
                <a:t>1. HTTP </a:t>
              </a:r>
              <a:r>
                <a:rPr lang="en-GB" b="1"/>
                <a:t>request</a:t>
              </a:r>
            </a:p>
          </p:txBody>
        </p:sp>
        <p:cxnSp>
          <p:nvCxnSpPr>
            <p:cNvPr id="12" name="Straight Arrow Connector 11"/>
            <p:cNvCxnSpPr/>
            <p:nvPr/>
          </p:nvCxnSpPr>
          <p:spPr>
            <a:xfrm flipH="1">
              <a:off x="2212390" y="3934892"/>
              <a:ext cx="1260000" cy="10512"/>
            </a:xfrm>
            <a:prstGeom prst="straightConnector1">
              <a:avLst/>
            </a:prstGeom>
            <a:ln w="50800">
              <a:solidFill>
                <a:schemeClr val="accent1"/>
              </a:solidFill>
              <a:tailEnd type="arrow"/>
            </a:ln>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1933038" y="4045361"/>
              <a:ext cx="1818703" cy="369332"/>
            </a:xfrm>
            <a:prstGeom prst="rect">
              <a:avLst/>
            </a:prstGeom>
            <a:noFill/>
          </p:spPr>
          <p:txBody>
            <a:bodyPr wrap="none" rtlCol="0">
              <a:spAutoFit/>
            </a:bodyPr>
            <a:lstStyle/>
            <a:p>
              <a:pPr algn="ctr"/>
              <a:r>
                <a:rPr lang="en-GB" dirty="0"/>
                <a:t>6. HTTP </a:t>
              </a:r>
              <a:r>
                <a:rPr lang="en-GB" b="1" dirty="0"/>
                <a:t>response</a:t>
              </a:r>
            </a:p>
          </p:txBody>
        </p:sp>
        <p:cxnSp>
          <p:nvCxnSpPr>
            <p:cNvPr id="14" name="Straight Arrow Connector 13"/>
            <p:cNvCxnSpPr/>
            <p:nvPr/>
          </p:nvCxnSpPr>
          <p:spPr>
            <a:xfrm flipV="1">
              <a:off x="5210864" y="3241131"/>
              <a:ext cx="604661" cy="392906"/>
            </a:xfrm>
            <a:prstGeom prst="straightConnector1">
              <a:avLst/>
            </a:prstGeom>
            <a:ln w="63500">
              <a:solidFill>
                <a:schemeClr val="accent1"/>
              </a:solidFill>
              <a:tailEnd type="arrow"/>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4389718" y="2687133"/>
              <a:ext cx="1499962" cy="369332"/>
            </a:xfrm>
            <a:prstGeom prst="rect">
              <a:avLst/>
            </a:prstGeom>
            <a:noFill/>
          </p:spPr>
          <p:txBody>
            <a:bodyPr wrap="none" rtlCol="0">
              <a:spAutoFit/>
            </a:bodyPr>
            <a:lstStyle/>
            <a:p>
              <a:pPr algn="ctr"/>
              <a:r>
                <a:rPr lang="en-GB"/>
                <a:t>2. </a:t>
              </a:r>
              <a:r>
                <a:rPr lang="en-GB" b="1"/>
                <a:t>Parameters</a:t>
              </a:r>
            </a:p>
          </p:txBody>
        </p:sp>
        <p:sp>
          <p:nvSpPr>
            <p:cNvPr id="16" name="TextBox 15"/>
            <p:cNvSpPr txBox="1"/>
            <p:nvPr/>
          </p:nvSpPr>
          <p:spPr>
            <a:xfrm>
              <a:off x="7063155" y="2871799"/>
              <a:ext cx="1452897" cy="369332"/>
            </a:xfrm>
            <a:prstGeom prst="rect">
              <a:avLst/>
            </a:prstGeom>
            <a:noFill/>
          </p:spPr>
          <p:txBody>
            <a:bodyPr wrap="none" rtlCol="0">
              <a:spAutoFit/>
            </a:bodyPr>
            <a:lstStyle/>
            <a:p>
              <a:pPr algn="ctr"/>
              <a:r>
                <a:rPr lang="en-GB"/>
                <a:t>3. </a:t>
              </a:r>
              <a:r>
                <a:rPr lang="en-GB" b="1"/>
                <a:t>SQL</a:t>
              </a:r>
              <a:r>
                <a:rPr lang="en-GB"/>
                <a:t> Query</a:t>
              </a:r>
              <a:endParaRPr lang="en-GB" b="1"/>
            </a:p>
          </p:txBody>
        </p:sp>
        <p:cxnSp>
          <p:nvCxnSpPr>
            <p:cNvPr id="17" name="Straight Arrow Connector 16"/>
            <p:cNvCxnSpPr/>
            <p:nvPr/>
          </p:nvCxnSpPr>
          <p:spPr>
            <a:xfrm>
              <a:off x="7025239" y="3260508"/>
              <a:ext cx="493578" cy="586489"/>
            </a:xfrm>
            <a:prstGeom prst="straightConnector1">
              <a:avLst/>
            </a:prstGeom>
            <a:ln w="63500">
              <a:solidFill>
                <a:schemeClr val="accent1"/>
              </a:solidFill>
              <a:tailEnd type="arrow"/>
            </a:ln>
          </p:spPr>
          <p:style>
            <a:lnRef idx="3">
              <a:schemeClr val="accent2"/>
            </a:lnRef>
            <a:fillRef idx="0">
              <a:schemeClr val="accent2"/>
            </a:fillRef>
            <a:effectRef idx="2">
              <a:schemeClr val="accent2"/>
            </a:effectRef>
            <a:fontRef idx="minor">
              <a:schemeClr val="tx1"/>
            </a:fontRef>
          </p:style>
        </p:cxnSp>
        <p:sp>
          <p:nvSpPr>
            <p:cNvPr id="18" name="TextBox 17"/>
            <p:cNvSpPr txBox="1"/>
            <p:nvPr/>
          </p:nvSpPr>
          <p:spPr>
            <a:xfrm rot="2973815">
              <a:off x="6558308" y="3893170"/>
              <a:ext cx="861583" cy="369332"/>
            </a:xfrm>
            <a:prstGeom prst="rect">
              <a:avLst/>
            </a:prstGeom>
            <a:noFill/>
          </p:spPr>
          <p:txBody>
            <a:bodyPr wrap="none" rtlCol="0">
              <a:spAutoFit/>
            </a:bodyPr>
            <a:lstStyle/>
            <a:p>
              <a:pPr algn="ctr"/>
              <a:r>
                <a:rPr lang="en-GB"/>
                <a:t>4. </a:t>
              </a:r>
              <a:r>
                <a:rPr lang="en-GB" b="1"/>
                <a:t>Data</a:t>
              </a:r>
            </a:p>
          </p:txBody>
        </p:sp>
        <p:cxnSp>
          <p:nvCxnSpPr>
            <p:cNvPr id="19" name="Straight Arrow Connector 18"/>
            <p:cNvCxnSpPr/>
            <p:nvPr/>
          </p:nvCxnSpPr>
          <p:spPr>
            <a:xfrm flipH="1" flipV="1">
              <a:off x="6851167" y="3478555"/>
              <a:ext cx="611946" cy="698204"/>
            </a:xfrm>
            <a:prstGeom prst="straightConnector1">
              <a:avLst/>
            </a:prstGeom>
            <a:ln w="63500">
              <a:solidFill>
                <a:schemeClr val="accent1"/>
              </a:solidFill>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flipH="1">
              <a:off x="5279220" y="3600338"/>
              <a:ext cx="600771" cy="391755"/>
            </a:xfrm>
            <a:prstGeom prst="straightConnector1">
              <a:avLst/>
            </a:prstGeom>
            <a:ln w="63500">
              <a:solidFill>
                <a:schemeClr val="accent1"/>
              </a:solidFill>
              <a:tailEnd type="arrow"/>
            </a:ln>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rot="19557843">
              <a:off x="5031447" y="3905391"/>
              <a:ext cx="1353832" cy="584775"/>
            </a:xfrm>
            <a:prstGeom prst="rect">
              <a:avLst/>
            </a:prstGeom>
            <a:noFill/>
          </p:spPr>
          <p:txBody>
            <a:bodyPr wrap="none" rtlCol="0">
              <a:spAutoFit/>
            </a:bodyPr>
            <a:lstStyle/>
            <a:p>
              <a:pPr algn="ctr"/>
              <a:r>
                <a:rPr lang="en-GB" dirty="0"/>
                <a:t>5. </a:t>
              </a:r>
              <a:r>
                <a:rPr lang="en-GB" b="1" dirty="0"/>
                <a:t>Web Page</a:t>
              </a:r>
            </a:p>
            <a:p>
              <a:pPr algn="ctr"/>
              <a:r>
                <a:rPr lang="en-GB" sz="1400" b="1" dirty="0"/>
                <a:t>    (</a:t>
              </a:r>
              <a:r>
                <a:rPr lang="en-GB" sz="1400" b="1" dirty="0">
                  <a:solidFill>
                    <a:srgbClr val="FFC000"/>
                  </a:solidFill>
                </a:rPr>
                <a:t>dynamic</a:t>
              </a:r>
              <a:r>
                <a:rPr lang="en-GB" sz="1400" b="1" dirty="0"/>
                <a:t>)</a:t>
              </a:r>
            </a:p>
          </p:txBody>
        </p:sp>
      </p:grpSp>
      <p:sp>
        <p:nvSpPr>
          <p:cNvPr id="3" name="TextBox 2"/>
          <p:cNvSpPr txBox="1"/>
          <p:nvPr/>
        </p:nvSpPr>
        <p:spPr>
          <a:xfrm>
            <a:off x="540000" y="5387196"/>
            <a:ext cx="7187032" cy="461665"/>
          </a:xfrm>
          <a:prstGeom prst="rect">
            <a:avLst/>
          </a:prstGeom>
          <a:noFill/>
        </p:spPr>
        <p:txBody>
          <a:bodyPr wrap="none" rtlCol="0">
            <a:spAutoFit/>
          </a:bodyPr>
          <a:lstStyle/>
          <a:p>
            <a:pPr marL="342900" indent="-342900">
              <a:buFont typeface="Wingdings" charset="2"/>
              <a:buChar char="Ø"/>
            </a:pPr>
            <a:r>
              <a:rPr lang="en-GB" sz="2400"/>
              <a:t>Example: </a:t>
            </a:r>
            <a:r>
              <a:rPr lang="en-GB" sz="2400" b="1"/>
              <a:t>Architecture </a:t>
            </a:r>
            <a:r>
              <a:rPr lang="en-GB" sz="2400" b="1">
                <a:solidFill>
                  <a:srgbClr val="FFC000"/>
                </a:solidFill>
              </a:rPr>
              <a:t>AMP</a:t>
            </a:r>
            <a:r>
              <a:rPr lang="en-GB" sz="2400"/>
              <a:t> (</a:t>
            </a:r>
            <a:r>
              <a:rPr lang="en-GB" sz="2400" b="1"/>
              <a:t>A</a:t>
            </a:r>
            <a:r>
              <a:rPr lang="en-GB" sz="2400"/>
              <a:t>pache + </a:t>
            </a:r>
            <a:r>
              <a:rPr lang="en-GB" sz="2400" b="1"/>
              <a:t>M</a:t>
            </a:r>
            <a:r>
              <a:rPr lang="en-GB" sz="2400"/>
              <a:t>ySQL + </a:t>
            </a:r>
            <a:r>
              <a:rPr lang="en-GB" sz="2400" b="1"/>
              <a:t>P</a:t>
            </a:r>
            <a:r>
              <a:rPr lang="en-GB" sz="2400"/>
              <a:t>HP)</a:t>
            </a:r>
          </a:p>
        </p:txBody>
      </p:sp>
      <p:sp>
        <p:nvSpPr>
          <p:cNvPr id="25" name="Slide Number Placeholder 24"/>
          <p:cNvSpPr>
            <a:spLocks noGrp="1"/>
          </p:cNvSpPr>
          <p:nvPr>
            <p:ph type="sldNum" sz="quarter" idx="12"/>
          </p:nvPr>
        </p:nvSpPr>
        <p:spPr/>
        <p:txBody>
          <a:bodyPr/>
          <a:lstStyle/>
          <a:p>
            <a:fld id="{FB16AC60-4618-014F-ABF8-BFC9F6D13946}" type="slidenum">
              <a:rPr lang="it-IT" smtClean="0"/>
              <a:t>45</a:t>
            </a:fld>
            <a:endParaRPr lang="it-IT"/>
          </a:p>
        </p:txBody>
      </p:sp>
      <p:sp>
        <p:nvSpPr>
          <p:cNvPr id="26" name="Title 1">
            <a:extLst>
              <a:ext uri="{FF2B5EF4-FFF2-40B4-BE49-F238E27FC236}">
                <a16:creationId xmlns:a16="http://schemas.microsoft.com/office/drawing/2014/main" id="{C0FDFD16-6000-1A44-A91E-981C73C9323C}"/>
              </a:ext>
            </a:extLst>
          </p:cNvPr>
          <p:cNvSpPr>
            <a:spLocks noGrp="1"/>
          </p:cNvSpPr>
          <p:nvPr>
            <p:ph type="title"/>
          </p:nvPr>
        </p:nvSpPr>
        <p:spPr>
          <a:xfrm>
            <a:off x="720000" y="102420"/>
            <a:ext cx="7920000" cy="718246"/>
          </a:xfrm>
        </p:spPr>
        <p:txBody>
          <a:bodyPr>
            <a:normAutofit/>
          </a:bodyPr>
          <a:lstStyle/>
          <a:p>
            <a:pPr algn="l"/>
            <a:r>
              <a:rPr lang="en-GB" sz="3600" dirty="0">
                <a:solidFill>
                  <a:schemeClr val="tx2"/>
                </a:solidFill>
              </a:rPr>
              <a:t>DBMS: interacting – 3</a:t>
            </a:r>
          </a:p>
        </p:txBody>
      </p:sp>
    </p:spTree>
    <p:extLst>
      <p:ext uri="{BB962C8B-B14F-4D97-AF65-F5344CB8AC3E}">
        <p14:creationId xmlns:p14="http://schemas.microsoft.com/office/powerpoint/2010/main" val="27465193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ppt_y</p:attrName>
                                        </p:attrNameLst>
                                      </p:cBhvr>
                                      <p:tavLst>
                                        <p:tav tm="0">
                                          <p:val>
                                            <p:strVal val="#ppt_y+#ppt_h*1.125000"/>
                                          </p:val>
                                        </p:tav>
                                        <p:tav tm="100000">
                                          <p:val>
                                            <p:strVal val="#ppt_y"/>
                                          </p:val>
                                        </p:tav>
                                      </p:tavLst>
                                    </p:anim>
                                    <p:animEffect transition="in" filter="wipe(up)">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3">
            <a:extLst>
              <a:ext uri="{FF2B5EF4-FFF2-40B4-BE49-F238E27FC236}">
                <a16:creationId xmlns:a16="http://schemas.microsoft.com/office/drawing/2014/main" id="{1804A59C-26CB-FB47-9F7F-80E51608E653}"/>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Segnaposto numero diapositiva 1"/>
          <p:cNvSpPr>
            <a:spLocks noGrp="1"/>
          </p:cNvSpPr>
          <p:nvPr>
            <p:ph type="sldNum" sz="quarter" idx="12"/>
          </p:nvPr>
        </p:nvSpPr>
        <p:spPr/>
        <p:txBody>
          <a:bodyPr/>
          <a:lstStyle/>
          <a:p>
            <a:fld id="{CFE4BAC9-6D41-4691-9299-18EF07EF0177}" type="slidenum">
              <a:rPr lang="en-US" smtClean="0"/>
              <a:t>46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597024352"/>
              </p:ext>
            </p:extLst>
          </p:nvPr>
        </p:nvGraphicFramePr>
        <p:xfrm>
          <a:off x="1028700" y="2196432"/>
          <a:ext cx="7200900" cy="3108960"/>
        </p:xfrm>
        <a:graphic>
          <a:graphicData uri="http://schemas.openxmlformats.org/drawingml/2006/table">
            <a:tbl>
              <a:tblPr firstRow="1">
                <a:tableStyleId>{69012ECD-51FC-41F1-AA8D-1B2483CD663E}</a:tableStyleId>
              </a:tblPr>
              <a:tblGrid>
                <a:gridCol w="1207506">
                  <a:extLst>
                    <a:ext uri="{9D8B030D-6E8A-4147-A177-3AD203B41FA5}">
                      <a16:colId xmlns:a16="http://schemas.microsoft.com/office/drawing/2014/main" val="20000"/>
                    </a:ext>
                  </a:extLst>
                </a:gridCol>
                <a:gridCol w="2392944">
                  <a:extLst>
                    <a:ext uri="{9D8B030D-6E8A-4147-A177-3AD203B41FA5}">
                      <a16:colId xmlns:a16="http://schemas.microsoft.com/office/drawing/2014/main" val="20001"/>
                    </a:ext>
                  </a:extLst>
                </a:gridCol>
                <a:gridCol w="1800225">
                  <a:extLst>
                    <a:ext uri="{9D8B030D-6E8A-4147-A177-3AD203B41FA5}">
                      <a16:colId xmlns:a16="http://schemas.microsoft.com/office/drawing/2014/main" val="20002"/>
                    </a:ext>
                  </a:extLst>
                </a:gridCol>
                <a:gridCol w="1800225">
                  <a:extLst>
                    <a:ext uri="{9D8B030D-6E8A-4147-A177-3AD203B41FA5}">
                      <a16:colId xmlns:a16="http://schemas.microsoft.com/office/drawing/2014/main" val="20003"/>
                    </a:ext>
                  </a:extLst>
                </a:gridCol>
              </a:tblGrid>
              <a:tr h="0">
                <a:tc>
                  <a:txBody>
                    <a:bodyPr/>
                    <a:lstStyle/>
                    <a:p>
                      <a:r>
                        <a:rPr lang="it-IT" sz="2400" noProof="0" dirty="0" err="1">
                          <a:solidFill>
                            <a:srgbClr val="FFFF00"/>
                          </a:solidFill>
                        </a:rPr>
                        <a:t>Pos</a:t>
                      </a:r>
                      <a:r>
                        <a:rPr lang="it-IT" sz="2400" noProof="0" dirty="0">
                          <a:solidFill>
                            <a:srgbClr val="FFFF00"/>
                          </a:solidFill>
                        </a:rPr>
                        <a:t>.</a:t>
                      </a:r>
                    </a:p>
                  </a:txBody>
                  <a:tcPr anchor="ctr"/>
                </a:tc>
                <a:tc>
                  <a:txBody>
                    <a:bodyPr/>
                    <a:lstStyle/>
                    <a:p>
                      <a:r>
                        <a:rPr lang="it-IT" sz="2400" noProof="0" dirty="0">
                          <a:solidFill>
                            <a:srgbClr val="FFFF00"/>
                          </a:solidFill>
                        </a:rPr>
                        <a:t>System</a:t>
                      </a:r>
                    </a:p>
                  </a:txBody>
                  <a:tcPr anchor="ctr"/>
                </a:tc>
                <a:tc>
                  <a:txBody>
                    <a:bodyPr/>
                    <a:lstStyle/>
                    <a:p>
                      <a:pPr algn="ctr"/>
                      <a:r>
                        <a:rPr lang="it-IT" sz="2400" noProof="0" dirty="0" err="1">
                          <a:solidFill>
                            <a:srgbClr val="FFFF00"/>
                          </a:solidFill>
                        </a:rPr>
                        <a:t>Rank</a:t>
                      </a:r>
                      <a:endParaRPr lang="it-IT" sz="2400" noProof="0" dirty="0">
                        <a:solidFill>
                          <a:srgbClr val="FFFF00"/>
                        </a:solidFill>
                      </a:endParaRPr>
                    </a:p>
                  </a:txBody>
                  <a:tcPr anchor="ctr"/>
                </a:tc>
                <a:tc>
                  <a:txBody>
                    <a:bodyPr/>
                    <a:lstStyle/>
                    <a:p>
                      <a:pPr algn="ctr"/>
                      <a:r>
                        <a:rPr lang="it-IT" sz="2400" noProof="0" dirty="0">
                          <a:solidFill>
                            <a:srgbClr val="FFFF00"/>
                          </a:solidFill>
                        </a:rPr>
                        <a:t>General</a:t>
                      </a:r>
                    </a:p>
                    <a:p>
                      <a:pPr algn="ctr"/>
                      <a:r>
                        <a:rPr lang="it-IT" sz="2400" noProof="0" dirty="0">
                          <a:solidFill>
                            <a:srgbClr val="FFFF00"/>
                          </a:solidFill>
                        </a:rPr>
                        <a:t>position</a:t>
                      </a:r>
                    </a:p>
                  </a:txBody>
                  <a:tcPr anchor="ctr"/>
                </a:tc>
                <a:extLst>
                  <a:ext uri="{0D108BD9-81ED-4DB2-BD59-A6C34878D82A}">
                    <a16:rowId xmlns:a16="http://schemas.microsoft.com/office/drawing/2014/main" val="10000"/>
                  </a:ext>
                </a:extLst>
              </a:tr>
              <a:tr h="0">
                <a:tc>
                  <a:txBody>
                    <a:bodyPr/>
                    <a:lstStyle/>
                    <a:p>
                      <a:r>
                        <a:rPr lang="nb-NO" sz="2400" dirty="0"/>
                        <a:t>1.</a:t>
                      </a:r>
                    </a:p>
                  </a:txBody>
                  <a:tcPr anchor="ctr"/>
                </a:tc>
                <a:tc>
                  <a:txBody>
                    <a:bodyPr/>
                    <a:lstStyle/>
                    <a:p>
                      <a:r>
                        <a:rPr lang="en-US" sz="2400" dirty="0"/>
                        <a:t>MySQL</a:t>
                      </a:r>
                    </a:p>
                  </a:txBody>
                  <a:tcPr anchor="ctr"/>
                </a:tc>
                <a:tc>
                  <a:txBody>
                    <a:bodyPr/>
                    <a:lstStyle/>
                    <a:p>
                      <a:pPr algn="ctr"/>
                      <a:r>
                        <a:rPr lang="is-IS" sz="2400" dirty="0"/>
                        <a:t>1299</a:t>
                      </a:r>
                    </a:p>
                  </a:txBody>
                  <a:tcPr anchor="ctr"/>
                </a:tc>
                <a:tc>
                  <a:txBody>
                    <a:bodyPr/>
                    <a:lstStyle/>
                    <a:p>
                      <a:pPr algn="ctr"/>
                      <a:r>
                        <a:rPr lang="hr-HR" sz="2400" dirty="0"/>
                        <a:t>2.</a:t>
                      </a:r>
                    </a:p>
                  </a:txBody>
                  <a:tcPr anchor="ctr"/>
                </a:tc>
                <a:extLst>
                  <a:ext uri="{0D108BD9-81ED-4DB2-BD59-A6C34878D82A}">
                    <a16:rowId xmlns:a16="http://schemas.microsoft.com/office/drawing/2014/main" val="10001"/>
                  </a:ext>
                </a:extLst>
              </a:tr>
              <a:tr h="0">
                <a:tc>
                  <a:txBody>
                    <a:bodyPr/>
                    <a:lstStyle/>
                    <a:p>
                      <a:r>
                        <a:rPr lang="hr-HR" sz="2400" dirty="0"/>
                        <a:t>2.</a:t>
                      </a:r>
                    </a:p>
                  </a:txBody>
                  <a:tcPr anchor="ctr"/>
                </a:tc>
                <a:tc>
                  <a:txBody>
                    <a:bodyPr/>
                    <a:lstStyle/>
                    <a:p>
                      <a:r>
                        <a:rPr lang="en-US" sz="2400" dirty="0"/>
                        <a:t>PostgreSQL</a:t>
                      </a:r>
                    </a:p>
                  </a:txBody>
                  <a:tcPr anchor="ctr"/>
                </a:tc>
                <a:tc>
                  <a:txBody>
                    <a:bodyPr/>
                    <a:lstStyle/>
                    <a:p>
                      <a:pPr algn="ctr"/>
                      <a:r>
                        <a:rPr lang="is-IS" sz="2400"/>
                        <a:t>373</a:t>
                      </a:r>
                    </a:p>
                  </a:txBody>
                  <a:tcPr anchor="ctr"/>
                </a:tc>
                <a:tc>
                  <a:txBody>
                    <a:bodyPr/>
                    <a:lstStyle/>
                    <a:p>
                      <a:pPr algn="ctr"/>
                      <a:r>
                        <a:rPr lang="hr-HR" sz="2400" dirty="0"/>
                        <a:t>4.</a:t>
                      </a:r>
                    </a:p>
                  </a:txBody>
                  <a:tcPr anchor="ctr"/>
                </a:tc>
                <a:extLst>
                  <a:ext uri="{0D108BD9-81ED-4DB2-BD59-A6C34878D82A}">
                    <a16:rowId xmlns:a16="http://schemas.microsoft.com/office/drawing/2014/main" val="10002"/>
                  </a:ext>
                </a:extLst>
              </a:tr>
              <a:tr h="0">
                <a:tc>
                  <a:txBody>
                    <a:bodyPr/>
                    <a:lstStyle/>
                    <a:p>
                      <a:r>
                        <a:rPr lang="hr-HR" sz="2400" dirty="0"/>
                        <a:t>3.</a:t>
                      </a:r>
                    </a:p>
                  </a:txBody>
                  <a:tcPr anchor="ctr"/>
                </a:tc>
                <a:tc>
                  <a:txBody>
                    <a:bodyPr/>
                    <a:lstStyle/>
                    <a:p>
                      <a:r>
                        <a:rPr lang="en-US" sz="2400" dirty="0"/>
                        <a:t>MongoDB</a:t>
                      </a:r>
                    </a:p>
                  </a:txBody>
                  <a:tcPr anchor="ctr"/>
                </a:tc>
                <a:tc>
                  <a:txBody>
                    <a:bodyPr/>
                    <a:lstStyle/>
                    <a:p>
                      <a:pPr algn="ctr"/>
                      <a:r>
                        <a:rPr lang="is-IS" sz="2400" dirty="0"/>
                        <a:t>329</a:t>
                      </a:r>
                    </a:p>
                  </a:txBody>
                  <a:tcPr anchor="ctr"/>
                </a:tc>
                <a:tc>
                  <a:txBody>
                    <a:bodyPr/>
                    <a:lstStyle/>
                    <a:p>
                      <a:pPr algn="ctr"/>
                      <a:r>
                        <a:rPr lang="nb-NO" sz="2400" dirty="0"/>
                        <a:t>5.</a:t>
                      </a:r>
                    </a:p>
                  </a:txBody>
                  <a:tcPr anchor="ctr"/>
                </a:tc>
                <a:extLst>
                  <a:ext uri="{0D108BD9-81ED-4DB2-BD59-A6C34878D82A}">
                    <a16:rowId xmlns:a16="http://schemas.microsoft.com/office/drawing/2014/main" val="10003"/>
                  </a:ext>
                </a:extLst>
              </a:tr>
              <a:tr h="0">
                <a:tc>
                  <a:txBody>
                    <a:bodyPr/>
                    <a:lstStyle/>
                    <a:p>
                      <a:r>
                        <a:rPr lang="hr-HR" sz="2400" dirty="0"/>
                        <a:t>4.</a:t>
                      </a:r>
                    </a:p>
                  </a:txBody>
                  <a:tcPr anchor="ctr"/>
                </a:tc>
                <a:tc>
                  <a:txBody>
                    <a:bodyPr/>
                    <a:lstStyle/>
                    <a:p>
                      <a:r>
                        <a:rPr lang="en-US" sz="2400" dirty="0"/>
                        <a:t>Cassandra</a:t>
                      </a:r>
                    </a:p>
                  </a:txBody>
                  <a:tcPr anchor="ctr"/>
                </a:tc>
                <a:tc>
                  <a:txBody>
                    <a:bodyPr/>
                    <a:lstStyle/>
                    <a:p>
                      <a:pPr algn="ctr"/>
                      <a:r>
                        <a:rPr lang="is-IS" sz="2400"/>
                        <a:t>125</a:t>
                      </a:r>
                    </a:p>
                  </a:txBody>
                  <a:tcPr anchor="ctr"/>
                </a:tc>
                <a:tc>
                  <a:txBody>
                    <a:bodyPr/>
                    <a:lstStyle/>
                    <a:p>
                      <a:pPr algn="ctr"/>
                      <a:r>
                        <a:rPr lang="hr-HR" sz="2400" dirty="0"/>
                        <a:t>8.</a:t>
                      </a:r>
                    </a:p>
                  </a:txBody>
                  <a:tcPr anchor="ctr"/>
                </a:tc>
                <a:extLst>
                  <a:ext uri="{0D108BD9-81ED-4DB2-BD59-A6C34878D82A}">
                    <a16:rowId xmlns:a16="http://schemas.microsoft.com/office/drawing/2014/main" val="10004"/>
                  </a:ext>
                </a:extLst>
              </a:tr>
              <a:tr h="0">
                <a:tc>
                  <a:txBody>
                    <a:bodyPr/>
                    <a:lstStyle/>
                    <a:p>
                      <a:r>
                        <a:rPr lang="nb-NO" sz="2400" dirty="0"/>
                        <a:t>5.</a:t>
                      </a:r>
                    </a:p>
                  </a:txBody>
                  <a:tcPr anchor="ctr"/>
                </a:tc>
                <a:tc>
                  <a:txBody>
                    <a:bodyPr/>
                    <a:lstStyle/>
                    <a:p>
                      <a:r>
                        <a:rPr lang="en-US" sz="2400" dirty="0" err="1"/>
                        <a:t>Redis</a:t>
                      </a:r>
                      <a:endParaRPr lang="en-US" sz="2400" dirty="0"/>
                    </a:p>
                  </a:txBody>
                  <a:tcPr anchor="ctr"/>
                </a:tc>
                <a:tc>
                  <a:txBody>
                    <a:bodyPr/>
                    <a:lstStyle/>
                    <a:p>
                      <a:pPr algn="ctr"/>
                      <a:r>
                        <a:rPr lang="is-IS" sz="2400" dirty="0"/>
                        <a:t>122</a:t>
                      </a:r>
                    </a:p>
                  </a:txBody>
                  <a:tcPr anchor="ctr"/>
                </a:tc>
                <a:tc>
                  <a:txBody>
                    <a:bodyPr/>
                    <a:lstStyle/>
                    <a:p>
                      <a:pPr algn="ctr"/>
                      <a:r>
                        <a:rPr lang="hr-HR" sz="2400" dirty="0"/>
                        <a:t>9.</a:t>
                      </a:r>
                    </a:p>
                  </a:txBody>
                  <a:tcPr anchor="ctr"/>
                </a:tc>
                <a:extLst>
                  <a:ext uri="{0D108BD9-81ED-4DB2-BD59-A6C34878D82A}">
                    <a16:rowId xmlns:a16="http://schemas.microsoft.com/office/drawing/2014/main" val="10005"/>
                  </a:ext>
                </a:extLst>
              </a:tr>
            </a:tbl>
          </a:graphicData>
        </a:graphic>
      </p:graphicFrame>
      <p:sp>
        <p:nvSpPr>
          <p:cNvPr id="10" name="Content Placeholder 2"/>
          <p:cNvSpPr txBox="1">
            <a:spLocks/>
          </p:cNvSpPr>
          <p:nvPr/>
        </p:nvSpPr>
        <p:spPr>
          <a:xfrm>
            <a:off x="432000" y="1163742"/>
            <a:ext cx="8280000" cy="526298"/>
          </a:xfrm>
          <a:prstGeom prst="rect">
            <a:avLst/>
          </a:prstGeom>
          <a:noFill/>
          <a:ln w="12700" cap="flat" cmpd="sng" algn="in">
            <a:noFill/>
            <a:prstDash val="solid"/>
          </a:ln>
        </p:spPr>
        <p:style>
          <a:lnRef idx="2">
            <a:schemeClr val="accent3"/>
          </a:lnRef>
          <a:fillRef idx="1">
            <a:schemeClr val="lt1"/>
          </a:fillRef>
          <a:effectRef idx="0">
            <a:schemeClr val="accent3"/>
          </a:effectRef>
          <a:fontRef idx="minor">
            <a:schemeClr val="dk1"/>
          </a:fontRef>
        </p:style>
        <p:txBody>
          <a:bodyPr vert="horz" lIns="91440" tIns="45720" rIns="91440" bIns="45720" rtlCol="0">
            <a:sp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dk1"/>
                </a:solidFill>
                <a:latin typeface="+mn-lt"/>
                <a:ea typeface="+mn-ea"/>
                <a:cs typeface="+mn-cs"/>
              </a:defRPr>
            </a:lvl1pPr>
            <a:lvl2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dk1"/>
                </a:solidFill>
                <a:latin typeface="+mn-lt"/>
                <a:ea typeface="+mn-ea"/>
                <a:cs typeface="+mn-cs"/>
              </a:defRPr>
            </a:lvl2pPr>
            <a:lvl3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dk1"/>
                </a:solidFill>
                <a:latin typeface="+mn-lt"/>
                <a:ea typeface="+mn-ea"/>
                <a:cs typeface="+mn-cs"/>
              </a:defRPr>
            </a:lvl3pPr>
            <a:lvl4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dk1"/>
                </a:solidFill>
                <a:latin typeface="+mn-lt"/>
                <a:ea typeface="+mn-ea"/>
                <a:cs typeface="+mn-cs"/>
              </a:defRPr>
            </a:lvl4pPr>
            <a:lvl5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dk1"/>
                </a:solidFill>
                <a:latin typeface="+mn-lt"/>
                <a:ea typeface="+mn-ea"/>
                <a:cs typeface="+mn-cs"/>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dk1"/>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dk1"/>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dk1"/>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dk1"/>
                </a:solidFill>
                <a:latin typeface="+mn-lt"/>
                <a:ea typeface="+mn-ea"/>
                <a:cs typeface="+mn-cs"/>
              </a:defRPr>
            </a:lvl9pPr>
          </a:lstStyle>
          <a:p>
            <a:pPr marL="0" indent="0">
              <a:buFont typeface="Franklin Gothic Book" panose="020B0503020102020204" pitchFamily="34" charset="0"/>
              <a:buNone/>
            </a:pPr>
            <a:r>
              <a:rPr lang="en-US" sz="3000" b="1" dirty="0">
                <a:solidFill>
                  <a:srgbClr val="FFC000"/>
                </a:solidFill>
              </a:rPr>
              <a:t>TOP 5 </a:t>
            </a:r>
            <a:r>
              <a:rPr lang="mr-IN" sz="3000" dirty="0">
                <a:solidFill>
                  <a:srgbClr val="FFFF00"/>
                </a:solidFill>
              </a:rPr>
              <a:t>–</a:t>
            </a:r>
            <a:r>
              <a:rPr lang="en-US" sz="3000" dirty="0">
                <a:solidFill>
                  <a:srgbClr val="FFFF00"/>
                </a:solidFill>
              </a:rPr>
              <a:t> October 2017</a:t>
            </a:r>
          </a:p>
        </p:txBody>
      </p:sp>
      <p:sp>
        <p:nvSpPr>
          <p:cNvPr id="7" name="TextBox 6"/>
          <p:cNvSpPr txBox="1"/>
          <p:nvPr/>
        </p:nvSpPr>
        <p:spPr>
          <a:xfrm>
            <a:off x="5567881" y="5503359"/>
            <a:ext cx="2661719" cy="307777"/>
          </a:xfrm>
          <a:prstGeom prst="rect">
            <a:avLst/>
          </a:prstGeom>
          <a:noFill/>
        </p:spPr>
        <p:txBody>
          <a:bodyPr wrap="square" rtlCol="0">
            <a:spAutoFit/>
          </a:bodyPr>
          <a:lstStyle/>
          <a:p>
            <a:pPr algn="ctr"/>
            <a:r>
              <a:rPr lang="it-IT" sz="1400" dirty="0"/>
              <a:t>Source DB-</a:t>
            </a:r>
            <a:r>
              <a:rPr lang="it-IT" sz="1400" dirty="0" err="1"/>
              <a:t>Engines.com</a:t>
            </a:r>
            <a:endParaRPr lang="it-IT" sz="1400" dirty="0"/>
          </a:p>
        </p:txBody>
      </p:sp>
      <p:sp>
        <p:nvSpPr>
          <p:cNvPr id="9" name="Title 1">
            <a:extLst>
              <a:ext uri="{FF2B5EF4-FFF2-40B4-BE49-F238E27FC236}">
                <a16:creationId xmlns:a16="http://schemas.microsoft.com/office/drawing/2014/main" id="{1EDFD2C9-C4D5-D448-A6EA-248C1C12E509}"/>
              </a:ext>
            </a:extLst>
          </p:cNvPr>
          <p:cNvSpPr>
            <a:spLocks noGrp="1"/>
          </p:cNvSpPr>
          <p:nvPr>
            <p:ph type="title"/>
          </p:nvPr>
        </p:nvSpPr>
        <p:spPr>
          <a:xfrm>
            <a:off x="720000" y="102420"/>
            <a:ext cx="7920000" cy="718246"/>
          </a:xfrm>
        </p:spPr>
        <p:txBody>
          <a:bodyPr>
            <a:normAutofit/>
          </a:bodyPr>
          <a:lstStyle/>
          <a:p>
            <a:pPr algn="l"/>
            <a:r>
              <a:rPr lang="en-GB" sz="3600" dirty="0">
                <a:solidFill>
                  <a:schemeClr val="tx2"/>
                </a:solidFill>
              </a:rPr>
              <a:t>DBMS: most used </a:t>
            </a:r>
            <a:r>
              <a:rPr lang="en-GB" sz="3600" i="1" dirty="0">
                <a:solidFill>
                  <a:schemeClr val="tx2"/>
                </a:solidFill>
              </a:rPr>
              <a:t>open source</a:t>
            </a:r>
          </a:p>
        </p:txBody>
      </p:sp>
    </p:spTree>
    <p:extLst>
      <p:ext uri="{BB962C8B-B14F-4D97-AF65-F5344CB8AC3E}">
        <p14:creationId xmlns:p14="http://schemas.microsoft.com/office/powerpoint/2010/main" val="3562134662"/>
      </p:ext>
    </p:extLst>
  </p:cSld>
  <p:clrMapOvr>
    <a:masterClrMapping/>
  </p:clrMapOvr>
  <p:transition spd="slow">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3">
            <a:extLst>
              <a:ext uri="{FF2B5EF4-FFF2-40B4-BE49-F238E27FC236}">
                <a16:creationId xmlns:a16="http://schemas.microsoft.com/office/drawing/2014/main" id="{772D2A35-D2AD-804D-B825-3C2E22FE9507}"/>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3" name="Content Placeholder 2"/>
          <p:cNvSpPr>
            <a:spLocks noGrp="1"/>
          </p:cNvSpPr>
          <p:nvPr>
            <p:ph idx="1"/>
          </p:nvPr>
        </p:nvSpPr>
        <p:spPr>
          <a:xfrm>
            <a:off x="432000" y="1182420"/>
            <a:ext cx="8280000" cy="553998"/>
          </a:xfrm>
          <a:solidFill>
            <a:schemeClr val="accent1"/>
          </a:solidFill>
          <a:ln w="12700">
            <a:solidFill>
              <a:schemeClr val="tx2"/>
            </a:solidFill>
          </a:ln>
        </p:spPr>
        <p:style>
          <a:lnRef idx="2">
            <a:schemeClr val="accent3"/>
          </a:lnRef>
          <a:fillRef idx="1">
            <a:schemeClr val="lt1"/>
          </a:fillRef>
          <a:effectRef idx="0">
            <a:schemeClr val="accent3"/>
          </a:effectRef>
          <a:fontRef idx="minor">
            <a:schemeClr val="dk1"/>
          </a:fontRef>
        </p:style>
        <p:txBody>
          <a:bodyPr>
            <a:spAutoFit/>
          </a:bodyPr>
          <a:lstStyle/>
          <a:p>
            <a:pPr marL="0" indent="0">
              <a:buNone/>
            </a:pPr>
            <a:r>
              <a:rPr lang="it-IT" sz="3000" b="0" dirty="0" err="1">
                <a:solidFill>
                  <a:srgbClr val="FFFF00"/>
                </a:solidFill>
                <a:effectLst/>
              </a:rPr>
              <a:t>When</a:t>
            </a:r>
            <a:r>
              <a:rPr lang="it-IT" sz="3000" b="1" dirty="0">
                <a:effectLst/>
              </a:rPr>
              <a:t> </a:t>
            </a:r>
            <a:r>
              <a:rPr lang="it-IT" sz="3000" b="1" dirty="0">
                <a:solidFill>
                  <a:srgbClr val="FFC000"/>
                </a:solidFill>
                <a:effectLst/>
              </a:rPr>
              <a:t>to use</a:t>
            </a:r>
            <a:r>
              <a:rPr lang="it-IT" sz="3000" b="0" dirty="0">
                <a:effectLst/>
              </a:rPr>
              <a:t> </a:t>
            </a:r>
            <a:r>
              <a:rPr lang="it-IT" sz="3000" b="0" dirty="0">
                <a:solidFill>
                  <a:srgbClr val="FFFF00"/>
                </a:solidFill>
                <a:effectLst/>
              </a:rPr>
              <a:t>a DBMS in a SW </a:t>
            </a:r>
            <a:r>
              <a:rPr lang="it-IT" sz="3000" b="0" dirty="0" err="1">
                <a:solidFill>
                  <a:srgbClr val="FFFF00"/>
                </a:solidFill>
                <a:effectLst/>
              </a:rPr>
              <a:t>project</a:t>
            </a:r>
            <a:r>
              <a:rPr lang="it-IT" sz="3000" b="0" dirty="0">
                <a:solidFill>
                  <a:srgbClr val="FFFF00"/>
                </a:solidFill>
                <a:effectLst/>
              </a:rPr>
              <a:t>?</a:t>
            </a:r>
          </a:p>
        </p:txBody>
      </p:sp>
      <p:sp>
        <p:nvSpPr>
          <p:cNvPr id="4" name="TextBox 3"/>
          <p:cNvSpPr txBox="1"/>
          <p:nvPr/>
        </p:nvSpPr>
        <p:spPr>
          <a:xfrm>
            <a:off x="539999" y="1902420"/>
            <a:ext cx="8280000" cy="4031873"/>
          </a:xfrm>
          <a:prstGeom prst="rect">
            <a:avLst/>
          </a:prstGeom>
          <a:noFill/>
        </p:spPr>
        <p:txBody>
          <a:bodyPr wrap="square" rtlCol="0">
            <a:spAutoFit/>
          </a:bodyPr>
          <a:lstStyle/>
          <a:p>
            <a:pPr marL="342900" indent="-342900">
              <a:spcBef>
                <a:spcPts val="1000"/>
              </a:spcBef>
              <a:spcAft>
                <a:spcPts val="200"/>
              </a:spcAft>
              <a:buFont typeface="Wingdings" charset="2"/>
              <a:buChar char="Ø"/>
            </a:pPr>
            <a:r>
              <a:rPr lang="en-GB" sz="2400" dirty="0"/>
              <a:t>Need to manage </a:t>
            </a:r>
            <a:r>
              <a:rPr lang="en-GB" sz="2400" dirty="0">
                <a:solidFill>
                  <a:srgbClr val="FFFF00"/>
                </a:solidFill>
              </a:rPr>
              <a:t>large data volumes</a:t>
            </a:r>
          </a:p>
          <a:p>
            <a:pPr marL="342900" indent="-342900">
              <a:spcBef>
                <a:spcPts val="1000"/>
              </a:spcBef>
              <a:spcAft>
                <a:spcPts val="200"/>
              </a:spcAft>
              <a:buFont typeface="Wingdings" charset="2"/>
              <a:buChar char="Ø"/>
            </a:pPr>
            <a:r>
              <a:rPr lang="en-GB" sz="2400" dirty="0"/>
              <a:t>Need to build </a:t>
            </a:r>
            <a:r>
              <a:rPr lang="en-GB" sz="2400" i="1" dirty="0">
                <a:solidFill>
                  <a:srgbClr val="FFFF00"/>
                </a:solidFill>
              </a:rPr>
              <a:t>data-centric</a:t>
            </a:r>
            <a:r>
              <a:rPr lang="en-GB" sz="2400" dirty="0">
                <a:solidFill>
                  <a:srgbClr val="FFFF00"/>
                </a:solidFill>
              </a:rPr>
              <a:t> systems </a:t>
            </a:r>
            <a:r>
              <a:rPr lang="en-GB" sz="2400" dirty="0"/>
              <a:t>with a large number of access operations to the data</a:t>
            </a:r>
          </a:p>
          <a:p>
            <a:pPr marL="342900" indent="-342900">
              <a:spcBef>
                <a:spcPts val="1000"/>
              </a:spcBef>
              <a:spcAft>
                <a:spcPts val="200"/>
              </a:spcAft>
              <a:buFont typeface="Wingdings" charset="2"/>
              <a:buChar char="Ø"/>
            </a:pPr>
            <a:r>
              <a:rPr lang="en-GB" sz="2400" dirty="0"/>
              <a:t>Need to </a:t>
            </a:r>
            <a:r>
              <a:rPr lang="en-GB" sz="2400" dirty="0">
                <a:solidFill>
                  <a:srgbClr val="FFFF00"/>
                </a:solidFill>
              </a:rPr>
              <a:t>share data</a:t>
            </a:r>
            <a:r>
              <a:rPr lang="en-GB" sz="2400" dirty="0"/>
              <a:t>, with access granted to various SW systems / applications</a:t>
            </a:r>
          </a:p>
          <a:p>
            <a:pPr marL="342900" indent="-342900">
              <a:spcBef>
                <a:spcPts val="1000"/>
              </a:spcBef>
              <a:spcAft>
                <a:spcPts val="200"/>
              </a:spcAft>
              <a:buFont typeface="Wingdings" charset="2"/>
              <a:buChar char="Ø"/>
            </a:pPr>
            <a:r>
              <a:rPr lang="en-GB" sz="2400" dirty="0"/>
              <a:t>Need to guarantee</a:t>
            </a:r>
            <a:r>
              <a:rPr lang="en-GB" sz="2400" dirty="0">
                <a:solidFill>
                  <a:srgbClr val="FFFF00"/>
                </a:solidFill>
              </a:rPr>
              <a:t> data persistency </a:t>
            </a:r>
            <a:r>
              <a:rPr lang="en-GB" sz="2400" dirty="0"/>
              <a:t>even in case of failures and damages to the HW/SW</a:t>
            </a:r>
          </a:p>
          <a:p>
            <a:pPr marL="342900" indent="-342900">
              <a:spcBef>
                <a:spcPts val="1000"/>
              </a:spcBef>
              <a:spcAft>
                <a:spcPts val="200"/>
              </a:spcAft>
              <a:buFont typeface="Wingdings" charset="2"/>
              <a:buChar char="Ø"/>
            </a:pPr>
            <a:r>
              <a:rPr lang="en-GB" sz="2400" dirty="0"/>
              <a:t>Need to implement </a:t>
            </a:r>
            <a:r>
              <a:rPr lang="en-GB" sz="2400" dirty="0">
                <a:solidFill>
                  <a:srgbClr val="FFFF00"/>
                </a:solidFill>
              </a:rPr>
              <a:t>security mechanisms </a:t>
            </a:r>
            <a:r>
              <a:rPr lang="en-GB" sz="2400" dirty="0"/>
              <a:t>for the data access in a multi-user environment</a:t>
            </a:r>
          </a:p>
        </p:txBody>
      </p:sp>
      <p:sp>
        <p:nvSpPr>
          <p:cNvPr id="2" name="Segnaposto numero diapositiva 1"/>
          <p:cNvSpPr>
            <a:spLocks noGrp="1"/>
          </p:cNvSpPr>
          <p:nvPr>
            <p:ph type="sldNum" sz="quarter" idx="12"/>
          </p:nvPr>
        </p:nvSpPr>
        <p:spPr/>
        <p:txBody>
          <a:bodyPr/>
          <a:lstStyle/>
          <a:p>
            <a:fld id="{CFE4BAC9-6D41-4691-9299-18EF07EF0177}" type="slidenum">
              <a:rPr lang="en-US" smtClean="0"/>
              <a:t>47</a:t>
            </a:fld>
            <a:endParaRPr lang="en-US"/>
          </a:p>
        </p:txBody>
      </p:sp>
      <p:sp>
        <p:nvSpPr>
          <p:cNvPr id="8" name="Title 1">
            <a:extLst>
              <a:ext uri="{FF2B5EF4-FFF2-40B4-BE49-F238E27FC236}">
                <a16:creationId xmlns:a16="http://schemas.microsoft.com/office/drawing/2014/main" id="{BE7AA675-9264-4C45-93EF-AEF5C4F15D48}"/>
              </a:ext>
            </a:extLst>
          </p:cNvPr>
          <p:cNvSpPr>
            <a:spLocks noGrp="1"/>
          </p:cNvSpPr>
          <p:nvPr>
            <p:ph type="title"/>
          </p:nvPr>
        </p:nvSpPr>
        <p:spPr>
          <a:xfrm>
            <a:off x="720000" y="102420"/>
            <a:ext cx="7920000" cy="718246"/>
          </a:xfrm>
        </p:spPr>
        <p:txBody>
          <a:bodyPr>
            <a:normAutofit/>
          </a:bodyPr>
          <a:lstStyle/>
          <a:p>
            <a:pPr algn="l"/>
            <a:r>
              <a:rPr lang="en-GB" sz="3600" dirty="0">
                <a:solidFill>
                  <a:schemeClr val="tx2"/>
                </a:solidFill>
              </a:rPr>
              <a:t>DBMS: summary – 1</a:t>
            </a:r>
          </a:p>
        </p:txBody>
      </p:sp>
    </p:spTree>
    <p:extLst>
      <p:ext uri="{BB962C8B-B14F-4D97-AF65-F5344CB8AC3E}">
        <p14:creationId xmlns:p14="http://schemas.microsoft.com/office/powerpoint/2010/main" val="234074550"/>
      </p:ext>
    </p:extLst>
  </p:cSld>
  <p:clrMapOvr>
    <a:masterClrMapping/>
  </p:clrMapOvr>
  <p:transition spd="slow">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3">
            <a:extLst>
              <a:ext uri="{FF2B5EF4-FFF2-40B4-BE49-F238E27FC236}">
                <a16:creationId xmlns:a16="http://schemas.microsoft.com/office/drawing/2014/main" id="{8CC15E1D-94CC-5F43-A87E-FE4D10CD6ABD}"/>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4" name="TextBox 3"/>
          <p:cNvSpPr txBox="1"/>
          <p:nvPr/>
        </p:nvSpPr>
        <p:spPr>
          <a:xfrm>
            <a:off x="540000" y="2082420"/>
            <a:ext cx="8280000" cy="3785652"/>
          </a:xfrm>
          <a:prstGeom prst="rect">
            <a:avLst/>
          </a:prstGeom>
          <a:noFill/>
        </p:spPr>
        <p:txBody>
          <a:bodyPr wrap="square" rtlCol="0">
            <a:spAutoFit/>
          </a:bodyPr>
          <a:lstStyle/>
          <a:p>
            <a:pPr marL="342900" indent="-342900">
              <a:buFont typeface="Wingdings" charset="2"/>
              <a:buChar char="Ø"/>
            </a:pPr>
            <a:r>
              <a:rPr lang="en-GB" sz="2400" b="1" dirty="0"/>
              <a:t>Performance</a:t>
            </a:r>
            <a:r>
              <a:rPr lang="en-GB" sz="2400" dirty="0"/>
              <a:t> </a:t>
            </a:r>
            <a:r>
              <a:rPr lang="en-GB" sz="2400" dirty="0">
                <a:sym typeface="Wingdings"/>
              </a:rPr>
              <a:t> In some systems where the computational requirements are more relevant then other aspects (e.g. </a:t>
            </a:r>
            <a:r>
              <a:rPr lang="en-GB" sz="2400" dirty="0">
                <a:solidFill>
                  <a:srgbClr val="FFC000"/>
                </a:solidFill>
                <a:sym typeface="Wingdings"/>
              </a:rPr>
              <a:t>real-time processing</a:t>
            </a:r>
            <a:r>
              <a:rPr lang="en-GB" sz="2400" dirty="0">
                <a:sym typeface="Wingdings"/>
              </a:rPr>
              <a:t>), the </a:t>
            </a:r>
            <a:r>
              <a:rPr lang="en-GB" sz="2400" i="1" dirty="0">
                <a:sym typeface="Wingdings"/>
              </a:rPr>
              <a:t>overhead</a:t>
            </a:r>
            <a:r>
              <a:rPr lang="en-GB" sz="2400" dirty="0">
                <a:sym typeface="Wingdings"/>
              </a:rPr>
              <a:t> introduced by the various DBMS operations can be a cost not worth doing …</a:t>
            </a:r>
          </a:p>
          <a:p>
            <a:pPr marL="342900" indent="-342900">
              <a:buFont typeface="Wingdings" charset="2"/>
              <a:buChar char="Ø"/>
            </a:pPr>
            <a:endParaRPr lang="en-GB" sz="2400" dirty="0">
              <a:sym typeface="Wingdings"/>
            </a:endParaRPr>
          </a:p>
          <a:p>
            <a:pPr marL="342900" indent="-342900">
              <a:buFont typeface="Wingdings" charset="2"/>
              <a:buChar char="Ø"/>
            </a:pPr>
            <a:r>
              <a:rPr lang="en-GB" sz="2400" b="1" dirty="0">
                <a:sym typeface="Wingdings"/>
              </a:rPr>
              <a:t>Cost</a:t>
            </a:r>
            <a:r>
              <a:rPr lang="en-GB" sz="2400" dirty="0">
                <a:sym typeface="Wingdings"/>
              </a:rPr>
              <a:t>  For the DBMS acquisition, personnel formation, DB administration, etc.</a:t>
            </a:r>
          </a:p>
          <a:p>
            <a:pPr marL="342900" indent="-342900">
              <a:buFont typeface="Wingdings" charset="2"/>
              <a:buChar char="Ø"/>
            </a:pPr>
            <a:endParaRPr lang="en-GB" sz="2400" dirty="0">
              <a:sym typeface="Wingdings"/>
            </a:endParaRPr>
          </a:p>
          <a:p>
            <a:pPr marL="342900" indent="-342900">
              <a:buFont typeface="Wingdings" charset="2"/>
              <a:buChar char="Ø"/>
            </a:pPr>
            <a:r>
              <a:rPr lang="en-GB" sz="2400" b="1" dirty="0">
                <a:sym typeface="Wingdings"/>
              </a:rPr>
              <a:t>Complexity</a:t>
            </a:r>
            <a:r>
              <a:rPr lang="en-GB" sz="2400" dirty="0">
                <a:sym typeface="Wingdings"/>
              </a:rPr>
              <a:t>  Applications/systems of small size, </a:t>
            </a:r>
            <a:r>
              <a:rPr lang="en-GB" sz="2400" i="1" dirty="0">
                <a:sym typeface="Wingdings"/>
              </a:rPr>
              <a:t>single-user</a:t>
            </a:r>
            <a:r>
              <a:rPr lang="en-GB" sz="2400" dirty="0">
                <a:sym typeface="Wingdings"/>
              </a:rPr>
              <a:t> and small amount of data to manage … </a:t>
            </a:r>
            <a:endParaRPr lang="en-GB" sz="2400" dirty="0"/>
          </a:p>
        </p:txBody>
      </p:sp>
      <p:sp>
        <p:nvSpPr>
          <p:cNvPr id="2" name="Segnaposto numero diapositiva 1"/>
          <p:cNvSpPr>
            <a:spLocks noGrp="1"/>
          </p:cNvSpPr>
          <p:nvPr>
            <p:ph type="sldNum" sz="quarter" idx="12"/>
          </p:nvPr>
        </p:nvSpPr>
        <p:spPr/>
        <p:txBody>
          <a:bodyPr/>
          <a:lstStyle/>
          <a:p>
            <a:fld id="{CFE4BAC9-6D41-4691-9299-18EF07EF0177}" type="slidenum">
              <a:rPr lang="en-US" smtClean="0"/>
              <a:t>48</a:t>
            </a:fld>
            <a:endParaRPr lang="en-US"/>
          </a:p>
        </p:txBody>
      </p:sp>
      <p:sp>
        <p:nvSpPr>
          <p:cNvPr id="8" name="Title 1">
            <a:extLst>
              <a:ext uri="{FF2B5EF4-FFF2-40B4-BE49-F238E27FC236}">
                <a16:creationId xmlns:a16="http://schemas.microsoft.com/office/drawing/2014/main" id="{B9173B44-3AC8-7449-87F2-C16028043E32}"/>
              </a:ext>
            </a:extLst>
          </p:cNvPr>
          <p:cNvSpPr>
            <a:spLocks noGrp="1"/>
          </p:cNvSpPr>
          <p:nvPr>
            <p:ph type="title"/>
          </p:nvPr>
        </p:nvSpPr>
        <p:spPr>
          <a:xfrm>
            <a:off x="720000" y="102420"/>
            <a:ext cx="7920000" cy="718246"/>
          </a:xfrm>
        </p:spPr>
        <p:txBody>
          <a:bodyPr>
            <a:normAutofit/>
          </a:bodyPr>
          <a:lstStyle/>
          <a:p>
            <a:pPr algn="l"/>
            <a:r>
              <a:rPr lang="en-GB" sz="3600" dirty="0">
                <a:solidFill>
                  <a:schemeClr val="tx2"/>
                </a:solidFill>
              </a:rPr>
              <a:t>DBMS: summary – 2</a:t>
            </a:r>
          </a:p>
        </p:txBody>
      </p:sp>
      <p:sp>
        <p:nvSpPr>
          <p:cNvPr id="9" name="Content Placeholder 2">
            <a:extLst>
              <a:ext uri="{FF2B5EF4-FFF2-40B4-BE49-F238E27FC236}">
                <a16:creationId xmlns:a16="http://schemas.microsoft.com/office/drawing/2014/main" id="{F2818D38-CF7F-EA40-8937-0B443FD6CDE3}"/>
              </a:ext>
            </a:extLst>
          </p:cNvPr>
          <p:cNvSpPr>
            <a:spLocks noGrp="1"/>
          </p:cNvSpPr>
          <p:nvPr>
            <p:ph idx="1"/>
          </p:nvPr>
        </p:nvSpPr>
        <p:spPr>
          <a:xfrm>
            <a:off x="432000" y="1182420"/>
            <a:ext cx="8280000" cy="553998"/>
          </a:xfrm>
          <a:solidFill>
            <a:schemeClr val="accent1"/>
          </a:solidFill>
          <a:ln w="12700">
            <a:solidFill>
              <a:schemeClr val="tx2"/>
            </a:solidFill>
          </a:ln>
        </p:spPr>
        <p:style>
          <a:lnRef idx="2">
            <a:schemeClr val="accent3"/>
          </a:lnRef>
          <a:fillRef idx="1">
            <a:schemeClr val="lt1"/>
          </a:fillRef>
          <a:effectRef idx="0">
            <a:schemeClr val="accent3"/>
          </a:effectRef>
          <a:fontRef idx="minor">
            <a:schemeClr val="dk1"/>
          </a:fontRef>
        </p:style>
        <p:txBody>
          <a:bodyPr>
            <a:spAutoFit/>
          </a:bodyPr>
          <a:lstStyle/>
          <a:p>
            <a:pPr marL="0" indent="0">
              <a:buNone/>
            </a:pPr>
            <a:r>
              <a:rPr lang="en-GB" sz="3000" b="0">
                <a:solidFill>
                  <a:srgbClr val="FFFF00"/>
                </a:solidFill>
                <a:effectLst/>
              </a:rPr>
              <a:t>When</a:t>
            </a:r>
            <a:r>
              <a:rPr lang="en-GB" sz="3000" b="1">
                <a:effectLst/>
              </a:rPr>
              <a:t> </a:t>
            </a:r>
            <a:r>
              <a:rPr lang="en-GB" sz="3000" b="1">
                <a:solidFill>
                  <a:srgbClr val="FFC000"/>
                </a:solidFill>
                <a:effectLst/>
              </a:rPr>
              <a:t>NOT to use</a:t>
            </a:r>
            <a:r>
              <a:rPr lang="en-GB" sz="3000" b="0">
                <a:effectLst/>
              </a:rPr>
              <a:t> </a:t>
            </a:r>
            <a:r>
              <a:rPr lang="en-GB" sz="3000" b="0">
                <a:solidFill>
                  <a:srgbClr val="FFFF00"/>
                </a:solidFill>
                <a:effectLst/>
              </a:rPr>
              <a:t>a DBMS in a SW project?</a:t>
            </a:r>
          </a:p>
        </p:txBody>
      </p:sp>
    </p:spTree>
    <p:extLst>
      <p:ext uri="{BB962C8B-B14F-4D97-AF65-F5344CB8AC3E}">
        <p14:creationId xmlns:p14="http://schemas.microsoft.com/office/powerpoint/2010/main" val="390472092"/>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3">
            <a:extLst>
              <a:ext uri="{FF2B5EF4-FFF2-40B4-BE49-F238E27FC236}">
                <a16:creationId xmlns:a16="http://schemas.microsoft.com/office/drawing/2014/main" id="{013C7A9F-7EF8-F24C-AB44-04F8757CDC8A}"/>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30" name="Rectangle 29"/>
          <p:cNvSpPr/>
          <p:nvPr/>
        </p:nvSpPr>
        <p:spPr>
          <a:xfrm>
            <a:off x="648000" y="1330916"/>
            <a:ext cx="8280000" cy="4339695"/>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Picture 13"/>
          <p:cNvPicPr>
            <a:picLocks noChangeAspect="1"/>
          </p:cNvPicPr>
          <p:nvPr/>
        </p:nvPicPr>
        <p:blipFill>
          <a:blip r:embed="rId2"/>
          <a:stretch>
            <a:fillRect/>
          </a:stretch>
        </p:blipFill>
        <p:spPr>
          <a:xfrm>
            <a:off x="720000" y="2131652"/>
            <a:ext cx="2895600" cy="2895600"/>
          </a:xfrm>
          <a:prstGeom prst="rect">
            <a:avLst/>
          </a:prstGeom>
        </p:spPr>
      </p:pic>
      <p:pic>
        <p:nvPicPr>
          <p:cNvPr id="16" name="Picture 15"/>
          <p:cNvPicPr>
            <a:picLocks noChangeAspect="1"/>
          </p:cNvPicPr>
          <p:nvPr/>
        </p:nvPicPr>
        <p:blipFill>
          <a:blip r:embed="rId3"/>
          <a:stretch>
            <a:fillRect/>
          </a:stretch>
        </p:blipFill>
        <p:spPr>
          <a:xfrm>
            <a:off x="5005049" y="1617854"/>
            <a:ext cx="3789082" cy="3789082"/>
          </a:xfrm>
          <a:prstGeom prst="rect">
            <a:avLst/>
          </a:prstGeom>
        </p:spPr>
      </p:pic>
      <p:sp>
        <p:nvSpPr>
          <p:cNvPr id="2" name="Title 1"/>
          <p:cNvSpPr>
            <a:spLocks noGrp="1"/>
          </p:cNvSpPr>
          <p:nvPr>
            <p:ph type="title"/>
          </p:nvPr>
        </p:nvSpPr>
        <p:spPr>
          <a:xfrm>
            <a:off x="720000" y="102420"/>
            <a:ext cx="7920000" cy="718246"/>
          </a:xfrm>
        </p:spPr>
        <p:txBody>
          <a:bodyPr>
            <a:normAutofit/>
          </a:bodyPr>
          <a:lstStyle/>
          <a:p>
            <a:pPr algn="l"/>
            <a:r>
              <a:rPr lang="en-GB" sz="3600" dirty="0">
                <a:solidFill>
                  <a:schemeClr val="tx2"/>
                </a:solidFill>
              </a:rPr>
              <a:t>A database of the past</a:t>
            </a:r>
          </a:p>
        </p:txBody>
      </p:sp>
      <p:sp>
        <p:nvSpPr>
          <p:cNvPr id="9" name="TextBox 8"/>
          <p:cNvSpPr txBox="1"/>
          <p:nvPr/>
        </p:nvSpPr>
        <p:spPr>
          <a:xfrm>
            <a:off x="7561324" y="1733220"/>
            <a:ext cx="621004" cy="338554"/>
          </a:xfrm>
          <a:prstGeom prst="rect">
            <a:avLst/>
          </a:prstGeom>
          <a:noFill/>
        </p:spPr>
        <p:txBody>
          <a:bodyPr wrap="none" rtlCol="0">
            <a:spAutoFit/>
          </a:bodyPr>
          <a:lstStyle/>
          <a:p>
            <a:pPr algn="ctr"/>
            <a:r>
              <a:rPr lang="en-US" sz="1600" b="1" dirty="0">
                <a:solidFill>
                  <a:srgbClr val="C00000"/>
                </a:solidFill>
              </a:rPr>
              <a:t>ROW</a:t>
            </a:r>
          </a:p>
        </p:txBody>
      </p:sp>
      <p:sp>
        <p:nvSpPr>
          <p:cNvPr id="11" name="TextBox 10"/>
          <p:cNvSpPr txBox="1"/>
          <p:nvPr/>
        </p:nvSpPr>
        <p:spPr>
          <a:xfrm>
            <a:off x="3301914" y="3605768"/>
            <a:ext cx="791692" cy="338554"/>
          </a:xfrm>
          <a:prstGeom prst="rect">
            <a:avLst/>
          </a:prstGeom>
          <a:noFill/>
        </p:spPr>
        <p:txBody>
          <a:bodyPr wrap="none" rtlCol="0">
            <a:spAutoFit/>
          </a:bodyPr>
          <a:lstStyle/>
          <a:p>
            <a:pPr algn="ctr"/>
            <a:r>
              <a:rPr lang="en-US" sz="1600" b="1" dirty="0">
                <a:solidFill>
                  <a:srgbClr val="C00000"/>
                </a:solidFill>
              </a:rPr>
              <a:t>TABLES</a:t>
            </a:r>
          </a:p>
        </p:txBody>
      </p:sp>
      <p:sp>
        <p:nvSpPr>
          <p:cNvPr id="3" name="Slide Number Placeholder 2"/>
          <p:cNvSpPr>
            <a:spLocks noGrp="1"/>
          </p:cNvSpPr>
          <p:nvPr>
            <p:ph type="sldNum" sz="quarter" idx="12"/>
          </p:nvPr>
        </p:nvSpPr>
        <p:spPr/>
        <p:txBody>
          <a:bodyPr/>
          <a:lstStyle/>
          <a:p>
            <a:fld id="{FB16AC60-4618-014F-ABF8-BFC9F6D13946}" type="slidenum">
              <a:rPr lang="it-IT" smtClean="0"/>
              <a:t>4</a:t>
            </a:fld>
            <a:endParaRPr lang="it-IT"/>
          </a:p>
        </p:txBody>
      </p:sp>
      <p:sp>
        <p:nvSpPr>
          <p:cNvPr id="17" name="TextBox 16"/>
          <p:cNvSpPr txBox="1"/>
          <p:nvPr/>
        </p:nvSpPr>
        <p:spPr>
          <a:xfrm>
            <a:off x="3206598" y="1915162"/>
            <a:ext cx="716863" cy="338554"/>
          </a:xfrm>
          <a:prstGeom prst="rect">
            <a:avLst/>
          </a:prstGeom>
          <a:noFill/>
        </p:spPr>
        <p:txBody>
          <a:bodyPr wrap="none" rtlCol="0">
            <a:spAutoFit/>
          </a:bodyPr>
          <a:lstStyle/>
          <a:p>
            <a:pPr algn="ctr"/>
            <a:r>
              <a:rPr lang="en-US" sz="1600" b="1" dirty="0">
                <a:solidFill>
                  <a:srgbClr val="C00000"/>
                </a:solidFill>
              </a:rPr>
              <a:t>INDEX</a:t>
            </a:r>
          </a:p>
        </p:txBody>
      </p:sp>
      <p:cxnSp>
        <p:nvCxnSpPr>
          <p:cNvPr id="18" name="Straight Arrow Connector 17"/>
          <p:cNvCxnSpPr>
            <a:stCxn id="9" idx="2"/>
          </p:cNvCxnSpPr>
          <p:nvPr/>
        </p:nvCxnSpPr>
        <p:spPr>
          <a:xfrm flipH="1">
            <a:off x="7158508" y="2071774"/>
            <a:ext cx="713318" cy="391526"/>
          </a:xfrm>
          <a:prstGeom prst="straightConnector1">
            <a:avLst/>
          </a:prstGeom>
          <a:ln w="38100">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flipH="1">
            <a:off x="2813272" y="3710211"/>
            <a:ext cx="414740" cy="70153"/>
          </a:xfrm>
          <a:prstGeom prst="straightConnector1">
            <a:avLst/>
          </a:prstGeom>
          <a:ln w="38100">
            <a:solidFill>
              <a:srgbClr val="C00000"/>
            </a:solidFill>
            <a:tailEnd type="arrow"/>
          </a:ln>
        </p:spPr>
        <p:style>
          <a:lnRef idx="3">
            <a:schemeClr val="accent2"/>
          </a:lnRef>
          <a:fillRef idx="0">
            <a:schemeClr val="accent2"/>
          </a:fillRef>
          <a:effectRef idx="2">
            <a:schemeClr val="accent2"/>
          </a:effectRef>
          <a:fontRef idx="minor">
            <a:schemeClr val="tx1"/>
          </a:fontRef>
        </p:style>
      </p:cxnSp>
      <p:sp>
        <p:nvSpPr>
          <p:cNvPr id="25" name="TextBox 24"/>
          <p:cNvSpPr txBox="1"/>
          <p:nvPr/>
        </p:nvSpPr>
        <p:spPr>
          <a:xfrm>
            <a:off x="5394240" y="5027252"/>
            <a:ext cx="962059" cy="338554"/>
          </a:xfrm>
          <a:prstGeom prst="rect">
            <a:avLst/>
          </a:prstGeom>
          <a:noFill/>
        </p:spPr>
        <p:txBody>
          <a:bodyPr wrap="none" rtlCol="0">
            <a:spAutoFit/>
          </a:bodyPr>
          <a:lstStyle/>
          <a:p>
            <a:pPr algn="ctr"/>
            <a:r>
              <a:rPr lang="en-US" sz="1600" b="1" dirty="0">
                <a:solidFill>
                  <a:srgbClr val="C00000"/>
                </a:solidFill>
              </a:rPr>
              <a:t>COLUMN</a:t>
            </a:r>
          </a:p>
        </p:txBody>
      </p:sp>
      <p:cxnSp>
        <p:nvCxnSpPr>
          <p:cNvPr id="26" name="Straight Arrow Connector 25"/>
          <p:cNvCxnSpPr>
            <a:cxnSpLocks/>
            <a:stCxn id="25" idx="0"/>
          </p:cNvCxnSpPr>
          <p:nvPr/>
        </p:nvCxnSpPr>
        <p:spPr>
          <a:xfrm flipV="1">
            <a:off x="5875270" y="4546936"/>
            <a:ext cx="426817" cy="480316"/>
          </a:xfrm>
          <a:prstGeom prst="straightConnector1">
            <a:avLst/>
          </a:prstGeom>
          <a:ln w="38100">
            <a:solidFill>
              <a:srgbClr val="C00000"/>
            </a:solidFill>
            <a:tailEnd type="arrow"/>
          </a:ln>
        </p:spPr>
        <p:style>
          <a:lnRef idx="3">
            <a:schemeClr val="accent2"/>
          </a:lnRef>
          <a:fillRef idx="0">
            <a:schemeClr val="accent2"/>
          </a:fillRef>
          <a:effectRef idx="2">
            <a:schemeClr val="accent2"/>
          </a:effectRef>
          <a:fontRef idx="minor">
            <a:schemeClr val="tx1"/>
          </a:fontRef>
        </p:style>
      </p:cxnSp>
      <p:sp>
        <p:nvSpPr>
          <p:cNvPr id="29" name="TextBox 28"/>
          <p:cNvSpPr txBox="1"/>
          <p:nvPr/>
        </p:nvSpPr>
        <p:spPr>
          <a:xfrm>
            <a:off x="5294688" y="1748813"/>
            <a:ext cx="952377" cy="461665"/>
          </a:xfrm>
          <a:prstGeom prst="rect">
            <a:avLst/>
          </a:prstGeom>
          <a:noFill/>
        </p:spPr>
        <p:txBody>
          <a:bodyPr wrap="none" rtlCol="0">
            <a:spAutoFit/>
          </a:bodyPr>
          <a:lstStyle/>
          <a:p>
            <a:pPr algn="ctr"/>
            <a:r>
              <a:rPr lang="en-US" sz="2400" b="1" dirty="0">
                <a:solidFill>
                  <a:srgbClr val="C00000"/>
                </a:solidFill>
              </a:rPr>
              <a:t>TABLE</a:t>
            </a:r>
          </a:p>
        </p:txBody>
      </p:sp>
      <p:cxnSp>
        <p:nvCxnSpPr>
          <p:cNvPr id="31" name="Straight Arrow Connector 30"/>
          <p:cNvCxnSpPr/>
          <p:nvPr/>
        </p:nvCxnSpPr>
        <p:spPr>
          <a:xfrm flipH="1">
            <a:off x="2779358" y="3864099"/>
            <a:ext cx="414740" cy="70153"/>
          </a:xfrm>
          <a:prstGeom prst="straightConnector1">
            <a:avLst/>
          </a:prstGeom>
          <a:ln w="38100">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a:stCxn id="17" idx="2"/>
          </p:cNvCxnSpPr>
          <p:nvPr/>
        </p:nvCxnSpPr>
        <p:spPr>
          <a:xfrm flipH="1">
            <a:off x="3194101" y="2253716"/>
            <a:ext cx="370929" cy="279760"/>
          </a:xfrm>
          <a:prstGeom prst="straightConnector1">
            <a:avLst/>
          </a:prstGeom>
          <a:ln w="38100">
            <a:solidFill>
              <a:srgbClr val="C000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030928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ppt_y</p:attrName>
                                        </p:attrNameLst>
                                      </p:cBhvr>
                                      <p:tavLst>
                                        <p:tav tm="0">
                                          <p:val>
                                            <p:strVal val="#ppt_y+#ppt_h*1.125000"/>
                                          </p:val>
                                        </p:tav>
                                        <p:tav tm="100000">
                                          <p:val>
                                            <p:strVal val="#ppt_y"/>
                                          </p:val>
                                        </p:tav>
                                      </p:tavLst>
                                    </p:anim>
                                    <p:animEffect transition="in" filter="wipe(up)">
                                      <p:cBhvr>
                                        <p:cTn id="14" dur="500"/>
                                        <p:tgtEl>
                                          <p:spTgt spid="17"/>
                                        </p:tgtEl>
                                      </p:cBhvr>
                                    </p:animEffect>
                                  </p:childTnLst>
                                </p:cTn>
                              </p:par>
                              <p:par>
                                <p:cTn id="15" presetID="12" presetClass="entr" presetSubtype="4"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p:tgtEl>
                                          <p:spTgt spid="32"/>
                                        </p:tgtEl>
                                        <p:attrNameLst>
                                          <p:attrName>ppt_y</p:attrName>
                                        </p:attrNameLst>
                                      </p:cBhvr>
                                      <p:tavLst>
                                        <p:tav tm="0">
                                          <p:val>
                                            <p:strVal val="#ppt_y+#ppt_h*1.125000"/>
                                          </p:val>
                                        </p:tav>
                                        <p:tav tm="100000">
                                          <p:val>
                                            <p:strVal val="#ppt_y"/>
                                          </p:val>
                                        </p:tav>
                                      </p:tavLst>
                                    </p:anim>
                                    <p:animEffect transition="in" filter="wipe(up)">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ppt_y</p:attrName>
                                        </p:attrNameLst>
                                      </p:cBhvr>
                                      <p:tavLst>
                                        <p:tav tm="0">
                                          <p:val>
                                            <p:strVal val="#ppt_y+#ppt_h*1.125000"/>
                                          </p:val>
                                        </p:tav>
                                        <p:tav tm="100000">
                                          <p:val>
                                            <p:strVal val="#ppt_y"/>
                                          </p:val>
                                        </p:tav>
                                      </p:tavLst>
                                    </p:anim>
                                    <p:animEffect transition="in" filter="wipe(up)">
                                      <p:cBhvr>
                                        <p:cTn id="24" dur="500"/>
                                        <p:tgtEl>
                                          <p:spTgt spid="21"/>
                                        </p:tgtEl>
                                      </p:cBhvr>
                                    </p:animEffect>
                                  </p:childTnLst>
                                </p:cTn>
                              </p:par>
                              <p:par>
                                <p:cTn id="25" presetID="12" presetClass="entr" presetSubtype="4"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p:tgtEl>
                                          <p:spTgt spid="31"/>
                                        </p:tgtEl>
                                        <p:attrNameLst>
                                          <p:attrName>ppt_y</p:attrName>
                                        </p:attrNameLst>
                                      </p:cBhvr>
                                      <p:tavLst>
                                        <p:tav tm="0">
                                          <p:val>
                                            <p:strVal val="#ppt_y+#ppt_h*1.125000"/>
                                          </p:val>
                                        </p:tav>
                                        <p:tav tm="100000">
                                          <p:val>
                                            <p:strVal val="#ppt_y"/>
                                          </p:val>
                                        </p:tav>
                                      </p:tavLst>
                                    </p:anim>
                                    <p:animEffect transition="in" filter="wipe(up)">
                                      <p:cBhvr>
                                        <p:cTn id="28" dur="500"/>
                                        <p:tgtEl>
                                          <p:spTgt spid="31"/>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p:tgtEl>
                                          <p:spTgt spid="11"/>
                                        </p:tgtEl>
                                        <p:attrNameLst>
                                          <p:attrName>ppt_y</p:attrName>
                                        </p:attrNameLst>
                                      </p:cBhvr>
                                      <p:tavLst>
                                        <p:tav tm="0">
                                          <p:val>
                                            <p:strVal val="#ppt_y+#ppt_h*1.125000"/>
                                          </p:val>
                                        </p:tav>
                                        <p:tav tm="100000">
                                          <p:val>
                                            <p:strVal val="#ppt_y"/>
                                          </p:val>
                                        </p:tav>
                                      </p:tavLst>
                                    </p:anim>
                                    <p:animEffect transition="in" filter="wipe(up)">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1+#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dissolv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dissolve">
                                      <p:cBhvr>
                                        <p:cTn id="48" dur="500"/>
                                        <p:tgtEl>
                                          <p:spTgt spid="18"/>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dissolv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dissolve">
                                      <p:cBhvr>
                                        <p:cTn id="56" dur="500"/>
                                        <p:tgtEl>
                                          <p:spTgt spid="26"/>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dissolve">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7" grpId="0"/>
      <p:bldP spid="25"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3">
            <a:extLst>
              <a:ext uri="{FF2B5EF4-FFF2-40B4-BE49-F238E27FC236}">
                <a16:creationId xmlns:a16="http://schemas.microsoft.com/office/drawing/2014/main" id="{9639ABC1-E4B2-5546-8D97-518F91DCA2AF}"/>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3" name="Content Placeholder 2"/>
          <p:cNvSpPr>
            <a:spLocks noGrp="1"/>
          </p:cNvSpPr>
          <p:nvPr>
            <p:ph idx="1"/>
          </p:nvPr>
        </p:nvSpPr>
        <p:spPr>
          <a:xfrm>
            <a:off x="288001" y="964463"/>
            <a:ext cx="8567999" cy="4628959"/>
          </a:xfrm>
        </p:spPr>
        <p:txBody>
          <a:bodyPr>
            <a:spAutoFit/>
          </a:bodyPr>
          <a:lstStyle/>
          <a:p>
            <a:pPr>
              <a:lnSpc>
                <a:spcPct val="90000"/>
              </a:lnSpc>
              <a:buFont typeface="Wingdings" pitchFamily="2" charset="2"/>
              <a:buChar char="Ø"/>
            </a:pPr>
            <a:r>
              <a:rPr lang="en-US" b="0" dirty="0">
                <a:latin typeface="Arial" charset="0"/>
              </a:rPr>
              <a:t>DBMS used to maintain &amp; query large datasets.</a:t>
            </a:r>
          </a:p>
          <a:p>
            <a:pPr>
              <a:lnSpc>
                <a:spcPct val="90000"/>
              </a:lnSpc>
              <a:buFont typeface="Wingdings" pitchFamily="2" charset="2"/>
              <a:buChar char="Ø"/>
            </a:pPr>
            <a:r>
              <a:rPr lang="en-US" b="0" dirty="0">
                <a:latin typeface="Arial" charset="0"/>
              </a:rPr>
              <a:t>Benefits include recovery from system crashes, concurrent access, quick application development, data integrity and security.</a:t>
            </a:r>
          </a:p>
          <a:p>
            <a:pPr>
              <a:lnSpc>
                <a:spcPct val="90000"/>
              </a:lnSpc>
              <a:buFont typeface="Wingdings" pitchFamily="2" charset="2"/>
              <a:buChar char="Ø"/>
            </a:pPr>
            <a:r>
              <a:rPr lang="en-US" b="0" dirty="0">
                <a:latin typeface="Arial" charset="0"/>
              </a:rPr>
              <a:t>Levels of abstraction give data independence.</a:t>
            </a:r>
          </a:p>
          <a:p>
            <a:pPr>
              <a:lnSpc>
                <a:spcPct val="90000"/>
              </a:lnSpc>
              <a:buFont typeface="Wingdings" pitchFamily="2" charset="2"/>
              <a:buChar char="Ø"/>
            </a:pPr>
            <a:r>
              <a:rPr lang="en-US" b="0" dirty="0">
                <a:latin typeface="Arial" charset="0"/>
              </a:rPr>
              <a:t>DBMS have APIs for any programming language.</a:t>
            </a:r>
          </a:p>
          <a:p>
            <a:pPr>
              <a:lnSpc>
                <a:spcPct val="90000"/>
              </a:lnSpc>
              <a:buFont typeface="Wingdings" pitchFamily="2" charset="2"/>
              <a:buChar char="Ø"/>
            </a:pPr>
            <a:r>
              <a:rPr lang="en-US" b="0" dirty="0">
                <a:solidFill>
                  <a:schemeClr val="accent3">
                    <a:lumMod val="40000"/>
                    <a:lumOff val="60000"/>
                  </a:schemeClr>
                </a:solidFill>
                <a:latin typeface="Arial" charset="0"/>
              </a:rPr>
              <a:t>Note:</a:t>
            </a:r>
            <a:r>
              <a:rPr lang="en-US" b="0" dirty="0">
                <a:latin typeface="Arial" charset="0"/>
              </a:rPr>
              <a:t> a DBMS typically has a layered architecture.</a:t>
            </a:r>
          </a:p>
          <a:p>
            <a:pPr>
              <a:lnSpc>
                <a:spcPct val="90000"/>
              </a:lnSpc>
              <a:buFont typeface="Wingdings" pitchFamily="2" charset="2"/>
              <a:buChar char="Ø"/>
            </a:pPr>
            <a:endParaRPr lang="en-US" b="0" dirty="0">
              <a:latin typeface="Arial" charset="0"/>
            </a:endParaRPr>
          </a:p>
          <a:p>
            <a:pPr marL="0" indent="0">
              <a:lnSpc>
                <a:spcPct val="90000"/>
              </a:lnSpc>
              <a:buNone/>
            </a:pPr>
            <a:r>
              <a:rPr lang="en-US" b="0" i="1" dirty="0">
                <a:solidFill>
                  <a:srgbClr val="FFFF00"/>
                </a:solidFill>
                <a:latin typeface="Arial" charset="0"/>
              </a:rPr>
              <a:t>Let’s move to some astronomical use cases…</a:t>
            </a:r>
          </a:p>
        </p:txBody>
      </p:sp>
      <p:sp>
        <p:nvSpPr>
          <p:cNvPr id="5" name="Slide Number Placeholder 4">
            <a:extLst>
              <a:ext uri="{FF2B5EF4-FFF2-40B4-BE49-F238E27FC236}">
                <a16:creationId xmlns:a16="http://schemas.microsoft.com/office/drawing/2014/main" id="{1AFEEA8A-407C-8F49-97B7-C7CC843C2565}"/>
              </a:ext>
            </a:extLst>
          </p:cNvPr>
          <p:cNvSpPr>
            <a:spLocks noGrp="1"/>
          </p:cNvSpPr>
          <p:nvPr>
            <p:ph type="sldNum" sz="quarter" idx="12"/>
          </p:nvPr>
        </p:nvSpPr>
        <p:spPr/>
        <p:txBody>
          <a:bodyPr/>
          <a:lstStyle/>
          <a:p>
            <a:fld id="{D12AA694-00EB-4F4B-AABB-6F50FB178914}" type="slidenum">
              <a:rPr lang="en-US" smtClean="0"/>
              <a:t>49</a:t>
            </a:fld>
            <a:endParaRPr lang="en-US"/>
          </a:p>
        </p:txBody>
      </p:sp>
      <p:sp>
        <p:nvSpPr>
          <p:cNvPr id="7" name="Title 1">
            <a:extLst>
              <a:ext uri="{FF2B5EF4-FFF2-40B4-BE49-F238E27FC236}">
                <a16:creationId xmlns:a16="http://schemas.microsoft.com/office/drawing/2014/main" id="{F3C695E6-906A-C540-8116-10299BE691C5}"/>
              </a:ext>
            </a:extLst>
          </p:cNvPr>
          <p:cNvSpPr>
            <a:spLocks noGrp="1"/>
          </p:cNvSpPr>
          <p:nvPr>
            <p:ph type="title"/>
          </p:nvPr>
        </p:nvSpPr>
        <p:spPr>
          <a:xfrm>
            <a:off x="719999" y="102420"/>
            <a:ext cx="8029503" cy="718246"/>
          </a:xfrm>
        </p:spPr>
        <p:txBody>
          <a:bodyPr>
            <a:normAutofit/>
          </a:bodyPr>
          <a:lstStyle/>
          <a:p>
            <a:pPr algn="l"/>
            <a:r>
              <a:rPr lang="en-GB" sz="3600" dirty="0">
                <a:solidFill>
                  <a:schemeClr val="tx2"/>
                </a:solidFill>
              </a:rPr>
              <a:t>DBMS: </a:t>
            </a:r>
            <a:r>
              <a:rPr lang="en-US" sz="3600" dirty="0">
                <a:solidFill>
                  <a:schemeClr val="tx2"/>
                </a:solidFill>
              </a:rPr>
              <a:t>summary – 3</a:t>
            </a:r>
            <a:endParaRPr lang="en-GB" sz="3600" dirty="0">
              <a:solidFill>
                <a:schemeClr val="tx2"/>
              </a:solidFill>
            </a:endParaRPr>
          </a:p>
        </p:txBody>
      </p:sp>
    </p:spTree>
    <p:extLst>
      <p:ext uri="{BB962C8B-B14F-4D97-AF65-F5344CB8AC3E}">
        <p14:creationId xmlns:p14="http://schemas.microsoft.com/office/powerpoint/2010/main" val="53529978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ttangolo 3">
            <a:extLst>
              <a:ext uri="{FF2B5EF4-FFF2-40B4-BE49-F238E27FC236}">
                <a16:creationId xmlns:a16="http://schemas.microsoft.com/office/drawing/2014/main" id="{02B629AB-9143-5E49-A533-A2730FF72D2D}"/>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6" name="Title 1"/>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kumimoji="0" lang="en-GB" sz="3200" b="1" i="0" u="none" strike="noStrike" kern="1200" cap="none" spc="0" normalizeH="0" baseline="0" noProof="0" dirty="0">
                <a:ln>
                  <a:noFill/>
                </a:ln>
                <a:solidFill>
                  <a:schemeClr val="tx2"/>
                </a:solidFill>
                <a:effectLst>
                  <a:outerShdw blurRad="50800" dist="38100" dir="2700000">
                    <a:srgbClr val="000000">
                      <a:alpha val="43000"/>
                    </a:srgbClr>
                  </a:outerShdw>
                </a:effectLst>
                <a:uLnTx/>
                <a:uFillTx/>
                <a:latin typeface="+mj-lt"/>
                <a:ea typeface="+mj-ea"/>
                <a:cs typeface="+mj-cs"/>
              </a:rPr>
              <a:t>Sky objects </a:t>
            </a:r>
            <a:r>
              <a:rPr lang="en-GB" sz="3200" b="1" dirty="0">
                <a:solidFill>
                  <a:schemeClr val="tx2"/>
                </a:solidFill>
                <a:effectLst>
                  <a:outerShdw blurRad="50800" dist="38100" dir="2700000">
                    <a:srgbClr val="000000">
                      <a:alpha val="43000"/>
                    </a:srgbClr>
                  </a:outerShdw>
                </a:effectLst>
                <a:sym typeface="Symbol" charset="2"/>
              </a:rPr>
              <a:t> </a:t>
            </a:r>
            <a:r>
              <a:rPr kumimoji="0" lang="en-GB" sz="3200" b="1" i="0" u="none" strike="noStrike" kern="1200" cap="none" spc="0" normalizeH="0" baseline="0" noProof="0" dirty="0">
                <a:ln>
                  <a:noFill/>
                </a:ln>
                <a:solidFill>
                  <a:schemeClr val="tx2"/>
                </a:solidFill>
                <a:effectLst>
                  <a:outerShdw blurRad="50800" dist="38100" dir="2700000">
                    <a:srgbClr val="000000">
                      <a:alpha val="43000"/>
                    </a:srgbClr>
                  </a:outerShdw>
                </a:effectLst>
                <a:uLnTx/>
                <a:uFillTx/>
                <a:latin typeface="+mj-lt"/>
                <a:ea typeface="+mj-ea"/>
                <a:cs typeface="+mj-cs"/>
              </a:rPr>
              <a:t>2-d tables indexing</a:t>
            </a:r>
          </a:p>
        </p:txBody>
      </p:sp>
      <p:sp>
        <p:nvSpPr>
          <p:cNvPr id="7" name="Rectangle 4"/>
          <p:cNvSpPr>
            <a:spLocks noGrp="1" noChangeArrowheads="1"/>
          </p:cNvSpPr>
          <p:nvPr>
            <p:ph sz="half" idx="1"/>
          </p:nvPr>
        </p:nvSpPr>
        <p:spPr>
          <a:xfrm>
            <a:off x="427637" y="726249"/>
            <a:ext cx="3478039" cy="2693045"/>
          </a:xfrm>
          <a:ln>
            <a:solidFill>
              <a:srgbClr val="FFFF00"/>
            </a:solidFill>
            <a:round/>
            <a:headEnd/>
            <a:tailEnd/>
          </a:ln>
        </p:spPr>
        <p:txBody>
          <a:bodyPr wrap="square">
            <a:spAutoFit/>
          </a:bodyPr>
          <a:lstStyle/>
          <a:p>
            <a:pPr algn="ctr" eaLnBrk="1">
              <a:spcBef>
                <a:spcPts val="1200"/>
              </a:spcBef>
              <a:buFont typeface="Wingdings" charset="0"/>
              <a:buNone/>
              <a:tabLst>
                <a:tab pos="723900" algn="l"/>
                <a:tab pos="1447800" algn="l"/>
                <a:tab pos="2171700" algn="l"/>
                <a:tab pos="2895600" algn="l"/>
                <a:tab pos="3619500" algn="l"/>
              </a:tabLst>
            </a:pPr>
            <a:r>
              <a:rPr lang="en-GB" dirty="0">
                <a:solidFill>
                  <a:srgbClr val="FFFF00"/>
                </a:solidFill>
              </a:rPr>
              <a:t>1-d</a:t>
            </a:r>
          </a:p>
          <a:p>
            <a:pPr eaLnBrk="1">
              <a:spcBef>
                <a:spcPts val="600"/>
              </a:spcBef>
              <a:buFont typeface="Wingdings" charset="0"/>
              <a:buNone/>
              <a:tabLst>
                <a:tab pos="723900" algn="l"/>
                <a:tab pos="1447800" algn="l"/>
                <a:tab pos="2171700" algn="l"/>
                <a:tab pos="2895600" algn="l"/>
                <a:tab pos="3619500" algn="l"/>
              </a:tabLst>
            </a:pPr>
            <a:r>
              <a:rPr lang="en-GB" b="1" dirty="0"/>
              <a:t>	Col</a:t>
            </a:r>
            <a:r>
              <a:rPr lang="en-GB" b="1" baseline="-33000" dirty="0"/>
              <a:t>1  </a:t>
            </a:r>
            <a:r>
              <a:rPr lang="en-GB" b="1" dirty="0"/>
              <a:t>Col</a:t>
            </a:r>
            <a:r>
              <a:rPr lang="en-GB" b="1" baseline="-33000" dirty="0"/>
              <a:t>2</a:t>
            </a:r>
            <a:r>
              <a:rPr lang="en-GB" b="1" dirty="0"/>
              <a:t>  ...  </a:t>
            </a:r>
            <a:r>
              <a:rPr lang="en-GB" b="1" dirty="0" err="1"/>
              <a:t>Col</a:t>
            </a:r>
            <a:r>
              <a:rPr lang="en-GB" b="1" baseline="-33000" dirty="0" err="1"/>
              <a:t>N</a:t>
            </a:r>
            <a:endParaRPr lang="en-GB" b="1" baseline="-33000" dirty="0"/>
          </a:p>
          <a:p>
            <a:pPr eaLnBrk="1">
              <a:spcBef>
                <a:spcPts val="600"/>
              </a:spcBef>
              <a:buFont typeface="Wingdings" charset="0"/>
              <a:buNone/>
              <a:tabLst>
                <a:tab pos="723900" algn="l"/>
                <a:tab pos="1447800" algn="l"/>
                <a:tab pos="2171700" algn="l"/>
                <a:tab pos="2895600" algn="l"/>
                <a:tab pos="3619500" algn="l"/>
              </a:tabLst>
            </a:pPr>
            <a:r>
              <a:rPr lang="en-GB" dirty="0"/>
              <a:t> 	v</a:t>
            </a:r>
            <a:r>
              <a:rPr lang="en-GB" baseline="-33000" dirty="0"/>
              <a:t>1</a:t>
            </a:r>
            <a:r>
              <a:rPr lang="en-GB" dirty="0"/>
              <a:t>	     ...     ...   ...</a:t>
            </a:r>
          </a:p>
          <a:p>
            <a:pPr eaLnBrk="1">
              <a:spcBef>
                <a:spcPts val="600"/>
              </a:spcBef>
              <a:buFont typeface="Wingdings" charset="0"/>
              <a:buNone/>
              <a:tabLst>
                <a:tab pos="723900" algn="l"/>
                <a:tab pos="1447800" algn="l"/>
                <a:tab pos="2171700" algn="l"/>
                <a:tab pos="2895600" algn="l"/>
                <a:tab pos="3619500" algn="l"/>
              </a:tabLst>
            </a:pPr>
            <a:r>
              <a:rPr lang="en-GB" dirty="0"/>
              <a:t>	v</a:t>
            </a:r>
            <a:r>
              <a:rPr lang="en-GB" baseline="-33000" dirty="0"/>
              <a:t>2</a:t>
            </a:r>
            <a:r>
              <a:rPr lang="en-GB" dirty="0"/>
              <a:t>	     ...     ...   ...</a:t>
            </a:r>
          </a:p>
          <a:p>
            <a:pPr eaLnBrk="1">
              <a:spcBef>
                <a:spcPts val="600"/>
              </a:spcBef>
              <a:buFont typeface="Wingdings" charset="0"/>
              <a:buNone/>
              <a:tabLst>
                <a:tab pos="723900" algn="l"/>
                <a:tab pos="1447800" algn="l"/>
                <a:tab pos="2171700" algn="l"/>
                <a:tab pos="2895600" algn="l"/>
                <a:tab pos="3619500" algn="l"/>
              </a:tabLst>
            </a:pPr>
            <a:r>
              <a:rPr lang="en-GB" dirty="0"/>
              <a:t>	...	     ...     ...   …</a:t>
            </a:r>
          </a:p>
          <a:p>
            <a:pPr eaLnBrk="1">
              <a:spcBef>
                <a:spcPts val="600"/>
              </a:spcBef>
              <a:buFont typeface="Wingdings" charset="0"/>
              <a:buNone/>
              <a:tabLst>
                <a:tab pos="723900" algn="l"/>
                <a:tab pos="1447800" algn="l"/>
                <a:tab pos="2171700" algn="l"/>
                <a:tab pos="2895600" algn="l"/>
                <a:tab pos="3619500" algn="l"/>
              </a:tabLst>
            </a:pPr>
            <a:r>
              <a:rPr lang="en-GB" dirty="0"/>
              <a:t>	</a:t>
            </a:r>
            <a:r>
              <a:rPr lang="en-GB" dirty="0" err="1"/>
              <a:t>v</a:t>
            </a:r>
            <a:r>
              <a:rPr lang="en-GB" baseline="-33000" dirty="0" err="1"/>
              <a:t>N</a:t>
            </a:r>
            <a:r>
              <a:rPr lang="en-GB" baseline="-33000" dirty="0"/>
              <a:t>        </a:t>
            </a:r>
            <a:r>
              <a:rPr lang="en-GB" dirty="0"/>
              <a:t>...     ...   ...</a:t>
            </a:r>
          </a:p>
        </p:txBody>
      </p:sp>
      <p:sp>
        <p:nvSpPr>
          <p:cNvPr id="8" name="Rectangle 5"/>
          <p:cNvSpPr txBox="1">
            <a:spLocks noChangeArrowheads="1"/>
          </p:cNvSpPr>
          <p:nvPr/>
        </p:nvSpPr>
        <p:spPr>
          <a:xfrm>
            <a:off x="4158089" y="727837"/>
            <a:ext cx="4420587" cy="2693045"/>
          </a:xfrm>
          <a:prstGeom prst="rect">
            <a:avLst/>
          </a:prstGeom>
          <a:ln>
            <a:solidFill>
              <a:srgbClr val="FFFF00"/>
            </a:solidFill>
            <a:round/>
            <a:headEnd/>
            <a:tailEnd/>
          </a:ln>
        </p:spPr>
        <p:txBody>
          <a:bodyPr>
            <a:spAutoFit/>
          </a:bodyPr>
          <a:lstStyle>
            <a:lvl1pPr marL="403225" indent="-403225" algn="l" defTabSz="914400" rtl="0" eaLnBrk="1" latinLnBrk="0" hangingPunct="1">
              <a:spcBef>
                <a:spcPts val="2000"/>
              </a:spcBef>
              <a:buFontTx/>
              <a:buBlip>
                <a:blip r:embed="rId3"/>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3"/>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3"/>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algn="ctr">
              <a:spcBef>
                <a:spcPts val="1200"/>
              </a:spcBef>
              <a:buFont typeface="Wingdings" charset="0"/>
              <a:buNone/>
              <a:tabLst>
                <a:tab pos="723900" algn="l"/>
                <a:tab pos="1447800" algn="l"/>
                <a:tab pos="2171700" algn="l"/>
                <a:tab pos="2895600" algn="l"/>
                <a:tab pos="3619500" algn="l"/>
                <a:tab pos="4343400" algn="l"/>
              </a:tabLst>
            </a:pPr>
            <a:r>
              <a:rPr lang="en-GB" dirty="0">
                <a:solidFill>
                  <a:srgbClr val="FFFF00"/>
                </a:solidFill>
              </a:rPr>
              <a:t>2-d</a:t>
            </a:r>
          </a:p>
          <a:p>
            <a:pPr>
              <a:spcBef>
                <a:spcPts val="600"/>
              </a:spcBef>
              <a:buFont typeface="Wingdings" charset="0"/>
              <a:buNone/>
              <a:tabLst>
                <a:tab pos="723900" algn="l"/>
                <a:tab pos="1447800" algn="l"/>
                <a:tab pos="2171700" algn="l"/>
                <a:tab pos="2895600" algn="l"/>
                <a:tab pos="3619500" algn="l"/>
                <a:tab pos="4343400" algn="l"/>
              </a:tabLst>
            </a:pPr>
            <a:r>
              <a:rPr lang="en-GB" dirty="0"/>
              <a:t>Col</a:t>
            </a:r>
            <a:r>
              <a:rPr lang="en-GB" baseline="-33000" dirty="0"/>
              <a:t>1  </a:t>
            </a:r>
            <a:r>
              <a:rPr lang="en-GB" dirty="0"/>
              <a:t>Col</a:t>
            </a:r>
            <a:r>
              <a:rPr lang="en-GB" baseline="-33000" dirty="0"/>
              <a:t>2</a:t>
            </a:r>
            <a:r>
              <a:rPr lang="en-GB" dirty="0"/>
              <a:t>  ...  </a:t>
            </a:r>
            <a:r>
              <a:rPr lang="en-GB" dirty="0" err="1"/>
              <a:t>Col</a:t>
            </a:r>
            <a:r>
              <a:rPr lang="en-GB" baseline="-25000" dirty="0" err="1"/>
              <a:t>N</a:t>
            </a:r>
            <a:r>
              <a:rPr lang="en-GB" dirty="0"/>
              <a:t>		RA     Dec</a:t>
            </a:r>
          </a:p>
          <a:p>
            <a:pPr>
              <a:spcBef>
                <a:spcPts val="600"/>
              </a:spcBef>
              <a:buFont typeface="Wingdings" charset="0"/>
              <a:buNone/>
              <a:tabLst>
                <a:tab pos="723900" algn="l"/>
                <a:tab pos="1447800" algn="l"/>
                <a:tab pos="2171700" algn="l"/>
                <a:tab pos="2895600" algn="l"/>
                <a:tab pos="3619500" algn="l"/>
                <a:tab pos="4343400" algn="l"/>
              </a:tabLst>
            </a:pPr>
            <a:r>
              <a:rPr lang="en-GB" dirty="0"/>
              <a:t>  v</a:t>
            </a:r>
            <a:r>
              <a:rPr lang="en-GB" baseline="-33000" dirty="0"/>
              <a:t>1</a:t>
            </a:r>
            <a:r>
              <a:rPr lang="en-GB" dirty="0"/>
              <a:t>	    ...    ...    ...		</a:t>
            </a:r>
            <a:r>
              <a:rPr lang="el-GR" sz="2000" dirty="0">
                <a:latin typeface="Times New Roman" charset="0"/>
                <a:cs typeface="Times New Roman" charset="0"/>
              </a:rPr>
              <a:t>α</a:t>
            </a:r>
            <a:r>
              <a:rPr lang="it-IT" sz="2000" baseline="-25000" dirty="0">
                <a:latin typeface="Times New Roman" charset="0"/>
                <a:cs typeface="Times New Roman" charset="0"/>
              </a:rPr>
              <a:t>1</a:t>
            </a:r>
            <a:r>
              <a:rPr lang="en-GB" sz="2000" dirty="0">
                <a:latin typeface="Times New Roman" charset="0"/>
              </a:rPr>
              <a:t>	  </a:t>
            </a:r>
            <a:r>
              <a:rPr lang="en-GB" sz="2000" dirty="0">
                <a:latin typeface="Times New Roman" charset="0"/>
                <a:sym typeface="Symbol" charset="0"/>
              </a:rPr>
              <a:t></a:t>
            </a:r>
            <a:r>
              <a:rPr lang="en-GB" sz="2000" baseline="-25000" dirty="0">
                <a:latin typeface="Times New Roman" charset="0"/>
                <a:sym typeface="Symbol" charset="0"/>
              </a:rPr>
              <a:t>1</a:t>
            </a:r>
          </a:p>
          <a:p>
            <a:pPr>
              <a:spcBef>
                <a:spcPts val="600"/>
              </a:spcBef>
              <a:buFont typeface="Wingdings" charset="0"/>
              <a:buNone/>
              <a:tabLst>
                <a:tab pos="723900" algn="l"/>
                <a:tab pos="1447800" algn="l"/>
                <a:tab pos="2171700" algn="l"/>
                <a:tab pos="2895600" algn="l"/>
                <a:tab pos="3619500" algn="l"/>
                <a:tab pos="4343400" algn="l"/>
              </a:tabLst>
            </a:pPr>
            <a:r>
              <a:rPr lang="en-GB" dirty="0"/>
              <a:t>  v</a:t>
            </a:r>
            <a:r>
              <a:rPr lang="en-GB" baseline="-33000" dirty="0"/>
              <a:t>2</a:t>
            </a:r>
            <a:r>
              <a:rPr lang="en-GB" dirty="0"/>
              <a:t>	    ...    ...    ...  		</a:t>
            </a:r>
            <a:r>
              <a:rPr lang="el-GR" sz="2000" dirty="0">
                <a:latin typeface="Times New Roman" charset="0"/>
                <a:cs typeface="Times New Roman" charset="0"/>
              </a:rPr>
              <a:t>α</a:t>
            </a:r>
            <a:r>
              <a:rPr lang="en-GB" sz="2000" baseline="-33000" dirty="0">
                <a:latin typeface="Times New Roman" charset="0"/>
              </a:rPr>
              <a:t> 2</a:t>
            </a:r>
            <a:r>
              <a:rPr lang="en-GB" sz="2000" dirty="0">
                <a:latin typeface="Times New Roman" charset="0"/>
              </a:rPr>
              <a:t>	  </a:t>
            </a:r>
            <a:r>
              <a:rPr lang="en-GB" sz="2000" dirty="0">
                <a:latin typeface="Times New Roman" charset="0"/>
                <a:sym typeface="Symbol" charset="0"/>
              </a:rPr>
              <a:t></a:t>
            </a:r>
            <a:r>
              <a:rPr lang="en-GB" sz="2000" baseline="-25000" dirty="0">
                <a:latin typeface="Times New Roman" charset="0"/>
                <a:sym typeface="Symbol" charset="0"/>
              </a:rPr>
              <a:t>2</a:t>
            </a:r>
          </a:p>
          <a:p>
            <a:pPr>
              <a:spcBef>
                <a:spcPts val="600"/>
              </a:spcBef>
              <a:buFont typeface="Wingdings" charset="0"/>
              <a:buNone/>
              <a:tabLst>
                <a:tab pos="723900" algn="l"/>
                <a:tab pos="1447800" algn="l"/>
                <a:tab pos="2171700" algn="l"/>
                <a:tab pos="2895600" algn="l"/>
                <a:tab pos="3619500" algn="l"/>
                <a:tab pos="4343400" algn="l"/>
              </a:tabLst>
            </a:pPr>
            <a:r>
              <a:rPr lang="en-GB" dirty="0"/>
              <a:t>  ...	    ...    ...    ... 		...	  …</a:t>
            </a:r>
          </a:p>
          <a:p>
            <a:pPr>
              <a:spcBef>
                <a:spcPts val="600"/>
              </a:spcBef>
              <a:buFont typeface="Wingdings" charset="0"/>
              <a:buNone/>
              <a:tabLst>
                <a:tab pos="723900" algn="l"/>
                <a:tab pos="1447800" algn="l"/>
                <a:tab pos="2171700" algn="l"/>
                <a:tab pos="2895600" algn="l"/>
                <a:tab pos="3619500" algn="l"/>
                <a:tab pos="4343400" algn="l"/>
              </a:tabLst>
            </a:pPr>
            <a:r>
              <a:rPr lang="en-GB" dirty="0"/>
              <a:t>  </a:t>
            </a:r>
            <a:r>
              <a:rPr lang="en-GB" dirty="0" err="1"/>
              <a:t>v</a:t>
            </a:r>
            <a:r>
              <a:rPr lang="en-GB" baseline="-33000" dirty="0" err="1"/>
              <a:t>N</a:t>
            </a:r>
            <a:r>
              <a:rPr lang="en-GB" dirty="0"/>
              <a:t>    ...    ...    ... 		</a:t>
            </a:r>
            <a:r>
              <a:rPr lang="el-GR" sz="2000" dirty="0">
                <a:latin typeface="Times New Roman" charset="0"/>
                <a:cs typeface="Times New Roman" charset="0"/>
              </a:rPr>
              <a:t>α</a:t>
            </a:r>
            <a:r>
              <a:rPr lang="en-GB" sz="2000" baseline="-33000" dirty="0">
                <a:latin typeface="Times New Roman" charset="0"/>
              </a:rPr>
              <a:t> N	   </a:t>
            </a:r>
            <a:r>
              <a:rPr lang="en-GB" sz="2000" dirty="0">
                <a:latin typeface="Times New Roman" charset="0"/>
                <a:sym typeface="Symbol" charset="0"/>
              </a:rPr>
              <a:t></a:t>
            </a:r>
            <a:r>
              <a:rPr lang="en-GB" sz="2000" baseline="-25000" dirty="0">
                <a:latin typeface="Times New Roman" charset="0"/>
                <a:sym typeface="Symbol" charset="0"/>
              </a:rPr>
              <a:t>N</a:t>
            </a:r>
          </a:p>
        </p:txBody>
      </p:sp>
      <p:sp>
        <p:nvSpPr>
          <p:cNvPr id="9" name="Text Box 28"/>
          <p:cNvSpPr txBox="1">
            <a:spLocks noChangeArrowheads="1"/>
          </p:cNvSpPr>
          <p:nvPr/>
        </p:nvSpPr>
        <p:spPr bwMode="auto">
          <a:xfrm>
            <a:off x="430308" y="5782743"/>
            <a:ext cx="8436659" cy="683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0" tIns="0" rIns="0" bIns="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0"/>
              </a:defRPr>
            </a:lvl5pPr>
            <a:lvl6pPr marL="2514600" indent="-228600" defTabSz="719138"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0"/>
              </a:defRPr>
            </a:lvl6pPr>
            <a:lvl7pPr marL="2971800" indent="-228600" defTabSz="719138"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0"/>
              </a:defRPr>
            </a:lvl7pPr>
            <a:lvl8pPr marL="3429000" indent="-228600" defTabSz="719138"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0"/>
              </a:defRPr>
            </a:lvl8pPr>
            <a:lvl9pPr marL="3886200" indent="-228600" defTabSz="719138"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0"/>
              </a:defRPr>
            </a:lvl9pPr>
          </a:lstStyle>
          <a:p>
            <a:pPr eaLnBrk="1">
              <a:lnSpc>
                <a:spcPct val="101000"/>
              </a:lnSpc>
            </a:pPr>
            <a:r>
              <a:rPr lang="en-GB" sz="2200" dirty="0">
                <a:solidFill>
                  <a:srgbClr val="FFFFFF"/>
                </a:solidFill>
                <a:latin typeface="+mn-lt"/>
              </a:rPr>
              <a:t>USNO-B and 2MASS are distributed as files covering 0.1°in Dec each, RA ordered in the slice (</a:t>
            </a:r>
            <a:r>
              <a:rPr lang="en-GB" sz="2200" i="1" dirty="0">
                <a:solidFill>
                  <a:srgbClr val="FFFFFF"/>
                </a:solidFill>
                <a:latin typeface="+mn-lt"/>
              </a:rPr>
              <a:t>no unique index</a:t>
            </a:r>
            <a:r>
              <a:rPr lang="en-GB" sz="2200" dirty="0">
                <a:solidFill>
                  <a:srgbClr val="FFFFFF"/>
                </a:solidFill>
                <a:latin typeface="+mn-lt"/>
              </a:rPr>
              <a:t>).</a:t>
            </a:r>
          </a:p>
        </p:txBody>
      </p:sp>
      <p:sp>
        <p:nvSpPr>
          <p:cNvPr id="3" name="Rounded Rectangle 2"/>
          <p:cNvSpPr/>
          <p:nvPr/>
        </p:nvSpPr>
        <p:spPr>
          <a:xfrm>
            <a:off x="742258" y="1148342"/>
            <a:ext cx="728196" cy="2272486"/>
          </a:xfrm>
          <a:prstGeom prst="round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ounded Rectangle 37"/>
          <p:cNvSpPr/>
          <p:nvPr/>
        </p:nvSpPr>
        <p:spPr>
          <a:xfrm>
            <a:off x="6975309" y="1148342"/>
            <a:ext cx="1451998" cy="2264780"/>
          </a:xfrm>
          <a:prstGeom prst="round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B3EB5E5-F277-8B40-917A-85B9EA592ACA}"/>
              </a:ext>
            </a:extLst>
          </p:cNvPr>
          <p:cNvSpPr>
            <a:spLocks noGrp="1"/>
          </p:cNvSpPr>
          <p:nvPr>
            <p:ph type="sldNum" sz="quarter" idx="12"/>
          </p:nvPr>
        </p:nvSpPr>
        <p:spPr/>
        <p:txBody>
          <a:bodyPr/>
          <a:lstStyle/>
          <a:p>
            <a:fld id="{D12AA694-00EB-4F4B-AABB-6F50FB178914}" type="slidenum">
              <a:rPr lang="en-US" smtClean="0"/>
              <a:t>50</a:t>
            </a:fld>
            <a:endParaRPr lang="en-US"/>
          </a:p>
        </p:txBody>
      </p:sp>
      <p:grpSp>
        <p:nvGrpSpPr>
          <p:cNvPr id="5" name="Group 4">
            <a:extLst>
              <a:ext uri="{FF2B5EF4-FFF2-40B4-BE49-F238E27FC236}">
                <a16:creationId xmlns:a16="http://schemas.microsoft.com/office/drawing/2014/main" id="{94D16970-A79B-5E4C-8581-A16AA83B749F}"/>
              </a:ext>
            </a:extLst>
          </p:cNvPr>
          <p:cNvGrpSpPr/>
          <p:nvPr/>
        </p:nvGrpSpPr>
        <p:grpSpPr>
          <a:xfrm>
            <a:off x="981502" y="3647974"/>
            <a:ext cx="7324725" cy="2036443"/>
            <a:chOff x="981502" y="3647974"/>
            <a:chExt cx="7324725" cy="2036443"/>
          </a:xfrm>
        </p:grpSpPr>
        <p:grpSp>
          <p:nvGrpSpPr>
            <p:cNvPr id="11" name="Group 35"/>
            <p:cNvGrpSpPr>
              <a:grpSpLocks/>
            </p:cNvGrpSpPr>
            <p:nvPr/>
          </p:nvGrpSpPr>
          <p:grpSpPr bwMode="auto">
            <a:xfrm>
              <a:off x="981502" y="3647974"/>
              <a:ext cx="7324725" cy="2036443"/>
              <a:chOff x="1143000" y="4104879"/>
              <a:chExt cx="7324749" cy="2036856"/>
            </a:xfrm>
          </p:grpSpPr>
          <p:grpSp>
            <p:nvGrpSpPr>
              <p:cNvPr id="13" name="Group 34"/>
              <p:cNvGrpSpPr>
                <a:grpSpLocks/>
              </p:cNvGrpSpPr>
              <p:nvPr/>
            </p:nvGrpSpPr>
            <p:grpSpPr bwMode="auto">
              <a:xfrm>
                <a:off x="1143000" y="4104879"/>
                <a:ext cx="7316789" cy="2034000"/>
                <a:chOff x="1143000" y="4114799"/>
                <a:chExt cx="7316789" cy="2034000"/>
              </a:xfrm>
            </p:grpSpPr>
            <p:sp>
              <p:nvSpPr>
                <p:cNvPr id="17" name="Rectangle 7"/>
                <p:cNvSpPr>
                  <a:spLocks noChangeArrowheads="1"/>
                </p:cNvSpPr>
                <p:nvPr/>
              </p:nvSpPr>
              <p:spPr bwMode="auto">
                <a:xfrm>
                  <a:off x="6792913" y="4114800"/>
                  <a:ext cx="1665288"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algn="ctr">
                    <a:spcBef>
                      <a:spcPts val="500"/>
                    </a:spcBef>
                    <a:tabLst>
                      <a:tab pos="723900" algn="l"/>
                      <a:tab pos="1447800" algn="l"/>
                    </a:tabLst>
                  </a:pPr>
                  <a:r>
                    <a:rPr lang="en-GB" sz="2000" dirty="0">
                      <a:solidFill>
                        <a:srgbClr val="FFFF00"/>
                      </a:solidFill>
                    </a:rPr>
                    <a:t>Columns</a:t>
                  </a:r>
                </a:p>
              </p:txBody>
            </p:sp>
            <p:sp>
              <p:nvSpPr>
                <p:cNvPr id="18" name="Rectangle 8"/>
                <p:cNvSpPr>
                  <a:spLocks noChangeArrowheads="1"/>
                </p:cNvSpPr>
                <p:nvPr/>
              </p:nvSpPr>
              <p:spPr bwMode="auto">
                <a:xfrm>
                  <a:off x="4445000" y="4114800"/>
                  <a:ext cx="2347913"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algn="ctr">
                    <a:spcBef>
                      <a:spcPts val="500"/>
                    </a:spcBef>
                    <a:tabLst>
                      <a:tab pos="723900" algn="l"/>
                      <a:tab pos="1447800" algn="l"/>
                      <a:tab pos="2171700" algn="l"/>
                    </a:tabLst>
                  </a:pPr>
                  <a:r>
                    <a:rPr lang="en-GB" sz="2000" dirty="0">
                      <a:solidFill>
                        <a:srgbClr val="FFFF00"/>
                      </a:solidFill>
                    </a:rPr>
                    <a:t>Rows</a:t>
                  </a:r>
                </a:p>
              </p:txBody>
            </p:sp>
            <p:sp>
              <p:nvSpPr>
                <p:cNvPr id="19" name="Rectangle 9"/>
                <p:cNvSpPr>
                  <a:spLocks noChangeArrowheads="1"/>
                </p:cNvSpPr>
                <p:nvPr/>
              </p:nvSpPr>
              <p:spPr bwMode="auto">
                <a:xfrm>
                  <a:off x="1143000" y="4114800"/>
                  <a:ext cx="3302000"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algn="ctr">
                    <a:spcBef>
                      <a:spcPts val="500"/>
                    </a:spcBef>
                    <a:tabLst>
                      <a:tab pos="723900" algn="l"/>
                      <a:tab pos="1447800" algn="l"/>
                      <a:tab pos="2171700" algn="l"/>
                      <a:tab pos="2895600" algn="l"/>
                    </a:tabLst>
                  </a:pPr>
                  <a:r>
                    <a:rPr lang="en-GB" sz="2000" dirty="0">
                      <a:solidFill>
                        <a:srgbClr val="FFFF00"/>
                      </a:solidFill>
                    </a:rPr>
                    <a:t>Catalogue</a:t>
                  </a:r>
                </a:p>
              </p:txBody>
            </p:sp>
            <p:sp>
              <p:nvSpPr>
                <p:cNvPr id="20" name="Rectangle 10"/>
                <p:cNvSpPr>
                  <a:spLocks noChangeArrowheads="1"/>
                </p:cNvSpPr>
                <p:nvPr/>
              </p:nvSpPr>
              <p:spPr bwMode="auto">
                <a:xfrm>
                  <a:off x="6792913" y="4905375"/>
                  <a:ext cx="1665288"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algn="r">
                    <a:spcBef>
                      <a:spcPts val="500"/>
                    </a:spcBef>
                    <a:tabLst>
                      <a:tab pos="723900" algn="l"/>
                      <a:tab pos="1447800" algn="l"/>
                    </a:tabLst>
                  </a:pPr>
                  <a:r>
                    <a:rPr lang="en-GB" dirty="0">
                      <a:solidFill>
                        <a:srgbClr val="FFFFFF"/>
                      </a:solidFill>
                    </a:rPr>
                    <a:t>  </a:t>
                  </a:r>
                  <a:r>
                    <a:rPr lang="en-GB" sz="2000" dirty="0">
                      <a:solidFill>
                        <a:srgbClr val="FFFFFF"/>
                      </a:solidFill>
                    </a:rPr>
                    <a:t>56</a:t>
                  </a:r>
                  <a:endParaRPr lang="en-GB" dirty="0">
                    <a:solidFill>
                      <a:srgbClr val="FFFFFF"/>
                    </a:solidFill>
                  </a:endParaRPr>
                </a:p>
              </p:txBody>
            </p:sp>
            <p:sp>
              <p:nvSpPr>
                <p:cNvPr id="21" name="Rectangle 11"/>
                <p:cNvSpPr>
                  <a:spLocks noChangeArrowheads="1"/>
                </p:cNvSpPr>
                <p:nvPr/>
              </p:nvSpPr>
              <p:spPr bwMode="auto">
                <a:xfrm>
                  <a:off x="4445000" y="4903788"/>
                  <a:ext cx="2347913"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algn="r">
                    <a:spcBef>
                      <a:spcPts val="500"/>
                    </a:spcBef>
                    <a:tabLst>
                      <a:tab pos="723900" algn="l"/>
                      <a:tab pos="1447800" algn="l"/>
                      <a:tab pos="2171700" algn="l"/>
                    </a:tabLst>
                  </a:pPr>
                  <a:r>
                    <a:rPr lang="en-GB" dirty="0">
                      <a:solidFill>
                        <a:srgbClr val="FFFFFF"/>
                      </a:solidFill>
                    </a:rPr>
                    <a:t> 1,045,913,669</a:t>
                  </a:r>
                  <a:r>
                    <a:rPr lang="en-GB" sz="2000" dirty="0">
                      <a:solidFill>
                        <a:srgbClr val="FFFFFF"/>
                      </a:solidFill>
                    </a:rPr>
                    <a:t> </a:t>
                  </a:r>
                </a:p>
              </p:txBody>
            </p:sp>
            <p:sp>
              <p:nvSpPr>
                <p:cNvPr id="22" name="Rectangle 12"/>
                <p:cNvSpPr>
                  <a:spLocks noChangeArrowheads="1"/>
                </p:cNvSpPr>
                <p:nvPr/>
              </p:nvSpPr>
              <p:spPr bwMode="auto">
                <a:xfrm>
                  <a:off x="1143000" y="4905375"/>
                  <a:ext cx="3302000"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a:spcBef>
                      <a:spcPts val="500"/>
                    </a:spcBef>
                    <a:tabLst>
                      <a:tab pos="723900" algn="l"/>
                      <a:tab pos="1447800" algn="l"/>
                      <a:tab pos="2171700" algn="l"/>
                      <a:tab pos="2895600" algn="l"/>
                    </a:tabLst>
                  </a:pPr>
                  <a:r>
                    <a:rPr lang="en-GB" sz="2000" dirty="0">
                      <a:solidFill>
                        <a:srgbClr val="FFFFFF"/>
                      </a:solidFill>
                    </a:rPr>
                    <a:t>Optical:	USNO-B</a:t>
                  </a:r>
                </a:p>
              </p:txBody>
            </p:sp>
            <p:sp>
              <p:nvSpPr>
                <p:cNvPr id="23" name="Rectangle 13"/>
                <p:cNvSpPr>
                  <a:spLocks noChangeArrowheads="1"/>
                </p:cNvSpPr>
                <p:nvPr/>
              </p:nvSpPr>
              <p:spPr bwMode="auto">
                <a:xfrm>
                  <a:off x="6792913" y="5300663"/>
                  <a:ext cx="1665288"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algn="r">
                    <a:spcBef>
                      <a:spcPts val="500"/>
                    </a:spcBef>
                    <a:tabLst>
                      <a:tab pos="723900" algn="l"/>
                      <a:tab pos="1447800" algn="l"/>
                    </a:tabLst>
                  </a:pPr>
                  <a:r>
                    <a:rPr lang="en-GB" sz="2000" dirty="0">
                      <a:solidFill>
                        <a:srgbClr val="FFFFFF"/>
                      </a:solidFill>
                    </a:rPr>
                    <a:t>60 </a:t>
                  </a:r>
                </a:p>
              </p:txBody>
            </p:sp>
            <p:sp>
              <p:nvSpPr>
                <p:cNvPr id="24" name="Rectangle 14"/>
                <p:cNvSpPr>
                  <a:spLocks noChangeArrowheads="1"/>
                </p:cNvSpPr>
                <p:nvPr/>
              </p:nvSpPr>
              <p:spPr bwMode="auto">
                <a:xfrm>
                  <a:off x="4435452" y="5314985"/>
                  <a:ext cx="2347913"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algn="r">
                    <a:spcBef>
                      <a:spcPts val="500"/>
                    </a:spcBef>
                    <a:tabLst>
                      <a:tab pos="723900" algn="l"/>
                      <a:tab pos="2171700" algn="l"/>
                    </a:tabLst>
                  </a:pPr>
                  <a:r>
                    <a:rPr lang="en-GB" dirty="0">
                      <a:solidFill>
                        <a:srgbClr val="FFFFFF"/>
                      </a:solidFill>
                    </a:rPr>
                    <a:t> </a:t>
                  </a:r>
                  <a:r>
                    <a:rPr lang="en-GB" sz="2000" dirty="0">
                      <a:solidFill>
                        <a:srgbClr val="FFFFFF"/>
                      </a:solidFill>
                    </a:rPr>
                    <a:t>  470,992,970 </a:t>
                  </a:r>
                </a:p>
              </p:txBody>
            </p:sp>
            <p:sp>
              <p:nvSpPr>
                <p:cNvPr id="25" name="Rectangle 15"/>
                <p:cNvSpPr>
                  <a:spLocks noChangeArrowheads="1"/>
                </p:cNvSpPr>
                <p:nvPr/>
              </p:nvSpPr>
              <p:spPr bwMode="auto">
                <a:xfrm>
                  <a:off x="1143000" y="5300663"/>
                  <a:ext cx="3302000"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a:spcBef>
                      <a:spcPts val="500"/>
                    </a:spcBef>
                    <a:tabLst>
                      <a:tab pos="723900" algn="l"/>
                      <a:tab pos="1447800" algn="l"/>
                      <a:tab pos="2171700" algn="l"/>
                      <a:tab pos="2895600" algn="l"/>
                    </a:tabLst>
                  </a:pPr>
                  <a:r>
                    <a:rPr lang="en-GB" sz="2000" dirty="0">
                      <a:solidFill>
                        <a:srgbClr val="FFFFFF"/>
                      </a:solidFill>
                    </a:rPr>
                    <a:t>Infrared:	2MASS</a:t>
                  </a:r>
                </a:p>
              </p:txBody>
            </p:sp>
            <p:sp>
              <p:nvSpPr>
                <p:cNvPr id="26" name="Rectangle 16"/>
                <p:cNvSpPr>
                  <a:spLocks noChangeArrowheads="1"/>
                </p:cNvSpPr>
                <p:nvPr/>
              </p:nvSpPr>
              <p:spPr bwMode="auto">
                <a:xfrm>
                  <a:off x="6792913" y="4510088"/>
                  <a:ext cx="1665288"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algn="r">
                    <a:spcBef>
                      <a:spcPts val="500"/>
                    </a:spcBef>
                    <a:tabLst>
                      <a:tab pos="723900" algn="l"/>
                      <a:tab pos="1447800" algn="l"/>
                    </a:tabLst>
                  </a:pPr>
                  <a:r>
                    <a:rPr lang="en-GB" dirty="0">
                      <a:solidFill>
                        <a:srgbClr val="FFFFFF"/>
                      </a:solidFill>
                    </a:rPr>
                    <a:t>  </a:t>
                  </a:r>
                  <a:r>
                    <a:rPr lang="en-GB" sz="2000" dirty="0">
                      <a:solidFill>
                        <a:srgbClr val="FFFFFF"/>
                      </a:solidFill>
                    </a:rPr>
                    <a:t>94 </a:t>
                  </a:r>
                </a:p>
              </p:txBody>
            </p:sp>
            <p:sp>
              <p:nvSpPr>
                <p:cNvPr id="27" name="Rectangle 17"/>
                <p:cNvSpPr>
                  <a:spLocks noChangeArrowheads="1"/>
                </p:cNvSpPr>
                <p:nvPr/>
              </p:nvSpPr>
              <p:spPr bwMode="auto">
                <a:xfrm>
                  <a:off x="4445000" y="4510088"/>
                  <a:ext cx="2347913"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algn="r">
                    <a:spcBef>
                      <a:spcPts val="500"/>
                    </a:spcBef>
                    <a:tabLst>
                      <a:tab pos="723900" algn="l"/>
                      <a:tab pos="1447800" algn="l"/>
                      <a:tab pos="2171700" algn="l"/>
                    </a:tabLst>
                  </a:pPr>
                  <a:r>
                    <a:rPr lang="en-GB" sz="2000" dirty="0">
                      <a:solidFill>
                        <a:srgbClr val="FFFFFF"/>
                      </a:solidFill>
                    </a:rPr>
                    <a:t> </a:t>
                  </a:r>
                </a:p>
              </p:txBody>
            </p:sp>
            <p:sp>
              <p:nvSpPr>
                <p:cNvPr id="28" name="Rectangle 18"/>
                <p:cNvSpPr>
                  <a:spLocks noChangeArrowheads="1"/>
                </p:cNvSpPr>
                <p:nvPr/>
              </p:nvSpPr>
              <p:spPr bwMode="auto">
                <a:xfrm>
                  <a:off x="1143000" y="4510088"/>
                  <a:ext cx="3302000"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a:spcBef>
                      <a:spcPts val="500"/>
                    </a:spcBef>
                    <a:tabLst>
                      <a:tab pos="723900" algn="l"/>
                      <a:tab pos="1447800" algn="l"/>
                      <a:tab pos="2171700" algn="l"/>
                      <a:tab pos="2895600" algn="l"/>
                    </a:tabLst>
                  </a:pPr>
                  <a:r>
                    <a:rPr lang="en-GB" sz="2000" dirty="0">
                      <a:solidFill>
                        <a:srgbClr val="FFFFFF"/>
                      </a:solidFill>
                    </a:rPr>
                    <a:t>Optical:	Gaia DR2</a:t>
                  </a:r>
                </a:p>
              </p:txBody>
            </p:sp>
            <p:sp>
              <p:nvSpPr>
                <p:cNvPr id="29" name="Line 19"/>
                <p:cNvSpPr>
                  <a:spLocks noChangeShapeType="1"/>
                </p:cNvSpPr>
                <p:nvPr/>
              </p:nvSpPr>
              <p:spPr bwMode="auto">
                <a:xfrm>
                  <a:off x="1143000" y="4114800"/>
                  <a:ext cx="7315201" cy="1588"/>
                </a:xfrm>
                <a:prstGeom prst="line">
                  <a:avLst/>
                </a:prstGeom>
                <a:noFill/>
                <a:ln w="28440">
                  <a:solidFill>
                    <a:srgbClr val="FFFFFF"/>
                  </a:solidFill>
                  <a:miter lim="800000"/>
                  <a:headEnd/>
                  <a:tailEnd/>
                </a:ln>
                <a:effectLst>
                  <a:outerShdw blurRad="101600" dist="63500" dir="2700000" algn="tl" rotWithShape="0">
                    <a:prstClr val="black">
                      <a:alpha val="75000"/>
                    </a:prstClr>
                  </a:outerShdw>
                </a:effectLst>
                <a:extLst>
                  <a:ext uri="{909E8E84-426E-40dd-AFC4-6F175D3DCCD1}">
                    <a14:hiddenFill xmlns="" xmlns:a14="http://schemas.microsoft.com/office/drawing/2010/main">
                      <a:noFill/>
                    </a14:hiddenFill>
                  </a:ext>
                </a:extLst>
              </p:spPr>
              <p:txBody>
                <a:bodyPr/>
                <a:lstStyle/>
                <a:p>
                  <a:endParaRPr lang="en-US" dirty="0"/>
                </a:p>
              </p:txBody>
            </p:sp>
            <p:sp>
              <p:nvSpPr>
                <p:cNvPr id="30" name="Line 20"/>
                <p:cNvSpPr>
                  <a:spLocks noChangeShapeType="1"/>
                </p:cNvSpPr>
                <p:nvPr/>
              </p:nvSpPr>
              <p:spPr bwMode="auto">
                <a:xfrm>
                  <a:off x="1143000" y="4905375"/>
                  <a:ext cx="7315201" cy="1588"/>
                </a:xfrm>
                <a:prstGeom prst="line">
                  <a:avLst/>
                </a:prstGeom>
                <a:noFill/>
                <a:ln w="12600">
                  <a:solidFill>
                    <a:srgbClr val="FFFFFF"/>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1" name="Line 21"/>
                <p:cNvSpPr>
                  <a:spLocks noChangeShapeType="1"/>
                </p:cNvSpPr>
                <p:nvPr/>
              </p:nvSpPr>
              <p:spPr bwMode="auto">
                <a:xfrm>
                  <a:off x="1143000" y="6138879"/>
                  <a:ext cx="7315201" cy="1588"/>
                </a:xfrm>
                <a:prstGeom prst="line">
                  <a:avLst/>
                </a:prstGeom>
                <a:noFill/>
                <a:ln w="28440">
                  <a:solidFill>
                    <a:srgbClr val="FFFFFF"/>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2" name="Line 22"/>
                <p:cNvSpPr>
                  <a:spLocks noChangeShapeType="1"/>
                </p:cNvSpPr>
                <p:nvPr/>
              </p:nvSpPr>
              <p:spPr bwMode="auto">
                <a:xfrm>
                  <a:off x="1143000" y="4114799"/>
                  <a:ext cx="1588" cy="2034000"/>
                </a:xfrm>
                <a:prstGeom prst="line">
                  <a:avLst/>
                </a:prstGeom>
                <a:noFill/>
                <a:ln w="28440">
                  <a:solidFill>
                    <a:srgbClr val="FFFFFF"/>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3" name="Line 23"/>
                <p:cNvSpPr>
                  <a:spLocks noChangeShapeType="1"/>
                </p:cNvSpPr>
                <p:nvPr/>
              </p:nvSpPr>
              <p:spPr bwMode="auto">
                <a:xfrm>
                  <a:off x="4445000" y="4114799"/>
                  <a:ext cx="1588" cy="2016000"/>
                </a:xfrm>
                <a:prstGeom prst="line">
                  <a:avLst/>
                </a:prstGeom>
                <a:noFill/>
                <a:ln w="12600">
                  <a:solidFill>
                    <a:srgbClr val="FFFFFF"/>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4" name="Line 24"/>
                <p:cNvSpPr>
                  <a:spLocks noChangeShapeType="1"/>
                </p:cNvSpPr>
                <p:nvPr/>
              </p:nvSpPr>
              <p:spPr bwMode="auto">
                <a:xfrm>
                  <a:off x="6792913" y="4114799"/>
                  <a:ext cx="1588" cy="2016000"/>
                </a:xfrm>
                <a:prstGeom prst="line">
                  <a:avLst/>
                </a:prstGeom>
                <a:noFill/>
                <a:ln w="12600">
                  <a:solidFill>
                    <a:srgbClr val="FFFFFF"/>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5" name="Line 25"/>
                <p:cNvSpPr>
                  <a:spLocks noChangeShapeType="1"/>
                </p:cNvSpPr>
                <p:nvPr/>
              </p:nvSpPr>
              <p:spPr bwMode="auto">
                <a:xfrm>
                  <a:off x="8458201" y="4114799"/>
                  <a:ext cx="1588" cy="2034000"/>
                </a:xfrm>
                <a:prstGeom prst="line">
                  <a:avLst/>
                </a:prstGeom>
                <a:noFill/>
                <a:ln w="28440">
                  <a:solidFill>
                    <a:srgbClr val="FFFFFF"/>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6" name="Line 26"/>
                <p:cNvSpPr>
                  <a:spLocks noChangeShapeType="1"/>
                </p:cNvSpPr>
                <p:nvPr/>
              </p:nvSpPr>
              <p:spPr bwMode="auto">
                <a:xfrm>
                  <a:off x="1143000" y="5300663"/>
                  <a:ext cx="7315201" cy="1588"/>
                </a:xfrm>
                <a:prstGeom prst="line">
                  <a:avLst/>
                </a:prstGeom>
                <a:noFill/>
                <a:ln w="12600">
                  <a:solidFill>
                    <a:srgbClr val="FFFFFF"/>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7" name="Line 27"/>
                <p:cNvSpPr>
                  <a:spLocks noChangeShapeType="1"/>
                </p:cNvSpPr>
                <p:nvPr/>
              </p:nvSpPr>
              <p:spPr bwMode="auto">
                <a:xfrm>
                  <a:off x="1143000" y="4510088"/>
                  <a:ext cx="7315201" cy="1588"/>
                </a:xfrm>
                <a:prstGeom prst="line">
                  <a:avLst/>
                </a:prstGeom>
                <a:noFill/>
                <a:ln w="12600">
                  <a:solidFill>
                    <a:srgbClr val="FFFFFF"/>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4" name="Rectangle 13"/>
              <p:cNvSpPr>
                <a:spLocks noChangeArrowheads="1"/>
              </p:cNvSpPr>
              <p:nvPr/>
            </p:nvSpPr>
            <p:spPr bwMode="auto">
              <a:xfrm>
                <a:off x="6802461" y="5710251"/>
                <a:ext cx="1665288"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algn="r">
                  <a:spcBef>
                    <a:spcPts val="500"/>
                  </a:spcBef>
                  <a:tabLst>
                    <a:tab pos="723900" algn="l"/>
                    <a:tab pos="1447800" algn="l"/>
                  </a:tabLst>
                </a:pPr>
                <a:r>
                  <a:rPr lang="en-GB" sz="2000" dirty="0">
                    <a:solidFill>
                      <a:srgbClr val="FFFFFF"/>
                    </a:solidFill>
                  </a:rPr>
                  <a:t>332 </a:t>
                </a:r>
              </a:p>
            </p:txBody>
          </p:sp>
          <p:sp>
            <p:nvSpPr>
              <p:cNvPr id="15" name="Rectangle 14"/>
              <p:cNvSpPr>
                <a:spLocks noChangeArrowheads="1"/>
              </p:cNvSpPr>
              <p:nvPr/>
            </p:nvSpPr>
            <p:spPr bwMode="auto">
              <a:xfrm>
                <a:off x="4435451" y="5746447"/>
                <a:ext cx="2347913"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algn="r">
                  <a:spcBef>
                    <a:spcPts val="500"/>
                  </a:spcBef>
                  <a:tabLst>
                    <a:tab pos="723900" algn="l"/>
                    <a:tab pos="1447800" algn="l"/>
                    <a:tab pos="2171700" algn="l"/>
                  </a:tabLst>
                </a:pPr>
                <a:r>
                  <a:rPr lang="en-GB" dirty="0">
                    <a:solidFill>
                      <a:srgbClr val="FFFFFF"/>
                    </a:solidFill>
                  </a:rPr>
                  <a:t>  531,454</a:t>
                </a:r>
                <a:endParaRPr lang="en-GB" sz="2000" dirty="0">
                  <a:solidFill>
                    <a:srgbClr val="FFFFFF"/>
                  </a:solidFill>
                </a:endParaRPr>
              </a:p>
            </p:txBody>
          </p:sp>
          <p:sp>
            <p:nvSpPr>
              <p:cNvPr id="16" name="Rectangle 15"/>
              <p:cNvSpPr>
                <a:spLocks noChangeArrowheads="1"/>
              </p:cNvSpPr>
              <p:nvPr/>
            </p:nvSpPr>
            <p:spPr bwMode="auto">
              <a:xfrm>
                <a:off x="1152548" y="5710251"/>
                <a:ext cx="3302000"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a:spcBef>
                    <a:spcPts val="500"/>
                  </a:spcBef>
                  <a:tabLst>
                    <a:tab pos="723900" algn="l"/>
                    <a:tab pos="1447800" algn="l"/>
                    <a:tab pos="2171700" algn="l"/>
                    <a:tab pos="2895600" algn="l"/>
                  </a:tabLst>
                </a:pPr>
                <a:r>
                  <a:rPr lang="en-GB" sz="2000" dirty="0">
                    <a:solidFill>
                      <a:srgbClr val="FFFFFF"/>
                    </a:solidFill>
                  </a:rPr>
                  <a:t>X-ray:		3XMM DR8</a:t>
                </a:r>
              </a:p>
            </p:txBody>
          </p:sp>
        </p:grpSp>
        <p:sp>
          <p:nvSpPr>
            <p:cNvPr id="12" name="Line 26"/>
            <p:cNvSpPr>
              <a:spLocks noChangeShapeType="1"/>
            </p:cNvSpPr>
            <p:nvPr/>
          </p:nvSpPr>
          <p:spPr bwMode="auto">
            <a:xfrm>
              <a:off x="991050" y="5251433"/>
              <a:ext cx="7315177" cy="1588"/>
            </a:xfrm>
            <a:prstGeom prst="line">
              <a:avLst/>
            </a:prstGeom>
            <a:noFill/>
            <a:ln w="12600">
              <a:solidFill>
                <a:srgbClr val="FFFFFF"/>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 name="TextBox 1">
              <a:extLst>
                <a:ext uri="{FF2B5EF4-FFF2-40B4-BE49-F238E27FC236}">
                  <a16:creationId xmlns:a16="http://schemas.microsoft.com/office/drawing/2014/main" id="{CA9C90FA-36A5-7442-BEC8-15BC53E48C10}"/>
                </a:ext>
              </a:extLst>
            </p:cNvPr>
            <p:cNvSpPr txBox="1"/>
            <p:nvPr/>
          </p:nvSpPr>
          <p:spPr>
            <a:xfrm>
              <a:off x="4967701" y="4073225"/>
              <a:ext cx="1527982" cy="369332"/>
            </a:xfrm>
            <a:prstGeom prst="rect">
              <a:avLst/>
            </a:prstGeom>
            <a:noFill/>
          </p:spPr>
          <p:txBody>
            <a:bodyPr wrap="none" rtlCol="0">
              <a:spAutoFit/>
            </a:bodyPr>
            <a:lstStyle/>
            <a:p>
              <a:r>
                <a:rPr lang="it-IT" dirty="0"/>
                <a:t>1,692,919,135</a:t>
              </a:r>
            </a:p>
          </p:txBody>
        </p:sp>
      </p:grpSp>
    </p:spTree>
    <p:extLst>
      <p:ext uri="{BB962C8B-B14F-4D97-AF65-F5344CB8AC3E}">
        <p14:creationId xmlns:p14="http://schemas.microsoft.com/office/powerpoint/2010/main" val="27258352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strips(downRight)">
                                      <p:cBhvr>
                                        <p:cTn id="7" dur="500"/>
                                        <p:tgtEl>
                                          <p:spTgt spid="7">
                                            <p:bg/>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strips(downRight)">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strips(downRight)">
                                      <p:cBhvr>
                                        <p:cTn id="15" dur="500"/>
                                        <p:tgtEl>
                                          <p:spTgt spid="7">
                                            <p:txEl>
                                              <p:pRg st="1" end="1"/>
                                            </p:txEl>
                                          </p:spTgt>
                                        </p:tgtEl>
                                      </p:cBhvr>
                                    </p:animEffect>
                                  </p:childTnLst>
                                </p:cTn>
                              </p:par>
                            </p:childTnLst>
                          </p:cTn>
                        </p:par>
                        <p:par>
                          <p:cTn id="16" fill="hold">
                            <p:stCondLst>
                              <p:cond delay="500"/>
                            </p:stCondLst>
                            <p:childTnLst>
                              <p:par>
                                <p:cTn id="17" presetID="18" presetClass="entr" presetSubtype="6"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strips(downRight)">
                                      <p:cBhvr>
                                        <p:cTn id="19" dur="500"/>
                                        <p:tgtEl>
                                          <p:spTgt spid="7">
                                            <p:txEl>
                                              <p:pRg st="2" end="2"/>
                                            </p:txEl>
                                          </p:spTgt>
                                        </p:tgtEl>
                                      </p:cBhvr>
                                    </p:animEffect>
                                  </p:childTnLst>
                                </p:cTn>
                              </p:par>
                            </p:childTnLst>
                          </p:cTn>
                        </p:par>
                        <p:par>
                          <p:cTn id="20" fill="hold">
                            <p:stCondLst>
                              <p:cond delay="1000"/>
                            </p:stCondLst>
                            <p:childTnLst>
                              <p:par>
                                <p:cTn id="21" presetID="18" presetClass="entr" presetSubtype="6"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strips(downRight)">
                                      <p:cBhvr>
                                        <p:cTn id="23" dur="500"/>
                                        <p:tgtEl>
                                          <p:spTgt spid="7">
                                            <p:txEl>
                                              <p:pRg st="3" end="3"/>
                                            </p:txEl>
                                          </p:spTgt>
                                        </p:tgtEl>
                                      </p:cBhvr>
                                    </p:animEffect>
                                  </p:childTnLst>
                                </p:cTn>
                              </p:par>
                            </p:childTnLst>
                          </p:cTn>
                        </p:par>
                        <p:par>
                          <p:cTn id="24" fill="hold">
                            <p:stCondLst>
                              <p:cond delay="1500"/>
                            </p:stCondLst>
                            <p:childTnLst>
                              <p:par>
                                <p:cTn id="25" presetID="18" presetClass="entr" presetSubtype="6"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strips(downRight)">
                                      <p:cBhvr>
                                        <p:cTn id="27" dur="500"/>
                                        <p:tgtEl>
                                          <p:spTgt spid="7">
                                            <p:txEl>
                                              <p:pRg st="4" end="4"/>
                                            </p:txEl>
                                          </p:spTgt>
                                        </p:tgtEl>
                                      </p:cBhvr>
                                    </p:animEffect>
                                  </p:childTnLst>
                                </p:cTn>
                              </p:par>
                            </p:childTnLst>
                          </p:cTn>
                        </p:par>
                        <p:par>
                          <p:cTn id="28" fill="hold">
                            <p:stCondLst>
                              <p:cond delay="2000"/>
                            </p:stCondLst>
                            <p:childTnLst>
                              <p:par>
                                <p:cTn id="29" presetID="18" presetClass="entr" presetSubtype="6"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strips(downRight)">
                                      <p:cBhvr>
                                        <p:cTn id="31" dur="500"/>
                                        <p:tgtEl>
                                          <p:spTgt spid="7">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8">
                                            <p:bg/>
                                          </p:spTgt>
                                        </p:tgtEl>
                                        <p:attrNameLst>
                                          <p:attrName>style.visibility</p:attrName>
                                        </p:attrNameLst>
                                      </p:cBhvr>
                                      <p:to>
                                        <p:strVal val="visible"/>
                                      </p:to>
                                    </p:set>
                                    <p:animEffect transition="in" filter="strips(downRight)">
                                      <p:cBhvr>
                                        <p:cTn id="36" dur="500"/>
                                        <p:tgtEl>
                                          <p:spTgt spid="8">
                                            <p:bg/>
                                          </p:spTgt>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strips(downRight)">
                                      <p:cBhvr>
                                        <p:cTn id="39" dur="500"/>
                                        <p:tgtEl>
                                          <p:spTgt spid="8">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8">
                                            <p:txEl>
                                              <p:pRg st="1" end="1"/>
                                            </p:txEl>
                                          </p:spTgt>
                                        </p:tgtEl>
                                        <p:attrNameLst>
                                          <p:attrName>style.visibility</p:attrName>
                                        </p:attrNameLst>
                                      </p:cBhvr>
                                      <p:to>
                                        <p:strVal val="visible"/>
                                      </p:to>
                                    </p:set>
                                    <p:animEffect transition="in" filter="strips(downRight)">
                                      <p:cBhvr>
                                        <p:cTn id="44" dur="500"/>
                                        <p:tgtEl>
                                          <p:spTgt spid="8">
                                            <p:txEl>
                                              <p:pRg st="1" end="1"/>
                                            </p:txEl>
                                          </p:spTgt>
                                        </p:tgtEl>
                                      </p:cBhvr>
                                    </p:animEffect>
                                  </p:childTnLst>
                                </p:cTn>
                              </p:par>
                            </p:childTnLst>
                          </p:cTn>
                        </p:par>
                        <p:par>
                          <p:cTn id="45" fill="hold">
                            <p:stCondLst>
                              <p:cond delay="500"/>
                            </p:stCondLst>
                            <p:childTnLst>
                              <p:par>
                                <p:cTn id="46" presetID="18" presetClass="entr" presetSubtype="6" fill="hold" grpId="0" nodeType="afterEffect">
                                  <p:stCondLst>
                                    <p:cond delay="0"/>
                                  </p:stCondLst>
                                  <p:childTnLst>
                                    <p:set>
                                      <p:cBhvr>
                                        <p:cTn id="47" dur="1" fill="hold">
                                          <p:stCondLst>
                                            <p:cond delay="0"/>
                                          </p:stCondLst>
                                        </p:cTn>
                                        <p:tgtEl>
                                          <p:spTgt spid="8">
                                            <p:txEl>
                                              <p:pRg st="2" end="2"/>
                                            </p:txEl>
                                          </p:spTgt>
                                        </p:tgtEl>
                                        <p:attrNameLst>
                                          <p:attrName>style.visibility</p:attrName>
                                        </p:attrNameLst>
                                      </p:cBhvr>
                                      <p:to>
                                        <p:strVal val="visible"/>
                                      </p:to>
                                    </p:set>
                                    <p:animEffect transition="in" filter="strips(downRight)">
                                      <p:cBhvr>
                                        <p:cTn id="48" dur="500"/>
                                        <p:tgtEl>
                                          <p:spTgt spid="8">
                                            <p:txEl>
                                              <p:pRg st="2" end="2"/>
                                            </p:txEl>
                                          </p:spTgt>
                                        </p:tgtEl>
                                      </p:cBhvr>
                                    </p:animEffect>
                                  </p:childTnLst>
                                </p:cTn>
                              </p:par>
                            </p:childTnLst>
                          </p:cTn>
                        </p:par>
                        <p:par>
                          <p:cTn id="49" fill="hold">
                            <p:stCondLst>
                              <p:cond delay="1000"/>
                            </p:stCondLst>
                            <p:childTnLst>
                              <p:par>
                                <p:cTn id="50" presetID="18" presetClass="entr" presetSubtype="6" fill="hold" grpId="0" nodeType="after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Effect transition="in" filter="strips(downRight)">
                                      <p:cBhvr>
                                        <p:cTn id="52" dur="500"/>
                                        <p:tgtEl>
                                          <p:spTgt spid="8">
                                            <p:txEl>
                                              <p:pRg st="3" end="3"/>
                                            </p:txEl>
                                          </p:spTgt>
                                        </p:tgtEl>
                                      </p:cBhvr>
                                    </p:animEffect>
                                  </p:childTnLst>
                                </p:cTn>
                              </p:par>
                            </p:childTnLst>
                          </p:cTn>
                        </p:par>
                        <p:par>
                          <p:cTn id="53" fill="hold">
                            <p:stCondLst>
                              <p:cond delay="1500"/>
                            </p:stCondLst>
                            <p:childTnLst>
                              <p:par>
                                <p:cTn id="54" presetID="18" presetClass="entr" presetSubtype="6" fill="hold" grpId="0" nodeType="afterEffect">
                                  <p:stCondLst>
                                    <p:cond delay="0"/>
                                  </p:stCondLst>
                                  <p:childTnLst>
                                    <p:set>
                                      <p:cBhvr>
                                        <p:cTn id="55" dur="1" fill="hold">
                                          <p:stCondLst>
                                            <p:cond delay="0"/>
                                          </p:stCondLst>
                                        </p:cTn>
                                        <p:tgtEl>
                                          <p:spTgt spid="8">
                                            <p:txEl>
                                              <p:pRg st="4" end="4"/>
                                            </p:txEl>
                                          </p:spTgt>
                                        </p:tgtEl>
                                        <p:attrNameLst>
                                          <p:attrName>style.visibility</p:attrName>
                                        </p:attrNameLst>
                                      </p:cBhvr>
                                      <p:to>
                                        <p:strVal val="visible"/>
                                      </p:to>
                                    </p:set>
                                    <p:animEffect transition="in" filter="strips(downRight)">
                                      <p:cBhvr>
                                        <p:cTn id="56" dur="500"/>
                                        <p:tgtEl>
                                          <p:spTgt spid="8">
                                            <p:txEl>
                                              <p:pRg st="4" end="4"/>
                                            </p:txEl>
                                          </p:spTgt>
                                        </p:tgtEl>
                                      </p:cBhvr>
                                    </p:animEffect>
                                  </p:childTnLst>
                                </p:cTn>
                              </p:par>
                            </p:childTnLst>
                          </p:cTn>
                        </p:par>
                        <p:par>
                          <p:cTn id="57" fill="hold">
                            <p:stCondLst>
                              <p:cond delay="2000"/>
                            </p:stCondLst>
                            <p:childTnLst>
                              <p:par>
                                <p:cTn id="58" presetID="18" presetClass="entr" presetSubtype="6" fill="hold" grpId="0" nodeType="afterEffect">
                                  <p:stCondLst>
                                    <p:cond delay="0"/>
                                  </p:stCondLst>
                                  <p:childTnLst>
                                    <p:set>
                                      <p:cBhvr>
                                        <p:cTn id="59" dur="1" fill="hold">
                                          <p:stCondLst>
                                            <p:cond delay="0"/>
                                          </p:stCondLst>
                                        </p:cTn>
                                        <p:tgtEl>
                                          <p:spTgt spid="8">
                                            <p:txEl>
                                              <p:pRg st="5" end="5"/>
                                            </p:txEl>
                                          </p:spTgt>
                                        </p:tgtEl>
                                        <p:attrNameLst>
                                          <p:attrName>style.visibility</p:attrName>
                                        </p:attrNameLst>
                                      </p:cBhvr>
                                      <p:to>
                                        <p:strVal val="visible"/>
                                      </p:to>
                                    </p:set>
                                    <p:animEffect transition="in" filter="strips(downRight)">
                                      <p:cBhvr>
                                        <p:cTn id="60" dur="500"/>
                                        <p:tgtEl>
                                          <p:spTgt spid="8">
                                            <p:txEl>
                                              <p:pRg st="5" end="5"/>
                                            </p:txEl>
                                          </p:spTgt>
                                        </p:tgtEl>
                                      </p:cBhvr>
                                    </p:animEffect>
                                  </p:childTnLst>
                                </p:cTn>
                              </p:par>
                            </p:childTnLst>
                          </p:cTn>
                        </p:par>
                        <p:par>
                          <p:cTn id="61" fill="hold">
                            <p:stCondLst>
                              <p:cond delay="2500"/>
                            </p:stCondLst>
                            <p:childTnLst>
                              <p:par>
                                <p:cTn id="62" presetID="22" presetClass="entr" presetSubtype="4" fill="hold" grpId="0" nodeType="after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down)">
                                      <p:cBhvr>
                                        <p:cTn id="64" dur="500"/>
                                        <p:tgtEl>
                                          <p:spTgt spid="3"/>
                                        </p:tgtEl>
                                      </p:cBhvr>
                                    </p:animEffect>
                                  </p:childTnLst>
                                </p:cTn>
                              </p:par>
                            </p:childTnLst>
                          </p:cTn>
                        </p:par>
                        <p:par>
                          <p:cTn id="65" fill="hold">
                            <p:stCondLst>
                              <p:cond delay="3000"/>
                            </p:stCondLst>
                            <p:childTnLst>
                              <p:par>
                                <p:cTn id="66" presetID="22" presetClass="entr" presetSubtype="4"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ipe(down)">
                                      <p:cBhvr>
                                        <p:cTn id="68" dur="500"/>
                                        <p:tgtEl>
                                          <p:spTgt spid="38"/>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p:tgtEl>
                                          <p:spTgt spid="5"/>
                                        </p:tgtEl>
                                        <p:attrNameLst>
                                          <p:attrName>ppt_y</p:attrName>
                                        </p:attrNameLst>
                                      </p:cBhvr>
                                      <p:tavLst>
                                        <p:tav tm="0">
                                          <p:val>
                                            <p:strVal val="#ppt_y+#ppt_h*1.125000"/>
                                          </p:val>
                                        </p:tav>
                                        <p:tav tm="100000">
                                          <p:val>
                                            <p:strVal val="#ppt_y"/>
                                          </p:val>
                                        </p:tav>
                                      </p:tavLst>
                                    </p:anim>
                                    <p:animEffect transition="in" filter="wipe(up)">
                                      <p:cBhvr>
                                        <p:cTn id="74" dur="500"/>
                                        <p:tgtEl>
                                          <p:spTgt spid="5"/>
                                        </p:tgtEl>
                                      </p:cBhvr>
                                    </p:animEffect>
                                  </p:childTnLst>
                                </p:cTn>
                              </p:par>
                            </p:childTnLst>
                          </p:cTn>
                        </p:par>
                      </p:childTnLst>
                    </p:cTn>
                  </p:par>
                  <p:par>
                    <p:cTn id="75" fill="hold">
                      <p:stCondLst>
                        <p:cond delay="indefinite"/>
                      </p:stCondLst>
                      <p:childTnLst>
                        <p:par>
                          <p:cTn id="76" fill="hold">
                            <p:stCondLst>
                              <p:cond delay="0"/>
                            </p:stCondLst>
                            <p:childTnLst>
                              <p:par>
                                <p:cTn id="77" presetID="18" presetClass="entr" presetSubtype="6"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strips(downRight)">
                                      <p:cBhvr>
                                        <p:cTn id="7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8" grpId="0" build="p" animBg="1"/>
      <p:bldP spid="9" grpId="0"/>
      <p:bldP spid="3" grpId="0" animBg="1"/>
      <p:bldP spid="3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3">
            <a:extLst>
              <a:ext uri="{FF2B5EF4-FFF2-40B4-BE49-F238E27FC236}">
                <a16:creationId xmlns:a16="http://schemas.microsoft.com/office/drawing/2014/main" id="{F02255ED-8305-7A4D-8527-BC0C9B4A51FD}"/>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5" name="Text Box 2"/>
          <p:cNvSpPr txBox="1">
            <a:spLocks noChangeArrowheads="1"/>
          </p:cNvSpPr>
          <p:nvPr/>
        </p:nvSpPr>
        <p:spPr bwMode="auto">
          <a:xfrm>
            <a:off x="381000" y="788677"/>
            <a:ext cx="8460000" cy="5130000"/>
          </a:xfrm>
          <a:prstGeom prst="rect">
            <a:avLst/>
          </a:prstGeom>
          <a:noFill/>
          <a:ln w="9525">
            <a:noFill/>
            <a:round/>
            <a:headEnd/>
            <a:tailEnd/>
          </a:ln>
        </p:spPr>
        <p:txBody>
          <a:bodyPr wrap="square" lIns="36000" tIns="46800" rIns="36000" bIns="46800">
            <a:prstTxWarp prst="textNoShape">
              <a:avLst/>
            </a:prstTxWarp>
            <a:spAutoFit/>
          </a:bodyPr>
          <a:lstStyle/>
          <a:p>
            <a:pPr algn="ctr" defTabSz="650875">
              <a:lnSpc>
                <a:spcPct val="101000"/>
              </a:lnSpc>
              <a:buClr>
                <a:srgbClr val="00FFFF"/>
              </a:buClr>
              <a:buSzPct val="100000"/>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800" dirty="0">
                <a:solidFill>
                  <a:srgbClr val="FFFF00"/>
                </a:solidFill>
                <a:effectLst>
                  <a:outerShdw blurRad="101600" dist="63500" dir="2700000" algn="tl" rotWithShape="0">
                    <a:prstClr val="black">
                      <a:alpha val="75000"/>
                    </a:prstClr>
                  </a:outerShdw>
                </a:effectLst>
              </a:rPr>
              <a:t>Possible indexing of a 2-d (3-d, ...) table:</a:t>
            </a:r>
          </a:p>
          <a:p>
            <a:pPr defTabSz="650875">
              <a:lnSpc>
                <a:spcPct val="101000"/>
              </a:lnSpc>
              <a:buClr>
                <a:srgbClr val="00FFFF"/>
              </a:buClr>
              <a:buSzPct val="100000"/>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GB" sz="2200" dirty="0">
              <a:solidFill>
                <a:srgbClr val="FFFF00"/>
              </a:solidFill>
              <a:effectLst>
                <a:outerShdw blurRad="101600" dist="63500" dir="2700000" algn="tl" rotWithShape="0">
                  <a:prstClr val="black">
                    <a:alpha val="75000"/>
                  </a:prstClr>
                </a:outerShdw>
              </a:effectLst>
            </a:endParaRPr>
          </a:p>
          <a:p>
            <a:pPr marL="269875" lvl="1" indent="-358775" defTabSz="650875">
              <a:lnSpc>
                <a:spcPct val="100000"/>
              </a:lnSpc>
              <a:buClr>
                <a:srgbClr val="FFFF00"/>
              </a:buClr>
              <a:buSzPct val="100000"/>
              <a:buFont typeface="Arial" charset="0"/>
              <a:buAutoNum type="arabicPeriod"/>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200" dirty="0">
                <a:solidFill>
                  <a:srgbClr val="FFFFFF"/>
                </a:solidFill>
                <a:effectLst>
                  <a:outerShdw blurRad="101600" dist="63500" dir="2700000" algn="tl" rotWithShape="0">
                    <a:prstClr val="black">
                      <a:alpha val="75000"/>
                    </a:prstClr>
                  </a:outerShdw>
                </a:effectLst>
              </a:rPr>
              <a:t>Split the sphere at your personal convenience – no index</a:t>
            </a:r>
          </a:p>
          <a:p>
            <a:pPr marL="269875" lvl="1" indent="-358775" defTabSz="650875">
              <a:lnSpc>
                <a:spcPct val="100000"/>
              </a:lnSpc>
              <a:buClr>
                <a:srgbClr val="FFFF00"/>
              </a:buClr>
              <a:buSzPct val="100000"/>
              <a:buFont typeface="Arial" charset="0"/>
              <a:buAutoNum type="arabicPeriod"/>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200" dirty="0">
                <a:solidFill>
                  <a:srgbClr val="FFFFFF"/>
                </a:solidFill>
                <a:effectLst>
                  <a:outerShdw blurRad="101600" dist="63500" dir="2700000" algn="tl" rotWithShape="0">
                    <a:prstClr val="black">
                      <a:alpha val="75000"/>
                    </a:prstClr>
                  </a:outerShdw>
                </a:effectLst>
              </a:rPr>
              <a:t>Index (B-tree) on one single axis (e.g. declination)</a:t>
            </a:r>
          </a:p>
          <a:p>
            <a:pPr marL="269875" lvl="1" indent="-358775" defTabSz="650875">
              <a:lnSpc>
                <a:spcPct val="100000"/>
              </a:lnSpc>
              <a:buClr>
                <a:srgbClr val="FFFF00"/>
              </a:buClr>
              <a:buSzPct val="100000"/>
              <a:buFont typeface="Arial" charset="0"/>
              <a:buAutoNum type="arabicPeriod"/>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200" dirty="0">
                <a:solidFill>
                  <a:srgbClr val="FFFFFF"/>
                </a:solidFill>
                <a:effectLst>
                  <a:outerShdw blurRad="101600" dist="63500" dir="2700000" algn="tl" rotWithShape="0">
                    <a:prstClr val="black">
                      <a:alpha val="75000"/>
                    </a:prstClr>
                  </a:outerShdw>
                </a:effectLst>
              </a:rPr>
              <a:t>Use an intrinsic (DB) spatial index like the R-tree</a:t>
            </a:r>
          </a:p>
          <a:p>
            <a:pPr marL="269875" lvl="1" indent="-358775" defTabSz="650875">
              <a:lnSpc>
                <a:spcPct val="100000"/>
              </a:lnSpc>
              <a:buClr>
                <a:srgbClr val="FFFF00"/>
              </a:buClr>
              <a:buSzPct val="100000"/>
              <a:buFont typeface="Arial" charset="0"/>
              <a:buAutoNum type="arabicPeriod"/>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200" dirty="0">
                <a:solidFill>
                  <a:srgbClr val="FFFFFF"/>
                </a:solidFill>
                <a:effectLst>
                  <a:outerShdw blurRad="101600" dist="63500" dir="2700000" algn="tl" rotWithShape="0">
                    <a:prstClr val="black">
                      <a:alpha val="75000"/>
                    </a:prstClr>
                  </a:outerShdw>
                </a:effectLst>
              </a:rPr>
              <a:t>Use a function to map 2-d </a:t>
            </a:r>
            <a:r>
              <a:rPr lang="en-GB" sz="2200" dirty="0">
                <a:solidFill>
                  <a:srgbClr val="FFFFFF"/>
                </a:solidFill>
                <a:effectLst>
                  <a:outerShdw blurRad="101600" dist="63500" dir="2700000" algn="tl" rotWithShape="0">
                    <a:prstClr val="black">
                      <a:alpha val="75000"/>
                    </a:prstClr>
                  </a:outerShdw>
                </a:effectLst>
                <a:sym typeface="Symbol" charset="2"/>
              </a:rPr>
              <a:t> </a:t>
            </a:r>
            <a:r>
              <a:rPr lang="en-GB" sz="2200" dirty="0">
                <a:solidFill>
                  <a:srgbClr val="FFFFFF"/>
                </a:solidFill>
                <a:effectLst>
                  <a:outerShdw blurRad="101600" dist="63500" dir="2700000" algn="tl" rotWithShape="0">
                    <a:prstClr val="black">
                      <a:alpha val="75000"/>
                    </a:prstClr>
                  </a:outerShdw>
                </a:effectLst>
              </a:rPr>
              <a:t>1-d then use B-tree</a:t>
            </a:r>
          </a:p>
          <a:p>
            <a:pPr marL="269875" lvl="1" indent="-358775" defTabSz="650875">
              <a:lnSpc>
                <a:spcPct val="101000"/>
              </a:lnSpc>
              <a:spcBef>
                <a:spcPts val="550"/>
              </a:spcBef>
              <a:buClr>
                <a:srgbClr val="00FFFF"/>
              </a:buClr>
              <a:buSzPct val="100000"/>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GB" sz="2200" dirty="0">
              <a:solidFill>
                <a:srgbClr val="FFFFFF"/>
              </a:solidFill>
              <a:effectLst>
                <a:outerShdw blurRad="101600" dist="63500" dir="2700000" algn="tl" rotWithShape="0">
                  <a:prstClr val="black">
                    <a:alpha val="75000"/>
                  </a:prstClr>
                </a:outerShdw>
              </a:effectLst>
            </a:endParaRPr>
          </a:p>
          <a:p>
            <a:pPr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200" dirty="0">
                <a:solidFill>
                  <a:srgbClr val="FFFFFF"/>
                </a:solidFill>
                <a:effectLst>
                  <a:outerShdw blurRad="101600" dist="63500" dir="2700000" algn="tl" rotWithShape="0">
                    <a:prstClr val="black">
                      <a:alpha val="75000"/>
                    </a:prstClr>
                  </a:outerShdw>
                </a:effectLst>
              </a:rPr>
              <a:t>The </a:t>
            </a:r>
            <a:r>
              <a:rPr lang="en-GB" sz="2200" dirty="0">
                <a:solidFill>
                  <a:srgbClr val="CCFFCC"/>
                </a:solidFill>
                <a:effectLst>
                  <a:outerShdw blurRad="101600" dist="63500" dir="2700000" algn="tl" rotWithShape="0">
                    <a:prstClr val="black">
                      <a:alpha val="75000"/>
                    </a:prstClr>
                  </a:outerShdw>
                </a:effectLst>
              </a:rPr>
              <a:t>most efficient is </a:t>
            </a:r>
            <a:r>
              <a:rPr lang="en-GB" sz="2200" dirty="0">
                <a:solidFill>
                  <a:srgbClr val="FFFFFF"/>
                </a:solidFill>
                <a:effectLst>
                  <a:outerShdw blurRad="101600" dist="63500" dir="2700000" algn="tl" rotWithShape="0">
                    <a:prstClr val="black">
                      <a:alpha val="75000"/>
                    </a:prstClr>
                  </a:outerShdw>
                </a:effectLst>
              </a:rPr>
              <a:t>the last one, i.e. to have the possibility to allow the DB server to manage data on the sphere (2-d) exactly in the same way as it manages one dimensional data tables </a:t>
            </a:r>
            <a:r>
              <a:rPr lang="en-GB" sz="2200" dirty="0" err="1">
                <a:solidFill>
                  <a:srgbClr val="FFFFFF"/>
                </a:solidFill>
                <a:effectLst>
                  <a:outerShdw blurRad="101600" dist="63500" dir="2700000" algn="tl" rotWithShape="0">
                    <a:prstClr val="black">
                      <a:alpha val="75000"/>
                    </a:prstClr>
                  </a:outerShdw>
                </a:effectLst>
                <a:sym typeface="Symbol" charset="2"/>
              </a:rPr>
              <a:t></a:t>
            </a:r>
            <a:r>
              <a:rPr lang="en-GB" sz="2200" dirty="0">
                <a:solidFill>
                  <a:srgbClr val="FFFFFF"/>
                </a:solidFill>
                <a:effectLst>
                  <a:outerShdw blurRad="101600" dist="63500" dir="2700000" algn="tl" rotWithShape="0">
                    <a:prstClr val="black">
                      <a:alpha val="75000"/>
                    </a:prstClr>
                  </a:outerShdw>
                </a:effectLst>
                <a:sym typeface="Symbol" charset="2"/>
              </a:rPr>
              <a:t> using </a:t>
            </a:r>
            <a:r>
              <a:rPr lang="en-GB" sz="2200" dirty="0">
                <a:solidFill>
                  <a:srgbClr val="FFFFFF"/>
                </a:solidFill>
                <a:effectLst>
                  <a:outerShdw blurRad="101600" dist="63500" dir="2700000" algn="tl" rotWithShape="0">
                    <a:prstClr val="black">
                      <a:alpha val="75000"/>
                    </a:prstClr>
                  </a:outerShdw>
                </a:effectLst>
              </a:rPr>
              <a:t>B-tree schema.</a:t>
            </a:r>
          </a:p>
          <a:p>
            <a:pPr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GB" sz="2200" dirty="0">
              <a:solidFill>
                <a:srgbClr val="FFFFFF"/>
              </a:solidFill>
              <a:effectLst>
                <a:outerShdw blurRad="101600" dist="63500" dir="2700000" algn="tl" rotWithShape="0">
                  <a:prstClr val="black">
                    <a:alpha val="75000"/>
                  </a:prstClr>
                </a:outerShdw>
              </a:effectLst>
            </a:endParaRPr>
          </a:p>
          <a:p>
            <a:pPr defTabSz="650875">
              <a:tabLst>
                <a:tab pos="76200" algn="l"/>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200" dirty="0">
                <a:solidFill>
                  <a:srgbClr val="FFFFFF"/>
                </a:solidFill>
                <a:effectLst>
                  <a:outerShdw blurRad="101600" dist="63500" dir="2700000" algn="tl" rotWithShape="0">
                    <a:prstClr val="black">
                      <a:alpha val="75000"/>
                    </a:prstClr>
                  </a:outerShdw>
                </a:effectLst>
              </a:rPr>
              <a:t>Various sphere coverage (</a:t>
            </a:r>
            <a:r>
              <a:rPr lang="en-GB" sz="2200" dirty="0">
                <a:solidFill>
                  <a:srgbClr val="CCFFCC"/>
                </a:solidFill>
                <a:effectLst>
                  <a:outerShdw blurRad="101600" dist="63500" dir="2700000" algn="tl" rotWithShape="0">
                    <a:prstClr val="black">
                      <a:alpha val="75000"/>
                    </a:prstClr>
                  </a:outerShdw>
                </a:effectLst>
              </a:rPr>
              <a:t>tessellation</a:t>
            </a:r>
            <a:r>
              <a:rPr lang="en-GB" sz="2200" dirty="0">
                <a:solidFill>
                  <a:srgbClr val="FFFFFF"/>
                </a:solidFill>
                <a:effectLst>
                  <a:outerShdw blurRad="101600" dist="63500" dir="2700000" algn="tl" rotWithShape="0">
                    <a:prstClr val="black">
                      <a:alpha val="75000"/>
                    </a:prstClr>
                  </a:outerShdw>
                </a:effectLst>
              </a:rPr>
              <a:t>) functions have been proposed and used, but for Astronomical purposes the most common are </a:t>
            </a:r>
            <a:r>
              <a:rPr lang="en-GB" sz="2200" i="1" dirty="0">
                <a:solidFill>
                  <a:srgbClr val="CCFFCC"/>
                </a:solidFill>
                <a:effectLst>
                  <a:outerShdw blurRad="101600" dist="63500" dir="2700000" algn="tl" rotWithShape="0">
                    <a:prstClr val="black">
                      <a:alpha val="75000"/>
                    </a:prstClr>
                  </a:outerShdw>
                </a:effectLst>
              </a:rPr>
              <a:t>HTM</a:t>
            </a:r>
            <a:r>
              <a:rPr lang="en-GB" sz="2200" dirty="0">
                <a:solidFill>
                  <a:srgbClr val="FFFFFF"/>
                </a:solidFill>
                <a:effectLst>
                  <a:outerShdw blurRad="101600" dist="63500" dir="2700000" algn="tl" rotWithShape="0">
                    <a:prstClr val="black">
                      <a:alpha val="75000"/>
                    </a:prstClr>
                  </a:outerShdw>
                </a:effectLst>
              </a:rPr>
              <a:t> and</a:t>
            </a:r>
            <a:r>
              <a:rPr lang="en-GB" sz="2200" dirty="0">
                <a:solidFill>
                  <a:srgbClr val="000090"/>
                </a:solidFill>
                <a:effectLst>
                  <a:outerShdw blurRad="101600" dist="63500" dir="2700000" algn="tl" rotWithShape="0">
                    <a:prstClr val="black">
                      <a:alpha val="75000"/>
                    </a:prstClr>
                  </a:outerShdw>
                </a:effectLst>
              </a:rPr>
              <a:t> </a:t>
            </a:r>
            <a:r>
              <a:rPr lang="en-GB" sz="2200" i="1" dirty="0" err="1">
                <a:solidFill>
                  <a:srgbClr val="CCFFCC"/>
                </a:solidFill>
                <a:effectLst>
                  <a:outerShdw blurRad="101600" dist="63500" dir="2700000" algn="tl" rotWithShape="0">
                    <a:prstClr val="black">
                      <a:alpha val="75000"/>
                    </a:prstClr>
                  </a:outerShdw>
                </a:effectLst>
              </a:rPr>
              <a:t>HEALPix</a:t>
            </a:r>
            <a:r>
              <a:rPr lang="en-GB" sz="2200" dirty="0">
                <a:solidFill>
                  <a:srgbClr val="FFFFFF"/>
                </a:solidFill>
                <a:effectLst>
                  <a:outerShdw blurRad="101600" dist="63500" dir="2700000" algn="tl" rotWithShape="0">
                    <a:prstClr val="black">
                      <a:alpha val="75000"/>
                    </a:prstClr>
                  </a:outerShdw>
                </a:effectLst>
              </a:rPr>
              <a:t> (excluding the geographic-like grids).</a:t>
            </a:r>
          </a:p>
        </p:txBody>
      </p:sp>
      <p:sp>
        <p:nvSpPr>
          <p:cNvPr id="6" name="Title 1"/>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kumimoji="0" lang="en-GB" sz="3200" b="1" i="0" u="none" strike="noStrike" kern="1200" cap="none" spc="0" normalizeH="0" baseline="0" noProof="0" dirty="0">
                <a:ln>
                  <a:noFill/>
                </a:ln>
                <a:solidFill>
                  <a:schemeClr val="tx2"/>
                </a:solidFill>
                <a:effectLst>
                  <a:outerShdw blurRad="50800" dist="38100" dir="2700000">
                    <a:srgbClr val="000000">
                      <a:alpha val="43000"/>
                    </a:srgbClr>
                  </a:outerShdw>
                </a:effectLst>
                <a:uLnTx/>
                <a:uFillTx/>
                <a:latin typeface="+mj-lt"/>
                <a:ea typeface="+mj-ea"/>
                <a:cs typeface="+mj-cs"/>
              </a:rPr>
              <a:t>Sky objects </a:t>
            </a:r>
            <a:r>
              <a:rPr lang="en-GB" sz="3200" b="1" dirty="0">
                <a:solidFill>
                  <a:schemeClr val="tx2"/>
                </a:solidFill>
                <a:effectLst>
                  <a:outerShdw blurRad="50800" dist="38100" dir="2700000">
                    <a:srgbClr val="000000">
                      <a:alpha val="43000"/>
                    </a:srgbClr>
                  </a:outerShdw>
                </a:effectLst>
                <a:sym typeface="Symbol" charset="2"/>
              </a:rPr>
              <a:t> </a:t>
            </a:r>
            <a:r>
              <a:rPr kumimoji="0" lang="en-GB" sz="3200" b="1" i="0" u="none" strike="noStrike" kern="1200" cap="none" spc="0" normalizeH="0" baseline="0" noProof="0" dirty="0">
                <a:ln>
                  <a:noFill/>
                </a:ln>
                <a:solidFill>
                  <a:schemeClr val="tx2"/>
                </a:solidFill>
                <a:effectLst>
                  <a:outerShdw blurRad="50800" dist="38100" dir="2700000">
                    <a:srgbClr val="000000">
                      <a:alpha val="43000"/>
                    </a:srgbClr>
                  </a:outerShdw>
                </a:effectLst>
                <a:uLnTx/>
                <a:uFillTx/>
                <a:latin typeface="+mj-lt"/>
                <a:ea typeface="+mj-ea"/>
                <a:cs typeface="+mj-cs"/>
              </a:rPr>
              <a:t>2-d tables indexing</a:t>
            </a:r>
          </a:p>
        </p:txBody>
      </p:sp>
      <p:sp>
        <p:nvSpPr>
          <p:cNvPr id="3" name="Slide Number Placeholder 2">
            <a:extLst>
              <a:ext uri="{FF2B5EF4-FFF2-40B4-BE49-F238E27FC236}">
                <a16:creationId xmlns:a16="http://schemas.microsoft.com/office/drawing/2014/main" id="{1A17D0A5-7F35-6D4A-A93B-72B271E1493B}"/>
              </a:ext>
            </a:extLst>
          </p:cNvPr>
          <p:cNvSpPr>
            <a:spLocks noGrp="1"/>
          </p:cNvSpPr>
          <p:nvPr>
            <p:ph type="sldNum" sz="quarter" idx="12"/>
          </p:nvPr>
        </p:nvSpPr>
        <p:spPr/>
        <p:txBody>
          <a:bodyPr/>
          <a:lstStyle/>
          <a:p>
            <a:fld id="{D12AA694-00EB-4F4B-AABB-6F50FB178914}" type="slidenum">
              <a:rPr lang="en-US" smtClean="0"/>
              <a:t>51</a:t>
            </a:fld>
            <a:endParaRPr lang="en-US"/>
          </a:p>
        </p:txBody>
      </p:sp>
    </p:spTree>
    <p:extLst>
      <p:ext uri="{BB962C8B-B14F-4D97-AF65-F5344CB8AC3E}">
        <p14:creationId xmlns:p14="http://schemas.microsoft.com/office/powerpoint/2010/main" val="196955673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slide(fromBottom)">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slide(fromBottom)">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slide(fromBottom)">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slide(fromBottom)">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slide(fromBottom)">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slide(fromBottom)">
                                      <p:cBhvr>
                                        <p:cTn id="3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3">
            <a:extLst>
              <a:ext uri="{FF2B5EF4-FFF2-40B4-BE49-F238E27FC236}">
                <a16:creationId xmlns:a16="http://schemas.microsoft.com/office/drawing/2014/main" id="{F7783F0E-30C2-2F49-8F27-FA6623690FDB}"/>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pic>
        <p:nvPicPr>
          <p:cNvPr id="10242" name="Picture 13" descr="draw_htm_t.gif"/>
          <p:cNvPicPr>
            <a:picLocks noChangeAspect="1"/>
          </p:cNvPicPr>
          <p:nvPr/>
        </p:nvPicPr>
        <p:blipFill>
          <a:blip r:embed="rId3"/>
          <a:srcRect/>
          <a:stretch>
            <a:fillRect/>
          </a:stretch>
        </p:blipFill>
        <p:spPr bwMode="auto">
          <a:xfrm>
            <a:off x="4549775" y="190500"/>
            <a:ext cx="4494213" cy="4491038"/>
          </a:xfrm>
          <a:prstGeom prst="rect">
            <a:avLst/>
          </a:prstGeom>
          <a:noFill/>
          <a:ln w="9525">
            <a:noFill/>
            <a:miter lim="800000"/>
            <a:headEnd/>
            <a:tailEnd/>
          </a:ln>
        </p:spPr>
      </p:pic>
      <p:sp>
        <p:nvSpPr>
          <p:cNvPr id="10243" name="Rectangle 1"/>
          <p:cNvSpPr>
            <a:spLocks noGrp="1" noChangeArrowheads="1"/>
          </p:cNvSpPr>
          <p:nvPr>
            <p:ph type="title"/>
          </p:nvPr>
        </p:nvSpPr>
        <p:spPr>
          <a:xfrm>
            <a:off x="720000" y="58738"/>
            <a:ext cx="8167506" cy="586957"/>
          </a:xfrm>
        </p:spPr>
        <p:txBody>
          <a:bodyPr wrap="square" lIns="108000" tIns="46800" rIns="108000" bIns="46800">
            <a:spAutoFit/>
          </a:bodyPr>
          <a:lstStyle/>
          <a:p>
            <a:pPr marL="195263" indent="-195263" algn="l">
              <a:tabLst>
                <a:tab pos="655638" algn="l"/>
                <a:tab pos="1312863" algn="l"/>
                <a:tab pos="1968500" algn="l"/>
                <a:tab pos="2625725" algn="l"/>
                <a:tab pos="3282950" algn="l"/>
                <a:tab pos="3938588" algn="l"/>
                <a:tab pos="4595813" algn="l"/>
                <a:tab pos="5253038" algn="l"/>
                <a:tab pos="5908675" algn="l"/>
                <a:tab pos="6565900" algn="l"/>
                <a:tab pos="7223125" algn="l"/>
              </a:tabLst>
            </a:pPr>
            <a:r>
              <a:rPr lang="en-US" sz="3200" dirty="0">
                <a:solidFill>
                  <a:srgbClr val="FFC000"/>
                </a:solidFill>
                <a:effectLst>
                  <a:outerShdw blurRad="38100" dist="38100" dir="2700000" algn="tl">
                    <a:srgbClr val="000000"/>
                  </a:outerShdw>
                </a:effectLst>
              </a:rPr>
              <a:t>HTM</a:t>
            </a:r>
            <a:r>
              <a:rPr lang="en-US" sz="3200" dirty="0">
                <a:solidFill>
                  <a:schemeClr val="tx2"/>
                </a:solidFill>
              </a:rPr>
              <a:t>: </a:t>
            </a:r>
            <a:r>
              <a:rPr lang="en-US" sz="3200" dirty="0">
                <a:solidFill>
                  <a:schemeClr val="tx2"/>
                </a:solidFill>
                <a:effectLst>
                  <a:outerShdw blurRad="50800" dist="38100" dir="2700000">
                    <a:srgbClr val="000000">
                      <a:alpha val="43000"/>
                    </a:srgbClr>
                  </a:outerShdw>
                </a:effectLst>
              </a:rPr>
              <a:t>Hierarchical Triangular Mesh</a:t>
            </a:r>
          </a:p>
        </p:txBody>
      </p:sp>
      <p:pic>
        <p:nvPicPr>
          <p:cNvPr id="10245" name="Picture 6" descr="htm_trix.gif"/>
          <p:cNvPicPr>
            <a:picLocks noChangeAspect="1"/>
          </p:cNvPicPr>
          <p:nvPr/>
        </p:nvPicPr>
        <p:blipFill>
          <a:blip r:embed="rId4"/>
          <a:srcRect/>
          <a:stretch>
            <a:fillRect/>
          </a:stretch>
        </p:blipFill>
        <p:spPr bwMode="auto">
          <a:xfrm>
            <a:off x="423863" y="1096963"/>
            <a:ext cx="4049712" cy="2397125"/>
          </a:xfrm>
          <a:prstGeom prst="rect">
            <a:avLst/>
          </a:prstGeom>
          <a:noFill/>
          <a:ln w="9525">
            <a:noFill/>
            <a:miter lim="800000"/>
            <a:headEnd/>
            <a:tailEnd/>
          </a:ln>
        </p:spPr>
      </p:pic>
      <p:sp>
        <p:nvSpPr>
          <p:cNvPr id="10244" name="Text Box 8"/>
          <p:cNvSpPr txBox="1">
            <a:spLocks noChangeArrowheads="1"/>
          </p:cNvSpPr>
          <p:nvPr/>
        </p:nvSpPr>
        <p:spPr bwMode="auto">
          <a:xfrm>
            <a:off x="407988" y="3864701"/>
            <a:ext cx="8328025" cy="2632075"/>
          </a:xfrm>
          <a:prstGeom prst="rect">
            <a:avLst/>
          </a:prstGeom>
          <a:solidFill>
            <a:srgbClr val="003366"/>
          </a:solidFill>
          <a:ln w="38227">
            <a:solidFill>
              <a:srgbClr val="3333CC"/>
            </a:solidFill>
            <a:miter lim="800000"/>
            <a:headEnd/>
            <a:tailEnd/>
          </a:ln>
        </p:spPr>
        <p:txBody>
          <a:bodyPr lIns="0" tIns="65311" rIns="130622" bIns="65311">
            <a:prstTxWarp prst="textNoShape">
              <a:avLst/>
            </a:prstTxWarp>
            <a:spAutoFit/>
          </a:bodyPr>
          <a:lstStyle/>
          <a:p>
            <a:pPr marL="387350" indent="-293688" algn="just">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b="1" dirty="0">
                <a:solidFill>
                  <a:srgbClr val="FFC000"/>
                </a:solidFill>
                <a:effectLst>
                  <a:outerShdw blurRad="101600" dist="63500" dir="2700000" algn="tl" rotWithShape="0">
                    <a:srgbClr val="000000">
                      <a:alpha val="75000"/>
                    </a:srgbClr>
                  </a:outerShdw>
                </a:effectLst>
                <a:latin typeface="Verdana" charset="0"/>
              </a:rPr>
              <a:t>HTM</a:t>
            </a:r>
            <a:r>
              <a:rPr lang="en-GB" b="1" dirty="0">
                <a:solidFill>
                  <a:srgbClr val="FFFFFF"/>
                </a:solidFill>
                <a:effectLst>
                  <a:outerShdw blurRad="101600" dist="63500" dir="2700000" algn="tl" rotWithShape="0">
                    <a:srgbClr val="000000">
                      <a:alpha val="75000"/>
                    </a:srgbClr>
                  </a:outerShdw>
                </a:effectLst>
                <a:latin typeface="Verdana" charset="0"/>
              </a:rPr>
              <a:t>:</a:t>
            </a:r>
            <a:r>
              <a:rPr lang="en-GB" dirty="0">
                <a:solidFill>
                  <a:srgbClr val="FFFFFF"/>
                </a:solidFill>
                <a:effectLst>
                  <a:outerShdw blurRad="101600" dist="63500" dir="2700000" algn="tl" rotWithShape="0">
                    <a:srgbClr val="000000">
                      <a:alpha val="75000"/>
                    </a:srgbClr>
                  </a:outerShdw>
                </a:effectLst>
                <a:latin typeface="Verdana" charset="0"/>
              </a:rPr>
              <a:t> </a:t>
            </a:r>
            <a:r>
              <a:rPr lang="en-GB" b="1" dirty="0" err="1">
                <a:solidFill>
                  <a:srgbClr val="FFFFFF"/>
                </a:solidFill>
                <a:effectLst>
                  <a:outerShdw blurRad="101600" dist="63500" dir="2700000" algn="tl" rotWithShape="0">
                    <a:srgbClr val="000000">
                      <a:alpha val="75000"/>
                    </a:srgbClr>
                  </a:outerShdw>
                </a:effectLst>
                <a:latin typeface="Courier New" charset="0"/>
                <a:ea typeface="Courier New" charset="0"/>
                <a:cs typeface="Courier New" charset="0"/>
              </a:rPr>
              <a:t>www.sdss.jhu.edu/htm</a:t>
            </a:r>
            <a:r>
              <a:rPr lang="en-GB" b="1" dirty="0">
                <a:solidFill>
                  <a:srgbClr val="FFFFFF"/>
                </a:solidFill>
                <a:effectLst>
                  <a:outerShdw blurRad="101600" dist="63500" dir="2700000" algn="tl" rotWithShape="0">
                    <a:srgbClr val="000000">
                      <a:alpha val="75000"/>
                    </a:srgbClr>
                  </a:outerShdw>
                </a:effectLst>
                <a:latin typeface="Courier New" charset="0"/>
                <a:ea typeface="Courier New" charset="0"/>
                <a:cs typeface="Courier New" charset="0"/>
              </a:rPr>
              <a:t>/</a:t>
            </a:r>
            <a:endParaRPr lang="en-GB" b="1" dirty="0">
              <a:solidFill>
                <a:srgbClr val="FFFFFF"/>
              </a:solidFill>
              <a:effectLst>
                <a:outerShdw blurRad="101600" dist="63500" dir="2700000" algn="tl" rotWithShape="0">
                  <a:srgbClr val="000000">
                    <a:alpha val="75000"/>
                  </a:srgbClr>
                </a:outerShdw>
              </a:effectLst>
              <a:latin typeface="Courier New" charset="0"/>
              <a:ea typeface="Courier New" charset="0"/>
              <a:cs typeface="Courier New" charset="0"/>
              <a:hlinkClick r:id="rId5"/>
            </a:endParaRPr>
          </a:p>
          <a:p>
            <a:pPr marL="387350" indent="-293688" algn="just">
              <a:tabLst>
                <a:tab pos="655638" algn="l"/>
                <a:tab pos="1312863" algn="l"/>
                <a:tab pos="1968500" algn="l"/>
                <a:tab pos="2625725" algn="l"/>
                <a:tab pos="3282950" algn="l"/>
                <a:tab pos="3938588" algn="l"/>
                <a:tab pos="4595813" algn="l"/>
                <a:tab pos="5253038" algn="l"/>
                <a:tab pos="5908675" algn="l"/>
                <a:tab pos="6565900" algn="l"/>
                <a:tab pos="7223125" algn="l"/>
              </a:tabLst>
            </a:pPr>
            <a:endParaRPr lang="en-GB" sz="1200" dirty="0">
              <a:solidFill>
                <a:srgbClr val="FFFFFF"/>
              </a:solidFill>
              <a:effectLst>
                <a:outerShdw blurRad="101600" dist="63500" dir="2700000" algn="tl" rotWithShape="0">
                  <a:srgbClr val="000000">
                    <a:alpha val="75000"/>
                  </a:srgbClr>
                </a:outerShdw>
              </a:effectLst>
              <a:latin typeface="Verdana" charset="0"/>
            </a:endParaRPr>
          </a:p>
          <a:p>
            <a:pPr marL="387350" indent="-293688" algn="just">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sz="2000" dirty="0">
                <a:solidFill>
                  <a:srgbClr val="FFFFFF"/>
                </a:solidFill>
                <a:effectLst>
                  <a:outerShdw blurRad="101600" dist="63500" dir="2700000" algn="tl" rotWithShape="0">
                    <a:srgbClr val="000000">
                      <a:alpha val="75000"/>
                    </a:srgbClr>
                  </a:outerShdw>
                </a:effectLst>
                <a:latin typeface="Verdana" charset="0"/>
              </a:rPr>
              <a:t>Invented at Johns Hopkins University for the SDSS survey.</a:t>
            </a:r>
          </a:p>
          <a:p>
            <a:pPr marL="387350" indent="-293688" algn="just">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sz="2000" dirty="0">
                <a:solidFill>
                  <a:srgbClr val="FFFFFF"/>
                </a:solidFill>
                <a:effectLst>
                  <a:outerShdw blurRad="101600" dist="63500" dir="2700000" algn="tl" rotWithShape="0">
                    <a:srgbClr val="000000">
                      <a:alpha val="75000"/>
                    </a:srgbClr>
                  </a:outerShdw>
                </a:effectLst>
                <a:latin typeface="Verdana" charset="0"/>
              </a:rPr>
              <a:t>The total Nr of pixels (</a:t>
            </a:r>
            <a:r>
              <a:rPr lang="en-GB" sz="2000" i="1" dirty="0" err="1">
                <a:solidFill>
                  <a:srgbClr val="FFFFFF"/>
                </a:solidFill>
                <a:effectLst>
                  <a:outerShdw blurRad="101600" dist="63500" dir="2700000" algn="tl" rotWithShape="0">
                    <a:srgbClr val="000000">
                      <a:alpha val="75000"/>
                    </a:srgbClr>
                  </a:outerShdw>
                </a:effectLst>
                <a:latin typeface="Verdana" charset="0"/>
              </a:rPr>
              <a:t>trixels</a:t>
            </a:r>
            <a:r>
              <a:rPr lang="en-GB" sz="2000" dirty="0">
                <a:solidFill>
                  <a:srgbClr val="FFFFFF"/>
                </a:solidFill>
                <a:effectLst>
                  <a:outerShdw blurRad="101600" dist="63500" dir="2700000" algn="tl" rotWithShape="0">
                    <a:srgbClr val="000000">
                      <a:alpha val="75000"/>
                    </a:srgbClr>
                  </a:outerShdw>
                </a:effectLst>
                <a:latin typeface="Verdana" charset="0"/>
              </a:rPr>
              <a:t>) in a map is set by </a:t>
            </a:r>
            <a:r>
              <a:rPr lang="en-GB" sz="2000" i="1" dirty="0">
                <a:solidFill>
                  <a:srgbClr val="00FFFF"/>
                </a:solidFill>
                <a:effectLst>
                  <a:outerShdw blurRad="101600" dist="63500" dir="2700000" algn="tl" rotWithShape="0">
                    <a:srgbClr val="000000">
                      <a:alpha val="75000"/>
                    </a:srgbClr>
                  </a:outerShdw>
                </a:effectLst>
                <a:latin typeface="Verdana" charset="0"/>
              </a:rPr>
              <a:t>depth</a:t>
            </a:r>
            <a:r>
              <a:rPr lang="en-GB" sz="2000" dirty="0">
                <a:solidFill>
                  <a:srgbClr val="FFFFFF"/>
                </a:solidFill>
                <a:effectLst>
                  <a:outerShdw blurRad="101600" dist="63500" dir="2700000" algn="tl" rotWithShape="0">
                    <a:srgbClr val="000000">
                      <a:alpha val="75000"/>
                    </a:srgbClr>
                  </a:outerShdw>
                </a:effectLst>
                <a:latin typeface="Verdana" charset="0"/>
              </a:rPr>
              <a:t>:</a:t>
            </a:r>
            <a:endParaRPr lang="en-GB" sz="1500" dirty="0">
              <a:solidFill>
                <a:srgbClr val="000000"/>
              </a:solidFill>
              <a:effectLst>
                <a:outerShdw blurRad="101600" dist="63500" dir="2700000" algn="tl" rotWithShape="0">
                  <a:srgbClr val="000000">
                    <a:alpha val="75000"/>
                  </a:srgbClr>
                </a:outerShdw>
              </a:effectLst>
              <a:latin typeface="Verdana" charset="0"/>
            </a:endParaRPr>
          </a:p>
          <a:p>
            <a:pPr marL="387350" indent="-293688">
              <a:lnSpc>
                <a:spcPct val="150000"/>
              </a:lnSpc>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sz="2000" dirty="0">
                <a:solidFill>
                  <a:srgbClr val="000000"/>
                </a:solidFill>
                <a:effectLst>
                  <a:outerShdw blurRad="101600" dist="63500" dir="2700000" algn="tl" rotWithShape="0">
                    <a:srgbClr val="000000">
                      <a:alpha val="75000"/>
                    </a:srgbClr>
                  </a:outerShdw>
                </a:effectLst>
                <a:latin typeface="Verdana" charset="0"/>
              </a:rPr>
              <a:t>	</a:t>
            </a:r>
            <a:r>
              <a:rPr lang="en-GB" sz="2000" dirty="0" err="1">
                <a:solidFill>
                  <a:srgbClr val="FFFF00"/>
                </a:solidFill>
                <a:effectLst>
                  <a:outerShdw blurRad="101600" dist="63500" dir="2700000" algn="tl" rotWithShape="0">
                    <a:srgbClr val="000000">
                      <a:alpha val="75000"/>
                    </a:srgbClr>
                  </a:outerShdw>
                </a:effectLst>
                <a:latin typeface="Verdana" charset="0"/>
              </a:rPr>
              <a:t>d</a:t>
            </a:r>
            <a:r>
              <a:rPr lang="en-GB" sz="2000" dirty="0">
                <a:solidFill>
                  <a:srgbClr val="FFFF00"/>
                </a:solidFill>
                <a:effectLst>
                  <a:outerShdw blurRad="101600" dist="63500" dir="2700000" algn="tl" rotWithShape="0">
                    <a:srgbClr val="000000">
                      <a:alpha val="75000"/>
                    </a:srgbClr>
                  </a:outerShdw>
                </a:effectLst>
                <a:latin typeface="Verdana" charset="0"/>
                <a:sym typeface="Symbol" charset="2"/>
              </a:rPr>
              <a:t> </a:t>
            </a:r>
            <a:r>
              <a:rPr lang="en-GB" sz="2000" dirty="0" err="1">
                <a:solidFill>
                  <a:srgbClr val="FFFF00"/>
                </a:solidFill>
                <a:effectLst>
                  <a:outerShdw blurRad="101600" dist="63500" dir="2700000" algn="tl" rotWithShape="0">
                    <a:srgbClr val="000000">
                      <a:alpha val="75000"/>
                    </a:srgbClr>
                  </a:outerShdw>
                </a:effectLst>
                <a:latin typeface="Verdana" charset="0"/>
                <a:sym typeface="Symbol" charset="2"/>
              </a:rPr>
              <a:t></a:t>
            </a:r>
            <a:r>
              <a:rPr lang="en-GB" sz="2000" dirty="0">
                <a:solidFill>
                  <a:srgbClr val="FFFF00"/>
                </a:solidFill>
                <a:effectLst>
                  <a:outerShdw blurRad="101600" dist="63500" dir="2700000" algn="tl" rotWithShape="0">
                    <a:srgbClr val="000000">
                      <a:alpha val="75000"/>
                    </a:srgbClr>
                  </a:outerShdw>
                </a:effectLst>
                <a:latin typeface="Verdana" charset="0"/>
              </a:rPr>
              <a:t> [0 , 25] </a:t>
            </a:r>
            <a:r>
              <a:rPr lang="en-GB" i="1" dirty="0">
                <a:solidFill>
                  <a:srgbClr val="FFFF00"/>
                </a:solidFill>
                <a:effectLst>
                  <a:outerShdw blurRad="101600" dist="63500" dir="2700000" algn="tl" rotWithShape="0">
                    <a:srgbClr val="000000">
                      <a:alpha val="75000"/>
                    </a:srgbClr>
                  </a:outerShdw>
                </a:effectLst>
                <a:latin typeface="Verdana" charset="0"/>
              </a:rPr>
              <a:t>(up to 30 possible!)</a:t>
            </a:r>
            <a:r>
              <a:rPr lang="en-GB" sz="2000" i="1" dirty="0">
                <a:solidFill>
                  <a:srgbClr val="FFFF00"/>
                </a:solidFill>
                <a:effectLst>
                  <a:outerShdw blurRad="101600" dist="63500" dir="2700000" algn="tl" rotWithShape="0">
                    <a:srgbClr val="000000">
                      <a:alpha val="75000"/>
                    </a:srgbClr>
                  </a:outerShdw>
                </a:effectLst>
                <a:latin typeface="Verdana" charset="0"/>
              </a:rPr>
              <a:t>	</a:t>
            </a:r>
            <a:r>
              <a:rPr lang="en-GB" sz="2000" i="1" dirty="0" err="1">
                <a:solidFill>
                  <a:srgbClr val="FFFF00"/>
                </a:solidFill>
                <a:effectLst>
                  <a:outerShdw blurRad="101600" dist="63500" dir="2700000" algn="tl" rotWithShape="0">
                    <a:srgbClr val="000000">
                      <a:alpha val="75000"/>
                    </a:srgbClr>
                  </a:outerShdw>
                </a:effectLst>
                <a:latin typeface="Verdana" charset="0"/>
              </a:rPr>
              <a:t>N</a:t>
            </a:r>
            <a:r>
              <a:rPr lang="en-GB" sz="2000" baseline="-25000" dirty="0" err="1">
                <a:solidFill>
                  <a:srgbClr val="FFFF00"/>
                </a:solidFill>
                <a:effectLst>
                  <a:outerShdw blurRad="101600" dist="63500" dir="2700000" algn="tl" rotWithShape="0">
                    <a:srgbClr val="000000">
                      <a:alpha val="75000"/>
                    </a:srgbClr>
                  </a:outerShdw>
                </a:effectLst>
                <a:latin typeface="Verdana" charset="0"/>
              </a:rPr>
              <a:t>pix</a:t>
            </a:r>
            <a:r>
              <a:rPr lang="en-GB" sz="2000" dirty="0">
                <a:solidFill>
                  <a:srgbClr val="FFFF00"/>
                </a:solidFill>
                <a:effectLst>
                  <a:outerShdw blurRad="101600" dist="63500" dir="2700000" algn="tl" rotWithShape="0">
                    <a:srgbClr val="000000">
                      <a:alpha val="75000"/>
                    </a:srgbClr>
                  </a:outerShdw>
                </a:effectLst>
                <a:latin typeface="Verdana" charset="0"/>
              </a:rPr>
              <a:t> = 8 </a:t>
            </a:r>
            <a:r>
              <a:rPr lang="en-GB" sz="2000" dirty="0">
                <a:solidFill>
                  <a:srgbClr val="FFFF00"/>
                </a:solidFill>
                <a:effectLst>
                  <a:outerShdw blurRad="101600" dist="63500" dir="2700000" algn="tl" rotWithShape="0">
                    <a:srgbClr val="000000">
                      <a:alpha val="75000"/>
                    </a:srgbClr>
                  </a:outerShdw>
                </a:effectLst>
                <a:latin typeface="Symbol" charset="2"/>
                <a:ea typeface="Times New Roman" charset="0"/>
                <a:cs typeface="Times New Roman" charset="0"/>
              </a:rPr>
              <a:t>×</a:t>
            </a:r>
            <a:r>
              <a:rPr lang="en-GB" sz="2000" dirty="0">
                <a:solidFill>
                  <a:srgbClr val="FFFF00"/>
                </a:solidFill>
                <a:effectLst>
                  <a:outerShdw blurRad="101600" dist="63500" dir="2700000" algn="tl" rotWithShape="0">
                    <a:srgbClr val="000000">
                      <a:alpha val="75000"/>
                    </a:srgbClr>
                  </a:outerShdw>
                </a:effectLst>
                <a:latin typeface="Verdana" charset="0"/>
              </a:rPr>
              <a:t> 4</a:t>
            </a:r>
            <a:r>
              <a:rPr lang="en-GB" sz="2000" baseline="30000" dirty="0">
                <a:solidFill>
                  <a:srgbClr val="FFFF00"/>
                </a:solidFill>
                <a:effectLst>
                  <a:outerShdw blurRad="101600" dist="63500" dir="2700000" algn="tl" rotWithShape="0">
                    <a:srgbClr val="000000">
                      <a:alpha val="75000"/>
                    </a:srgbClr>
                  </a:outerShdw>
                </a:effectLst>
                <a:latin typeface="Verdana" charset="0"/>
              </a:rPr>
              <a:t>d</a:t>
            </a:r>
            <a:endParaRPr lang="en-GB" sz="2000" i="1" dirty="0">
              <a:solidFill>
                <a:srgbClr val="FFFF00"/>
              </a:solidFill>
              <a:effectLst>
                <a:outerShdw blurRad="101600" dist="63500" dir="2700000" algn="tl" rotWithShape="0">
                  <a:srgbClr val="000000">
                    <a:alpha val="75000"/>
                  </a:srgbClr>
                </a:outerShdw>
              </a:effectLst>
              <a:latin typeface="Verdana" charset="0"/>
            </a:endParaRPr>
          </a:p>
          <a:p>
            <a:pPr marL="387350" indent="-293688">
              <a:lnSpc>
                <a:spcPct val="150000"/>
              </a:lnSpc>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sz="2000" i="1" dirty="0">
                <a:solidFill>
                  <a:srgbClr val="FFFF00"/>
                </a:solidFill>
                <a:effectLst>
                  <a:outerShdw blurRad="101600" dist="63500" dir="2700000" algn="tl" rotWithShape="0">
                    <a:srgbClr val="000000">
                      <a:alpha val="75000"/>
                    </a:srgbClr>
                  </a:outerShdw>
                </a:effectLst>
                <a:latin typeface="Verdana" charset="0"/>
              </a:rPr>
              <a:t>	</a:t>
            </a:r>
            <a:r>
              <a:rPr lang="en-GB" sz="2000" dirty="0" err="1">
                <a:solidFill>
                  <a:srgbClr val="FFFF00"/>
                </a:solidFill>
                <a:effectLst>
                  <a:outerShdw blurRad="101600" dist="63500" dir="2700000" algn="tl" rotWithShape="0">
                    <a:srgbClr val="000000">
                      <a:alpha val="75000"/>
                    </a:srgbClr>
                  </a:outerShdw>
                </a:effectLst>
                <a:latin typeface="Verdana" charset="0"/>
              </a:rPr>
              <a:t>ID</a:t>
            </a:r>
            <a:r>
              <a:rPr lang="en-GB" sz="2000" baseline="-25000" dirty="0" err="1">
                <a:solidFill>
                  <a:srgbClr val="FFFF00"/>
                </a:solidFill>
                <a:effectLst>
                  <a:outerShdw blurRad="101600" dist="63500" dir="2700000" algn="tl" rotWithShape="0">
                    <a:srgbClr val="000000">
                      <a:alpha val="75000"/>
                    </a:srgbClr>
                  </a:outerShdw>
                </a:effectLst>
                <a:latin typeface="Verdana" charset="0"/>
              </a:rPr>
              <a:t>range</a:t>
            </a:r>
            <a:r>
              <a:rPr lang="en-GB" sz="2000" dirty="0">
                <a:solidFill>
                  <a:srgbClr val="FFFF00"/>
                </a:solidFill>
                <a:effectLst>
                  <a:outerShdw blurRad="101600" dist="63500" dir="2700000" algn="tl" rotWithShape="0">
                    <a:srgbClr val="000000">
                      <a:alpha val="75000"/>
                    </a:srgbClr>
                  </a:outerShdw>
                </a:effectLst>
                <a:latin typeface="Verdana" charset="0"/>
              </a:rPr>
              <a:t>: [</a:t>
            </a:r>
            <a:r>
              <a:rPr lang="en-GB" sz="2000" i="1" dirty="0" err="1">
                <a:solidFill>
                  <a:srgbClr val="FFFF00"/>
                </a:solidFill>
                <a:effectLst>
                  <a:outerShdw blurRad="101600" dist="63500" dir="2700000" algn="tl" rotWithShape="0">
                    <a:srgbClr val="000000">
                      <a:alpha val="75000"/>
                    </a:srgbClr>
                  </a:outerShdw>
                </a:effectLst>
                <a:latin typeface="Verdana" charset="0"/>
              </a:rPr>
              <a:t>N</a:t>
            </a:r>
            <a:r>
              <a:rPr lang="en-GB" sz="2000" baseline="-25000" dirty="0" err="1">
                <a:solidFill>
                  <a:srgbClr val="FFFF00"/>
                </a:solidFill>
                <a:effectLst>
                  <a:outerShdw blurRad="101600" dist="63500" dir="2700000" algn="tl" rotWithShape="0">
                    <a:srgbClr val="000000">
                      <a:alpha val="75000"/>
                    </a:srgbClr>
                  </a:outerShdw>
                </a:effectLst>
                <a:latin typeface="Verdana" charset="0"/>
              </a:rPr>
              <a:t>pix</a:t>
            </a:r>
            <a:r>
              <a:rPr lang="en-GB" sz="2000" dirty="0">
                <a:solidFill>
                  <a:srgbClr val="FFFF00"/>
                </a:solidFill>
                <a:effectLst>
                  <a:outerShdw blurRad="101600" dist="63500" dir="2700000" algn="tl" rotWithShape="0">
                    <a:srgbClr val="000000">
                      <a:alpha val="75000"/>
                    </a:srgbClr>
                  </a:outerShdw>
                </a:effectLst>
                <a:latin typeface="Verdana" charset="0"/>
              </a:rPr>
              <a:t> , 2 </a:t>
            </a:r>
            <a:r>
              <a:rPr lang="en-GB" sz="2000" dirty="0">
                <a:solidFill>
                  <a:srgbClr val="FFFF00"/>
                </a:solidFill>
                <a:effectLst>
                  <a:outerShdw blurRad="101600" dist="63500" dir="2700000" algn="tl" rotWithShape="0">
                    <a:srgbClr val="000000">
                      <a:alpha val="75000"/>
                    </a:srgbClr>
                  </a:outerShdw>
                </a:effectLst>
                <a:latin typeface="Symbol" charset="2"/>
                <a:ea typeface="Times New Roman" charset="0"/>
                <a:cs typeface="Times New Roman" charset="0"/>
              </a:rPr>
              <a:t>×</a:t>
            </a:r>
            <a:r>
              <a:rPr lang="en-GB" sz="2000" dirty="0">
                <a:solidFill>
                  <a:srgbClr val="FFFF00"/>
                </a:solidFill>
                <a:effectLst>
                  <a:outerShdw blurRad="101600" dist="63500" dir="2700000" algn="tl" rotWithShape="0">
                    <a:srgbClr val="000000">
                      <a:alpha val="75000"/>
                    </a:srgbClr>
                  </a:outerShdw>
                </a:effectLst>
                <a:latin typeface="Verdana" charset="0"/>
              </a:rPr>
              <a:t> </a:t>
            </a:r>
            <a:r>
              <a:rPr lang="en-GB" sz="2000" i="1" dirty="0" err="1">
                <a:solidFill>
                  <a:srgbClr val="FFFF00"/>
                </a:solidFill>
                <a:effectLst>
                  <a:outerShdw blurRad="101600" dist="63500" dir="2700000" algn="tl" rotWithShape="0">
                    <a:srgbClr val="000000">
                      <a:alpha val="75000"/>
                    </a:srgbClr>
                  </a:outerShdw>
                </a:effectLst>
                <a:latin typeface="Verdana" charset="0"/>
              </a:rPr>
              <a:t>N</a:t>
            </a:r>
            <a:r>
              <a:rPr lang="en-GB" sz="2000" baseline="-25000" dirty="0" err="1">
                <a:solidFill>
                  <a:srgbClr val="FFFF00"/>
                </a:solidFill>
                <a:effectLst>
                  <a:outerShdw blurRad="101600" dist="63500" dir="2700000" algn="tl" rotWithShape="0">
                    <a:srgbClr val="000000">
                      <a:alpha val="75000"/>
                    </a:srgbClr>
                  </a:outerShdw>
                </a:effectLst>
                <a:latin typeface="Verdana" charset="0"/>
              </a:rPr>
              <a:t>pix</a:t>
            </a:r>
            <a:r>
              <a:rPr lang="en-GB" sz="2000" dirty="0">
                <a:solidFill>
                  <a:srgbClr val="FFFF00"/>
                </a:solidFill>
                <a:effectLst>
                  <a:outerShdw blurRad="101600" dist="63500" dir="2700000" algn="tl" rotWithShape="0">
                    <a:srgbClr val="000000">
                      <a:alpha val="75000"/>
                    </a:srgbClr>
                  </a:outerShdw>
                </a:effectLst>
                <a:latin typeface="Verdana" charset="0"/>
              </a:rPr>
              <a:t> </a:t>
            </a:r>
            <a:r>
              <a:rPr lang="en-GB" sz="2000" dirty="0" err="1">
                <a:solidFill>
                  <a:srgbClr val="FFFF00"/>
                </a:solidFill>
                <a:effectLst>
                  <a:outerShdw blurRad="101600" dist="63500" dir="2700000" algn="tl" rotWithShape="0">
                    <a:srgbClr val="000000">
                      <a:alpha val="75000"/>
                    </a:srgbClr>
                  </a:outerShdw>
                </a:effectLst>
                <a:latin typeface="Symbol" charset="2"/>
              </a:rPr>
              <a:t></a:t>
            </a:r>
            <a:r>
              <a:rPr lang="en-GB" sz="2000" dirty="0">
                <a:solidFill>
                  <a:srgbClr val="FFFF00"/>
                </a:solidFill>
                <a:effectLst>
                  <a:outerShdw blurRad="101600" dist="63500" dir="2700000" algn="tl" rotWithShape="0">
                    <a:srgbClr val="000000">
                      <a:alpha val="75000"/>
                    </a:srgbClr>
                  </a:outerShdw>
                </a:effectLst>
                <a:latin typeface="Verdana" charset="0"/>
              </a:rPr>
              <a:t> 1]</a:t>
            </a:r>
          </a:p>
          <a:p>
            <a:pPr marL="387350" indent="-293688">
              <a:lnSpc>
                <a:spcPct val="150000"/>
              </a:lnSpc>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sz="2000" dirty="0">
                <a:solidFill>
                  <a:srgbClr val="FFFFFF"/>
                </a:solidFill>
                <a:effectLst>
                  <a:outerShdw blurRad="101600" dist="63500" dir="2700000" algn="tl" rotWithShape="0">
                    <a:srgbClr val="000000">
                      <a:alpha val="75000"/>
                    </a:srgbClr>
                  </a:outerShdw>
                </a:effectLst>
                <a:latin typeface="Verdana" charset="0"/>
              </a:rPr>
              <a:t>Max res.: 9.0 </a:t>
            </a:r>
            <a:r>
              <a:rPr lang="en-GB" sz="2000" dirty="0">
                <a:solidFill>
                  <a:srgbClr val="FFFFFF"/>
                </a:solidFill>
                <a:effectLst>
                  <a:outerShdw blurRad="101600" dist="63500" dir="2700000" algn="tl" rotWithShape="0">
                    <a:srgbClr val="000000">
                      <a:alpha val="75000"/>
                    </a:srgbClr>
                  </a:outerShdw>
                </a:effectLst>
                <a:latin typeface="Symbol" charset="2"/>
                <a:ea typeface="Times New Roman" charset="0"/>
                <a:cs typeface="Times New Roman" charset="0"/>
              </a:rPr>
              <a:t>×</a:t>
            </a:r>
            <a:r>
              <a:rPr lang="en-GB" sz="2000" dirty="0">
                <a:solidFill>
                  <a:srgbClr val="FFFFFF"/>
                </a:solidFill>
                <a:effectLst>
                  <a:outerShdw blurRad="101600" dist="63500" dir="2700000" algn="tl" rotWithShape="0">
                    <a:srgbClr val="000000">
                      <a:alpha val="75000"/>
                    </a:srgbClr>
                  </a:outerShdw>
                </a:effectLst>
                <a:latin typeface="Verdana" charset="0"/>
              </a:rPr>
              <a:t> 10</a:t>
            </a:r>
            <a:r>
              <a:rPr lang="en-GB" sz="2000" baseline="33000" dirty="0">
                <a:solidFill>
                  <a:srgbClr val="FFFFFF"/>
                </a:solidFill>
                <a:effectLst>
                  <a:outerShdw blurRad="101600" dist="63500" dir="2700000" algn="tl" rotWithShape="0">
                    <a:srgbClr val="000000">
                      <a:alpha val="75000"/>
                    </a:srgbClr>
                  </a:outerShdw>
                </a:effectLst>
                <a:latin typeface="Verdana" charset="0"/>
              </a:rPr>
              <a:t>15</a:t>
            </a:r>
            <a:r>
              <a:rPr lang="en-GB" sz="2000" dirty="0">
                <a:solidFill>
                  <a:srgbClr val="FFFFFF"/>
                </a:solidFill>
                <a:effectLst>
                  <a:outerShdw blurRad="101600" dist="63500" dir="2700000" algn="tl" rotWithShape="0">
                    <a:srgbClr val="000000">
                      <a:alpha val="75000"/>
                    </a:srgbClr>
                  </a:outerShdw>
                </a:effectLst>
                <a:latin typeface="Verdana" charset="0"/>
              </a:rPr>
              <a:t> </a:t>
            </a:r>
            <a:r>
              <a:rPr lang="en-GB" sz="2000" dirty="0" err="1">
                <a:solidFill>
                  <a:srgbClr val="FFFFFF"/>
                </a:solidFill>
                <a:effectLst>
                  <a:outerShdw blurRad="101600" dist="63500" dir="2700000" algn="tl" rotWithShape="0">
                    <a:srgbClr val="000000">
                      <a:alpha val="75000"/>
                    </a:srgbClr>
                  </a:outerShdw>
                </a:effectLst>
                <a:latin typeface="Verdana" charset="0"/>
              </a:rPr>
              <a:t>px</a:t>
            </a:r>
            <a:r>
              <a:rPr lang="en-GB" sz="2000" dirty="0">
                <a:solidFill>
                  <a:srgbClr val="FFFFFF"/>
                </a:solidFill>
                <a:effectLst>
                  <a:outerShdw blurRad="101600" dist="63500" dir="2700000" algn="tl" rotWithShape="0">
                    <a:srgbClr val="000000">
                      <a:alpha val="75000"/>
                    </a:srgbClr>
                  </a:outerShdw>
                </a:effectLst>
                <a:latin typeface="Verdana" charset="0"/>
              </a:rPr>
              <a:t> </a:t>
            </a:r>
            <a:r>
              <a:rPr lang="en-GB" sz="2000" dirty="0">
                <a:solidFill>
                  <a:srgbClr val="FFFFFF"/>
                </a:solidFill>
                <a:effectLst>
                  <a:outerShdw blurRad="101600" dist="63500" dir="2700000" algn="tl" rotWithShape="0">
                    <a:srgbClr val="000000">
                      <a:alpha val="75000"/>
                    </a:srgbClr>
                  </a:outerShdw>
                </a:effectLst>
                <a:latin typeface="Symbol" charset="2"/>
              </a:rPr>
              <a:t></a:t>
            </a:r>
            <a:r>
              <a:rPr lang="en-GB" sz="2000" dirty="0">
                <a:solidFill>
                  <a:srgbClr val="FFFFFF"/>
                </a:solidFill>
                <a:effectLst>
                  <a:outerShdw blurRad="101600" dist="63500" dir="2700000" algn="tl" rotWithShape="0">
                    <a:srgbClr val="000000">
                      <a:alpha val="75000"/>
                    </a:srgbClr>
                  </a:outerShdw>
                </a:effectLst>
                <a:latin typeface="Verdana" charset="0"/>
              </a:rPr>
              <a:t> 7.7'' </a:t>
            </a:r>
            <a:r>
              <a:rPr lang="en-GB" sz="2000" dirty="0">
                <a:solidFill>
                  <a:srgbClr val="FFFFFF"/>
                </a:solidFill>
                <a:effectLst>
                  <a:outerShdw blurRad="101600" dist="63500" dir="2700000" algn="tl" rotWithShape="0">
                    <a:srgbClr val="000000">
                      <a:alpha val="75000"/>
                    </a:srgbClr>
                  </a:outerShdw>
                </a:effectLst>
                <a:latin typeface="Symbol" charset="2"/>
                <a:ea typeface="Times New Roman" charset="0"/>
                <a:cs typeface="Times New Roman" charset="0"/>
              </a:rPr>
              <a:t>×</a:t>
            </a:r>
            <a:r>
              <a:rPr lang="en-GB" sz="2000" dirty="0">
                <a:solidFill>
                  <a:srgbClr val="FFFFFF"/>
                </a:solidFill>
                <a:effectLst>
                  <a:outerShdw blurRad="101600" dist="63500" dir="2700000" algn="tl" rotWithShape="0">
                    <a:srgbClr val="000000">
                      <a:alpha val="75000"/>
                    </a:srgbClr>
                  </a:outerShdw>
                </a:effectLst>
                <a:latin typeface="Verdana" charset="0"/>
              </a:rPr>
              <a:t> 10</a:t>
            </a:r>
            <a:r>
              <a:rPr lang="en-GB" sz="2000" baseline="33000" dirty="0">
                <a:solidFill>
                  <a:srgbClr val="FFFFFF"/>
                </a:solidFill>
                <a:effectLst>
                  <a:outerShdw blurRad="101600" dist="63500" dir="2700000" algn="tl" rotWithShape="0">
                    <a:srgbClr val="000000">
                      <a:alpha val="75000"/>
                    </a:srgbClr>
                  </a:outerShdw>
                </a:effectLst>
                <a:latin typeface="Verdana" charset="0"/>
              </a:rPr>
              <a:t>-3</a:t>
            </a:r>
            <a:r>
              <a:rPr lang="en-GB" sz="2000" dirty="0">
                <a:solidFill>
                  <a:srgbClr val="FFFFFF"/>
                </a:solidFill>
                <a:effectLst>
                  <a:outerShdw blurRad="101600" dist="63500" dir="2700000" algn="tl" rotWithShape="0">
                    <a:srgbClr val="000000">
                      <a:alpha val="75000"/>
                    </a:srgbClr>
                  </a:outerShdw>
                </a:effectLst>
                <a:latin typeface="Verdana" charset="0"/>
              </a:rPr>
              <a:t> 	(</a:t>
            </a:r>
            <a:r>
              <a:rPr lang="en-GB" sz="2000" i="1" dirty="0">
                <a:solidFill>
                  <a:srgbClr val="FFFFFF"/>
                </a:solidFill>
                <a:effectLst>
                  <a:outerShdw blurRad="101600" dist="63500" dir="2700000" algn="tl" rotWithShape="0">
                    <a:srgbClr val="000000">
                      <a:alpha val="75000"/>
                    </a:srgbClr>
                  </a:outerShdw>
                </a:effectLst>
                <a:latin typeface="Verdana" charset="0"/>
              </a:rPr>
              <a:t>24 cm on Earth</a:t>
            </a:r>
            <a:r>
              <a:rPr lang="en-GB" sz="2000" dirty="0">
                <a:solidFill>
                  <a:srgbClr val="FFFFFF"/>
                </a:solidFill>
                <a:effectLst>
                  <a:outerShdw blurRad="101600" dist="63500" dir="2700000" algn="tl" rotWithShape="0">
                    <a:srgbClr val="000000">
                      <a:alpha val="75000"/>
                    </a:srgbClr>
                  </a:outerShdw>
                </a:effectLst>
                <a:latin typeface="Verdana" charset="0"/>
              </a:rPr>
              <a:t>)</a:t>
            </a:r>
          </a:p>
        </p:txBody>
      </p:sp>
      <p:sp>
        <p:nvSpPr>
          <p:cNvPr id="10246" name="Rounded Rectangle 6"/>
          <p:cNvSpPr>
            <a:spLocks noChangeArrowheads="1"/>
          </p:cNvSpPr>
          <p:nvPr/>
        </p:nvSpPr>
        <p:spPr bwMode="auto">
          <a:xfrm>
            <a:off x="4788024" y="5035750"/>
            <a:ext cx="1944687" cy="452437"/>
          </a:xfrm>
          <a:prstGeom prst="roundRect">
            <a:avLst>
              <a:gd name="adj" fmla="val 16667"/>
            </a:avLst>
          </a:prstGeom>
          <a:noFill/>
          <a:ln w="19050">
            <a:solidFill>
              <a:srgbClr val="00FFFF"/>
            </a:solidFill>
            <a:round/>
            <a:headEnd/>
            <a:tailEnd/>
          </a:ln>
        </p:spPr>
        <p:txBody>
          <a:bodyPr lIns="82945" tIns="41473" rIns="82945" bIns="41473">
            <a:prstTxWarp prst="textNoShape">
              <a:avLst/>
            </a:prstTxWarp>
          </a:bodyPr>
          <a:lstStyle/>
          <a:p>
            <a:endParaRPr lang="en-US"/>
          </a:p>
        </p:txBody>
      </p:sp>
      <p:sp>
        <p:nvSpPr>
          <p:cNvPr id="3" name="Slide Number Placeholder 2">
            <a:extLst>
              <a:ext uri="{FF2B5EF4-FFF2-40B4-BE49-F238E27FC236}">
                <a16:creationId xmlns:a16="http://schemas.microsoft.com/office/drawing/2014/main" id="{CE2209B0-FA48-FD47-B193-669C30CFAE2F}"/>
              </a:ext>
            </a:extLst>
          </p:cNvPr>
          <p:cNvSpPr>
            <a:spLocks noGrp="1"/>
          </p:cNvSpPr>
          <p:nvPr>
            <p:ph type="sldNum" sz="quarter" idx="12"/>
          </p:nvPr>
        </p:nvSpPr>
        <p:spPr/>
        <p:txBody>
          <a:bodyPr/>
          <a:lstStyle/>
          <a:p>
            <a:fld id="{D12AA694-00EB-4F4B-AABB-6F50FB178914}" type="slidenum">
              <a:rPr lang="en-US" smtClean="0"/>
              <a:t>52</a:t>
            </a:fld>
            <a:endParaRPr lang="en-US"/>
          </a:p>
        </p:txBody>
      </p:sp>
      <p:sp>
        <p:nvSpPr>
          <p:cNvPr id="8" name="Rounded Rectangle 6">
            <a:extLst>
              <a:ext uri="{FF2B5EF4-FFF2-40B4-BE49-F238E27FC236}">
                <a16:creationId xmlns:a16="http://schemas.microsoft.com/office/drawing/2014/main" id="{9D3D66F8-4EDF-8449-A405-B6E4F093F251}"/>
              </a:ext>
            </a:extLst>
          </p:cNvPr>
          <p:cNvSpPr>
            <a:spLocks noChangeArrowheads="1"/>
          </p:cNvSpPr>
          <p:nvPr/>
        </p:nvSpPr>
        <p:spPr bwMode="auto">
          <a:xfrm>
            <a:off x="3801886" y="5931097"/>
            <a:ext cx="1540227" cy="452437"/>
          </a:xfrm>
          <a:prstGeom prst="roundRect">
            <a:avLst>
              <a:gd name="adj" fmla="val 16667"/>
            </a:avLst>
          </a:prstGeom>
          <a:noFill/>
          <a:ln w="19050">
            <a:solidFill>
              <a:srgbClr val="00FFFF"/>
            </a:solidFill>
            <a:round/>
            <a:headEnd/>
            <a:tailEnd/>
          </a:ln>
        </p:spPr>
        <p:txBody>
          <a:bodyPr lIns="82945" tIns="41473" rIns="82945" bIns="41473">
            <a:prstTxWarp prst="textNoShape">
              <a:avLst/>
            </a:prstTxWarp>
          </a:bodyPr>
          <a:lstStyle/>
          <a:p>
            <a:endParaRPr lang="en-US"/>
          </a:p>
        </p:txBody>
      </p:sp>
    </p:spTree>
    <p:extLst>
      <p:ext uri="{BB962C8B-B14F-4D97-AF65-F5344CB8AC3E}">
        <p14:creationId xmlns:p14="http://schemas.microsoft.com/office/powerpoint/2010/main" val="396576386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ipe(left)">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wipe(down)">
                                      <p:cBhvr>
                                        <p:cTn id="12" dur="500"/>
                                        <p:tgtEl>
                                          <p:spTgt spid="1024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wedge">
                                      <p:cBhvr>
                                        <p:cTn id="17" dur="1000"/>
                                        <p:tgtEl>
                                          <p:spTgt spid="102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245"/>
                                        </p:tgtEl>
                                        <p:attrNameLst>
                                          <p:attrName>style.visibility</p:attrName>
                                        </p:attrNameLst>
                                      </p:cBhvr>
                                      <p:to>
                                        <p:strVal val="visible"/>
                                      </p:to>
                                    </p:set>
                                    <p:animEffect transition="in" filter="wipe(left)">
                                      <p:cBhvr>
                                        <p:cTn id="22" dur="1000"/>
                                        <p:tgtEl>
                                          <p:spTgt spid="102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6"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px_k2_t.gif"/>
          <p:cNvPicPr>
            <a:picLocks noChangeAspect="1"/>
          </p:cNvPicPr>
          <p:nvPr/>
        </p:nvPicPr>
        <p:blipFill>
          <a:blip r:embed="rId3"/>
          <a:srcRect/>
          <a:stretch>
            <a:fillRect/>
          </a:stretch>
        </p:blipFill>
        <p:spPr bwMode="auto">
          <a:xfrm>
            <a:off x="2562225" y="903288"/>
            <a:ext cx="3111500" cy="3108325"/>
          </a:xfrm>
          <a:prstGeom prst="rect">
            <a:avLst/>
          </a:prstGeom>
          <a:noFill/>
          <a:ln w="9525">
            <a:noFill/>
            <a:miter lim="800000"/>
            <a:headEnd/>
            <a:tailEnd/>
          </a:ln>
        </p:spPr>
      </p:pic>
      <p:sp>
        <p:nvSpPr>
          <p:cNvPr id="14" name="Rettangolo 3">
            <a:extLst>
              <a:ext uri="{FF2B5EF4-FFF2-40B4-BE49-F238E27FC236}">
                <a16:creationId xmlns:a16="http://schemas.microsoft.com/office/drawing/2014/main" id="{93BF59A3-EDDE-6043-A094-4EB9A676000A}"/>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ext Box 2"/>
          <p:cNvSpPr txBox="1">
            <a:spLocks noChangeArrowheads="1"/>
          </p:cNvSpPr>
          <p:nvPr/>
        </p:nvSpPr>
        <p:spPr bwMode="auto">
          <a:xfrm>
            <a:off x="395536" y="3700407"/>
            <a:ext cx="8328025" cy="2799294"/>
          </a:xfrm>
          <a:prstGeom prst="rect">
            <a:avLst/>
          </a:prstGeom>
          <a:solidFill>
            <a:srgbClr val="003366">
              <a:alpha val="75000"/>
            </a:srgbClr>
          </a:solidFill>
          <a:ln w="38227">
            <a:solidFill>
              <a:srgbClr val="3333CC"/>
            </a:solidFill>
            <a:miter lim="800000"/>
            <a:headEnd/>
            <a:tailEnd/>
          </a:ln>
        </p:spPr>
        <p:txBody>
          <a:bodyPr lIns="0" tIns="65311" rIns="130622" bIns="65311">
            <a:prstTxWarp prst="textNoShape">
              <a:avLst/>
            </a:prstTxWarp>
            <a:spAutoFit/>
          </a:bodyPr>
          <a:lstStyle/>
          <a:p>
            <a:pPr marL="387350" indent="-293688" algn="jus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b="1" dirty="0" err="1">
                <a:solidFill>
                  <a:srgbClr val="FFC000"/>
                </a:solidFill>
                <a:effectLst>
                  <a:outerShdw blurRad="101600" dist="63500" dir="2700000" algn="tl" rotWithShape="0">
                    <a:prstClr val="black">
                      <a:alpha val="75000"/>
                    </a:prstClr>
                  </a:outerShdw>
                </a:effectLst>
                <a:latin typeface="Verdana" charset="0"/>
              </a:rPr>
              <a:t>HEALPix</a:t>
            </a:r>
            <a:r>
              <a:rPr lang="en-GB" b="1" dirty="0">
                <a:solidFill>
                  <a:srgbClr val="FFFFFF"/>
                </a:solidFill>
                <a:effectLst>
                  <a:outerShdw blurRad="101600" dist="63500" dir="2700000" algn="tl" rotWithShape="0">
                    <a:prstClr val="black">
                      <a:alpha val="75000"/>
                    </a:prstClr>
                  </a:outerShdw>
                </a:effectLst>
                <a:latin typeface="Verdana" charset="0"/>
              </a:rPr>
              <a:t>:</a:t>
            </a:r>
            <a:r>
              <a:rPr lang="en-GB" dirty="0">
                <a:solidFill>
                  <a:srgbClr val="FFFFFF"/>
                </a:solidFill>
                <a:effectLst>
                  <a:outerShdw blurRad="101600" dist="63500" dir="2700000" algn="tl" rotWithShape="0">
                    <a:prstClr val="black">
                      <a:alpha val="75000"/>
                    </a:prstClr>
                  </a:outerShdw>
                </a:effectLst>
                <a:latin typeface="Verdana" charset="0"/>
              </a:rPr>
              <a:t> </a:t>
            </a:r>
            <a:r>
              <a:rPr lang="en-GB" b="1" dirty="0" err="1">
                <a:solidFill>
                  <a:srgbClr val="FFFFFF"/>
                </a:solidFill>
                <a:effectLst>
                  <a:outerShdw blurRad="101600" dist="63500" dir="2700000" algn="tl" rotWithShape="0">
                    <a:prstClr val="black">
                      <a:alpha val="75000"/>
                    </a:prstClr>
                  </a:outerShdw>
                </a:effectLst>
                <a:latin typeface="Courier New" charset="0"/>
                <a:ea typeface="Courier New" charset="0"/>
                <a:cs typeface="Courier New" charset="0"/>
              </a:rPr>
              <a:t>healpix.jpl.nasa.gov</a:t>
            </a:r>
            <a:endParaRPr lang="en-GB" b="1" dirty="0">
              <a:solidFill>
                <a:srgbClr val="FFFFFF"/>
              </a:solidFill>
              <a:effectLst>
                <a:outerShdw blurRad="101600" dist="63500" dir="2700000" algn="tl" rotWithShape="0">
                  <a:prstClr val="black">
                    <a:alpha val="75000"/>
                  </a:prstClr>
                </a:outerShdw>
              </a:effectLst>
              <a:latin typeface="Courier New" charset="0"/>
              <a:ea typeface="Courier New" charset="0"/>
              <a:cs typeface="Courier New" charset="0"/>
            </a:endParaRPr>
          </a:p>
          <a:p>
            <a:pPr marL="387350" indent="-293688" algn="jus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GB" sz="1200" dirty="0">
              <a:solidFill>
                <a:srgbClr val="FFFFFF"/>
              </a:solidFill>
              <a:effectLst>
                <a:outerShdw blurRad="101600" dist="63500" dir="2700000" algn="tl" rotWithShape="0">
                  <a:prstClr val="black">
                    <a:alpha val="75000"/>
                  </a:prstClr>
                </a:outerShdw>
              </a:effectLst>
              <a:latin typeface="Verdana" charset="0"/>
            </a:endParaRPr>
          </a:p>
          <a:p>
            <a:pPr marL="387350" indent="-293688" algn="jus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000" dirty="0">
                <a:solidFill>
                  <a:srgbClr val="FFFFFF"/>
                </a:solidFill>
                <a:effectLst>
                  <a:outerShdw blurRad="101600" dist="63500" dir="2700000" algn="tl" rotWithShape="0">
                    <a:prstClr val="black">
                      <a:alpha val="75000"/>
                    </a:prstClr>
                  </a:outerShdw>
                </a:effectLst>
                <a:latin typeface="Verdana" charset="0"/>
              </a:rPr>
              <a:t>Invented at ESO for COBE. Also used by WMAP, Planck, etc.</a:t>
            </a:r>
          </a:p>
          <a:p>
            <a:pPr marL="387350" indent="-293688" algn="jus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000" dirty="0">
                <a:solidFill>
                  <a:srgbClr val="FFFFFF"/>
                </a:solidFill>
                <a:effectLst>
                  <a:outerShdw blurRad="101600" dist="63500" dir="2700000" algn="tl" rotWithShape="0">
                    <a:prstClr val="black">
                      <a:alpha val="75000"/>
                    </a:prstClr>
                  </a:outerShdw>
                </a:effectLst>
                <a:latin typeface="Verdana" charset="0"/>
              </a:rPr>
              <a:t>The total Nr of pixels in a map is set by </a:t>
            </a:r>
            <a:r>
              <a:rPr lang="en-GB" sz="2000" i="1" dirty="0">
                <a:solidFill>
                  <a:srgbClr val="00FFFF"/>
                </a:solidFill>
                <a:effectLst>
                  <a:outerShdw blurRad="101600" dist="63500" dir="2700000" algn="tl" rotWithShape="0">
                    <a:prstClr val="black">
                      <a:alpha val="75000"/>
                    </a:prstClr>
                  </a:outerShdw>
                </a:effectLst>
                <a:latin typeface="Verdana" charset="0"/>
              </a:rPr>
              <a:t>order</a:t>
            </a:r>
            <a:r>
              <a:rPr lang="en-GB" sz="2000" dirty="0">
                <a:solidFill>
                  <a:srgbClr val="FFFFFF"/>
                </a:solidFill>
                <a:effectLst>
                  <a:outerShdw blurRad="101600" dist="63500" dir="2700000" algn="tl" rotWithShape="0">
                    <a:prstClr val="black">
                      <a:alpha val="75000"/>
                    </a:prstClr>
                  </a:outerShdw>
                </a:effectLst>
                <a:latin typeface="Verdana" charset="0"/>
              </a:rPr>
              <a:t>: </a:t>
            </a:r>
            <a:r>
              <a:rPr lang="en-GB" sz="2000" dirty="0" err="1">
                <a:solidFill>
                  <a:srgbClr val="FFFF00"/>
                </a:solidFill>
                <a:effectLst>
                  <a:outerShdw blurRad="101600" dist="63500" dir="2700000" algn="tl" rotWithShape="0">
                    <a:prstClr val="black">
                      <a:alpha val="75000"/>
                    </a:prstClr>
                  </a:outerShdw>
                </a:effectLst>
                <a:latin typeface="Verdana" charset="0"/>
              </a:rPr>
              <a:t>k</a:t>
            </a:r>
            <a:r>
              <a:rPr lang="en-GB" sz="2000" dirty="0">
                <a:solidFill>
                  <a:srgbClr val="FFFF00"/>
                </a:solidFill>
                <a:effectLst>
                  <a:outerShdw blurRad="101600" dist="63500" dir="2700000" algn="tl" rotWithShape="0">
                    <a:prstClr val="black">
                      <a:alpha val="75000"/>
                    </a:prstClr>
                  </a:outerShdw>
                </a:effectLst>
                <a:latin typeface="Verdana" charset="0"/>
              </a:rPr>
              <a:t> </a:t>
            </a:r>
            <a:r>
              <a:rPr lang="en-GB" sz="2000" dirty="0" err="1">
                <a:solidFill>
                  <a:srgbClr val="FFFF00"/>
                </a:solidFill>
                <a:effectLst>
                  <a:outerShdw blurRad="101600" dist="63500" dir="2700000" algn="tl" rotWithShape="0">
                    <a:prstClr val="black">
                      <a:alpha val="75000"/>
                    </a:prstClr>
                  </a:outerShdw>
                </a:effectLst>
                <a:latin typeface="Verdana" charset="0"/>
                <a:sym typeface="Symbol" charset="2"/>
              </a:rPr>
              <a:t></a:t>
            </a:r>
            <a:r>
              <a:rPr lang="en-GB" sz="2000" dirty="0">
                <a:solidFill>
                  <a:srgbClr val="FFFF00"/>
                </a:solidFill>
                <a:effectLst>
                  <a:outerShdw blurRad="101600" dist="63500" dir="2700000" algn="tl" rotWithShape="0">
                    <a:prstClr val="black">
                      <a:alpha val="75000"/>
                    </a:prstClr>
                  </a:outerShdw>
                </a:effectLst>
                <a:latin typeface="Verdana" charset="0"/>
                <a:sym typeface="Symbol" charset="2"/>
              </a:rPr>
              <a:t> </a:t>
            </a:r>
            <a:r>
              <a:rPr lang="en-GB" sz="2000" dirty="0">
                <a:solidFill>
                  <a:srgbClr val="FFFF00"/>
                </a:solidFill>
                <a:effectLst>
                  <a:outerShdw blurRad="101600" dist="63500" dir="2700000" algn="tl" rotWithShape="0">
                    <a:prstClr val="black">
                      <a:alpha val="75000"/>
                    </a:prstClr>
                  </a:outerShdw>
                </a:effectLst>
                <a:latin typeface="Verdana" charset="0"/>
              </a:rPr>
              <a:t>[0 , 29]</a:t>
            </a:r>
          </a:p>
          <a:p>
            <a:pPr marL="387350" indent="-293688">
              <a:lnSpc>
                <a:spcPct val="100000"/>
              </a:lnSpc>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GB" sz="1200" dirty="0">
              <a:solidFill>
                <a:srgbClr val="FFFF00"/>
              </a:solidFill>
              <a:effectLst>
                <a:outerShdw blurRad="101600" dist="63500" dir="2700000" algn="tl" rotWithShape="0">
                  <a:prstClr val="black">
                    <a:alpha val="75000"/>
                  </a:prstClr>
                </a:outerShdw>
              </a:effectLst>
              <a:latin typeface="Verdana" charset="0"/>
            </a:endParaRPr>
          </a:p>
          <a:p>
            <a:pPr marL="387350" indent="-293688">
              <a:lnSpc>
                <a:spcPct val="150000"/>
              </a:lnSpc>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000" i="1" dirty="0">
                <a:solidFill>
                  <a:srgbClr val="FFFF00"/>
                </a:solidFill>
                <a:effectLst>
                  <a:outerShdw blurRad="101600" dist="63500" dir="2700000" algn="tl" rotWithShape="0">
                    <a:prstClr val="black">
                      <a:alpha val="75000"/>
                    </a:prstClr>
                  </a:outerShdw>
                </a:effectLst>
                <a:latin typeface="Verdana" charset="0"/>
              </a:rPr>
              <a:t>	</a:t>
            </a:r>
            <a:r>
              <a:rPr lang="en-GB" sz="2000" i="1" dirty="0" err="1">
                <a:solidFill>
                  <a:srgbClr val="FFFF00"/>
                </a:solidFill>
                <a:effectLst>
                  <a:outerShdw blurRad="101600" dist="63500" dir="2700000" algn="tl" rotWithShape="0">
                    <a:prstClr val="black">
                      <a:alpha val="75000"/>
                    </a:prstClr>
                  </a:outerShdw>
                </a:effectLst>
                <a:latin typeface="Verdana" charset="0"/>
              </a:rPr>
              <a:t>N</a:t>
            </a:r>
            <a:r>
              <a:rPr lang="en-GB" sz="2000" baseline="-25000" dirty="0" err="1">
                <a:solidFill>
                  <a:srgbClr val="FFFF00"/>
                </a:solidFill>
                <a:effectLst>
                  <a:outerShdw blurRad="101600" dist="63500" dir="2700000" algn="tl" rotWithShape="0">
                    <a:prstClr val="black">
                      <a:alpha val="75000"/>
                    </a:prstClr>
                  </a:outerShdw>
                </a:effectLst>
                <a:latin typeface="Verdana" charset="0"/>
              </a:rPr>
              <a:t>side</a:t>
            </a:r>
            <a:r>
              <a:rPr lang="en-GB" sz="2000" dirty="0">
                <a:solidFill>
                  <a:srgbClr val="FFFF00"/>
                </a:solidFill>
                <a:effectLst>
                  <a:outerShdw blurRad="101600" dist="63500" dir="2700000" algn="tl" rotWithShape="0">
                    <a:prstClr val="black">
                      <a:alpha val="75000"/>
                    </a:prstClr>
                  </a:outerShdw>
                </a:effectLst>
                <a:latin typeface="Verdana" charset="0"/>
              </a:rPr>
              <a:t> = 2</a:t>
            </a:r>
            <a:r>
              <a:rPr lang="en-GB" sz="2000" baseline="30000" dirty="0">
                <a:solidFill>
                  <a:srgbClr val="FFFF00"/>
                </a:solidFill>
                <a:effectLst>
                  <a:outerShdw blurRad="101600" dist="63500" dir="2700000" algn="tl" rotWithShape="0">
                    <a:prstClr val="black">
                      <a:alpha val="75000"/>
                    </a:prstClr>
                  </a:outerShdw>
                </a:effectLst>
                <a:latin typeface="Verdana" charset="0"/>
              </a:rPr>
              <a:t>k</a:t>
            </a:r>
            <a:r>
              <a:rPr lang="en-GB" sz="2000" dirty="0">
                <a:solidFill>
                  <a:srgbClr val="FFFF00"/>
                </a:solidFill>
                <a:effectLst>
                  <a:outerShdw blurRad="101600" dist="63500" dir="2700000" algn="tl" rotWithShape="0">
                    <a:prstClr val="black">
                      <a:alpha val="75000"/>
                    </a:prstClr>
                  </a:outerShdw>
                </a:effectLst>
                <a:latin typeface="Verdana" charset="0"/>
              </a:rPr>
              <a:t>                           </a:t>
            </a:r>
            <a:r>
              <a:rPr lang="en-GB" sz="2000" i="1" dirty="0" err="1">
                <a:solidFill>
                  <a:srgbClr val="FFFF00"/>
                </a:solidFill>
                <a:effectLst>
                  <a:outerShdw blurRad="101600" dist="63500" dir="2700000" algn="tl" rotWithShape="0">
                    <a:prstClr val="black">
                      <a:alpha val="75000"/>
                    </a:prstClr>
                  </a:outerShdw>
                </a:effectLst>
                <a:latin typeface="Verdana" charset="0"/>
              </a:rPr>
              <a:t>N</a:t>
            </a:r>
            <a:r>
              <a:rPr lang="en-GB" sz="2000" baseline="-25000" dirty="0" err="1">
                <a:solidFill>
                  <a:srgbClr val="FFFF00"/>
                </a:solidFill>
                <a:effectLst>
                  <a:outerShdw blurRad="101600" dist="63500" dir="2700000" algn="tl" rotWithShape="0">
                    <a:prstClr val="black">
                      <a:alpha val="75000"/>
                    </a:prstClr>
                  </a:outerShdw>
                </a:effectLst>
                <a:latin typeface="Verdana" charset="0"/>
              </a:rPr>
              <a:t>pix</a:t>
            </a:r>
            <a:r>
              <a:rPr lang="en-GB" sz="2000" dirty="0">
                <a:solidFill>
                  <a:srgbClr val="FFFF00"/>
                </a:solidFill>
                <a:effectLst>
                  <a:outerShdw blurRad="101600" dist="63500" dir="2700000" algn="tl" rotWithShape="0">
                    <a:prstClr val="black">
                      <a:alpha val="75000"/>
                    </a:prstClr>
                  </a:outerShdw>
                </a:effectLst>
                <a:latin typeface="Verdana" charset="0"/>
              </a:rPr>
              <a:t> =  12 </a:t>
            </a:r>
            <a:r>
              <a:rPr lang="en-GB" sz="2000" dirty="0">
                <a:solidFill>
                  <a:srgbClr val="FFFF00"/>
                </a:solidFill>
                <a:effectLst>
                  <a:outerShdw blurRad="101600" dist="63500" dir="2700000" algn="tl" rotWithShape="0">
                    <a:prstClr val="black">
                      <a:alpha val="75000"/>
                    </a:prstClr>
                  </a:outerShdw>
                </a:effectLst>
                <a:latin typeface="Symbol" charset="2"/>
                <a:ea typeface="Times New Roman" charset="0"/>
                <a:cs typeface="Times New Roman" charset="0"/>
              </a:rPr>
              <a:t>×</a:t>
            </a:r>
            <a:r>
              <a:rPr lang="en-GB" sz="2000" dirty="0">
                <a:solidFill>
                  <a:srgbClr val="FFFF00"/>
                </a:solidFill>
                <a:effectLst>
                  <a:outerShdw blurRad="101600" dist="63500" dir="2700000" algn="tl" rotWithShape="0">
                    <a:prstClr val="black">
                      <a:alpha val="75000"/>
                    </a:prstClr>
                  </a:outerShdw>
                </a:effectLst>
                <a:latin typeface="Verdana" charset="0"/>
              </a:rPr>
              <a:t> </a:t>
            </a:r>
            <a:r>
              <a:rPr lang="en-GB" sz="2000" i="1" dirty="0">
                <a:solidFill>
                  <a:srgbClr val="FFFF00"/>
                </a:solidFill>
                <a:effectLst>
                  <a:outerShdw blurRad="101600" dist="63500" dir="2700000" algn="tl" rotWithShape="0">
                    <a:prstClr val="black">
                      <a:alpha val="75000"/>
                    </a:prstClr>
                  </a:outerShdw>
                </a:effectLst>
                <a:latin typeface="Verdana" charset="0"/>
              </a:rPr>
              <a:t>N</a:t>
            </a:r>
            <a:r>
              <a:rPr lang="en-GB" sz="2000" i="1" baseline="30000" dirty="0">
                <a:solidFill>
                  <a:srgbClr val="FFFF00"/>
                </a:solidFill>
                <a:effectLst>
                  <a:outerShdw blurRad="101600" dist="63500" dir="2700000" algn="tl" rotWithShape="0">
                    <a:prstClr val="black">
                      <a:alpha val="75000"/>
                    </a:prstClr>
                  </a:outerShdw>
                </a:effectLst>
                <a:latin typeface="Verdana" charset="0"/>
              </a:rPr>
              <a:t>2</a:t>
            </a:r>
            <a:r>
              <a:rPr lang="en-GB" sz="2000" baseline="-33000" dirty="0">
                <a:solidFill>
                  <a:srgbClr val="FFFF00"/>
                </a:solidFill>
                <a:effectLst>
                  <a:outerShdw blurRad="101600" dist="63500" dir="2700000" algn="tl" rotWithShape="0">
                    <a:prstClr val="black">
                      <a:alpha val="75000"/>
                    </a:prstClr>
                  </a:outerShdw>
                </a:effectLst>
                <a:latin typeface="Verdana" charset="0"/>
              </a:rPr>
              <a:t>side</a:t>
            </a:r>
          </a:p>
          <a:p>
            <a:pPr marL="387350" indent="-293688">
              <a:lnSpc>
                <a:spcPct val="150000"/>
              </a:lnSpc>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000" dirty="0">
                <a:solidFill>
                  <a:srgbClr val="FFFF00"/>
                </a:solidFill>
                <a:effectLst>
                  <a:outerShdw blurRad="101600" dist="63500" dir="2700000" algn="tl" rotWithShape="0">
                    <a:prstClr val="black">
                      <a:alpha val="75000"/>
                    </a:prstClr>
                  </a:outerShdw>
                </a:effectLst>
                <a:latin typeface="Verdana" charset="0"/>
              </a:rPr>
              <a:t>	</a:t>
            </a:r>
            <a:r>
              <a:rPr lang="en-GB" sz="2000" dirty="0" err="1">
                <a:solidFill>
                  <a:srgbClr val="FFFF00"/>
                </a:solidFill>
                <a:effectLst>
                  <a:outerShdw blurRad="101600" dist="63500" dir="2700000" algn="tl" rotWithShape="0">
                    <a:prstClr val="black">
                      <a:alpha val="75000"/>
                    </a:prstClr>
                  </a:outerShdw>
                </a:effectLst>
                <a:latin typeface="Verdana" charset="0"/>
              </a:rPr>
              <a:t>ID</a:t>
            </a:r>
            <a:r>
              <a:rPr lang="en-GB" sz="2000" baseline="-25000" dirty="0" err="1">
                <a:solidFill>
                  <a:srgbClr val="FFFF00"/>
                </a:solidFill>
                <a:effectLst>
                  <a:outerShdw blurRad="101600" dist="63500" dir="2700000" algn="tl" rotWithShape="0">
                    <a:prstClr val="black">
                      <a:alpha val="75000"/>
                    </a:prstClr>
                  </a:outerShdw>
                </a:effectLst>
                <a:latin typeface="Verdana" charset="0"/>
              </a:rPr>
              <a:t>range</a:t>
            </a:r>
            <a:r>
              <a:rPr lang="en-GB" sz="2000" dirty="0">
                <a:solidFill>
                  <a:srgbClr val="FFFF00"/>
                </a:solidFill>
                <a:effectLst>
                  <a:outerShdw blurRad="101600" dist="63500" dir="2700000" algn="tl" rotWithShape="0">
                    <a:prstClr val="black">
                      <a:alpha val="75000"/>
                    </a:prstClr>
                  </a:outerShdw>
                </a:effectLst>
                <a:latin typeface="Verdana" charset="0"/>
              </a:rPr>
              <a:t>: [0 , </a:t>
            </a:r>
            <a:r>
              <a:rPr lang="en-GB" sz="2000" i="1" dirty="0" err="1">
                <a:solidFill>
                  <a:srgbClr val="FFFF00"/>
                </a:solidFill>
                <a:effectLst>
                  <a:outerShdw blurRad="101600" dist="63500" dir="2700000" algn="tl" rotWithShape="0">
                    <a:prstClr val="black">
                      <a:alpha val="75000"/>
                    </a:prstClr>
                  </a:outerShdw>
                </a:effectLst>
                <a:latin typeface="Verdana" charset="0"/>
              </a:rPr>
              <a:t>N</a:t>
            </a:r>
            <a:r>
              <a:rPr lang="en-GB" sz="2000" baseline="-25000" dirty="0" err="1">
                <a:solidFill>
                  <a:srgbClr val="FFFF00"/>
                </a:solidFill>
                <a:effectLst>
                  <a:outerShdw blurRad="101600" dist="63500" dir="2700000" algn="tl" rotWithShape="0">
                    <a:prstClr val="black">
                      <a:alpha val="75000"/>
                    </a:prstClr>
                  </a:outerShdw>
                </a:effectLst>
                <a:latin typeface="Verdana" charset="0"/>
              </a:rPr>
              <a:t>pix</a:t>
            </a:r>
            <a:r>
              <a:rPr lang="en-GB" sz="2000" dirty="0">
                <a:solidFill>
                  <a:srgbClr val="FFFF00"/>
                </a:solidFill>
                <a:effectLst>
                  <a:outerShdw blurRad="101600" dist="63500" dir="2700000" algn="tl" rotWithShape="0">
                    <a:prstClr val="black">
                      <a:alpha val="75000"/>
                    </a:prstClr>
                  </a:outerShdw>
                </a:effectLst>
                <a:latin typeface="Verdana" charset="0"/>
              </a:rPr>
              <a:t> – 1]		</a:t>
            </a:r>
            <a:r>
              <a:rPr lang="en-GB" sz="2000" dirty="0" err="1">
                <a:solidFill>
                  <a:srgbClr val="FFFF00"/>
                </a:solidFill>
                <a:effectLst>
                  <a:outerShdw blurRad="101600" dist="63500" dir="2700000" algn="tl" rotWithShape="0">
                    <a:prstClr val="black">
                      <a:alpha val="75000"/>
                    </a:prstClr>
                  </a:outerShdw>
                </a:effectLst>
                <a:latin typeface="Verdana" charset="0"/>
              </a:rPr>
              <a:t>Ω</a:t>
            </a:r>
            <a:r>
              <a:rPr lang="en-GB" sz="2000" baseline="-25000" dirty="0" err="1">
                <a:solidFill>
                  <a:srgbClr val="FFFF00"/>
                </a:solidFill>
                <a:effectLst>
                  <a:outerShdw blurRad="101600" dist="63500" dir="2700000" algn="tl" rotWithShape="0">
                    <a:prstClr val="black">
                      <a:alpha val="75000"/>
                    </a:prstClr>
                  </a:outerShdw>
                </a:effectLst>
                <a:latin typeface="Verdana" charset="0"/>
              </a:rPr>
              <a:t>pix</a:t>
            </a:r>
            <a:r>
              <a:rPr lang="en-GB" sz="2000" dirty="0">
                <a:solidFill>
                  <a:srgbClr val="FFFF00"/>
                </a:solidFill>
                <a:effectLst>
                  <a:outerShdw blurRad="101600" dist="63500" dir="2700000" algn="tl" rotWithShape="0">
                    <a:prstClr val="black">
                      <a:alpha val="75000"/>
                    </a:prstClr>
                  </a:outerShdw>
                </a:effectLst>
                <a:latin typeface="Verdana" charset="0"/>
              </a:rPr>
              <a:t> =  </a:t>
            </a:r>
            <a:r>
              <a:rPr lang="en-GB" sz="2000" dirty="0">
                <a:solidFill>
                  <a:srgbClr val="FFFF00"/>
                </a:solidFill>
                <a:effectLst>
                  <a:outerShdw blurRad="101600" dist="63500" dir="2700000" algn="tl" rotWithShape="0">
                    <a:prstClr val="black">
                      <a:alpha val="75000"/>
                    </a:prstClr>
                  </a:outerShdw>
                </a:effectLst>
                <a:latin typeface="Symbol" charset="2"/>
                <a:sym typeface="Symbol" charset="2"/>
              </a:rPr>
              <a:t></a:t>
            </a:r>
            <a:r>
              <a:rPr lang="en-GB" sz="2000" b="1" dirty="0">
                <a:solidFill>
                  <a:srgbClr val="FFFF00"/>
                </a:solidFill>
                <a:effectLst>
                  <a:outerShdw blurRad="101600" dist="63500" dir="2700000" algn="tl" rotWithShape="0">
                    <a:prstClr val="black">
                      <a:alpha val="75000"/>
                    </a:prstClr>
                  </a:outerShdw>
                </a:effectLst>
                <a:latin typeface="Verdana" charset="0"/>
              </a:rPr>
              <a:t> </a:t>
            </a:r>
            <a:r>
              <a:rPr lang="en-GB" sz="2000" dirty="0">
                <a:solidFill>
                  <a:srgbClr val="FFFF00"/>
                </a:solidFill>
                <a:effectLst>
                  <a:outerShdw blurRad="101600" dist="63500" dir="2700000" algn="tl" rotWithShape="0">
                    <a:prstClr val="black">
                      <a:alpha val="75000"/>
                    </a:prstClr>
                  </a:outerShdw>
                </a:effectLst>
                <a:latin typeface="Verdana" charset="0"/>
              </a:rPr>
              <a:t>/ (3 </a:t>
            </a:r>
            <a:r>
              <a:rPr lang="en-GB" sz="2000" dirty="0">
                <a:solidFill>
                  <a:srgbClr val="FFFF00"/>
                </a:solidFill>
                <a:effectLst>
                  <a:outerShdw blurRad="101600" dist="63500" dir="2700000" algn="tl" rotWithShape="0">
                    <a:prstClr val="black">
                      <a:alpha val="75000"/>
                    </a:prstClr>
                  </a:outerShdw>
                </a:effectLst>
                <a:ea typeface="Times New Roman" charset="0"/>
                <a:cs typeface="Times New Roman" charset="0"/>
              </a:rPr>
              <a:t>×</a:t>
            </a:r>
            <a:r>
              <a:rPr lang="en-GB" sz="2000" dirty="0">
                <a:solidFill>
                  <a:srgbClr val="FFFF00"/>
                </a:solidFill>
                <a:effectLst>
                  <a:outerShdw blurRad="101600" dist="63500" dir="2700000" algn="tl" rotWithShape="0">
                    <a:prstClr val="black">
                      <a:alpha val="75000"/>
                    </a:prstClr>
                  </a:outerShdw>
                </a:effectLst>
                <a:latin typeface="Verdana" charset="0"/>
              </a:rPr>
              <a:t> </a:t>
            </a:r>
            <a:r>
              <a:rPr lang="en-GB" sz="2000" i="1" dirty="0">
                <a:solidFill>
                  <a:srgbClr val="FFFF00"/>
                </a:solidFill>
                <a:effectLst>
                  <a:outerShdw blurRad="101600" dist="63500" dir="2700000" algn="tl" rotWithShape="0">
                    <a:prstClr val="black">
                      <a:alpha val="75000"/>
                    </a:prstClr>
                  </a:outerShdw>
                </a:effectLst>
                <a:latin typeface="Verdana" charset="0"/>
              </a:rPr>
              <a:t>N</a:t>
            </a:r>
            <a:r>
              <a:rPr lang="en-GB" sz="2000" i="1" baseline="33000" dirty="0">
                <a:solidFill>
                  <a:srgbClr val="FFFF00"/>
                </a:solidFill>
                <a:effectLst>
                  <a:outerShdw blurRad="101600" dist="63500" dir="2700000" algn="tl" rotWithShape="0">
                    <a:prstClr val="black">
                      <a:alpha val="75000"/>
                    </a:prstClr>
                  </a:outerShdw>
                </a:effectLst>
                <a:latin typeface="Verdana" charset="0"/>
              </a:rPr>
              <a:t>2</a:t>
            </a:r>
            <a:r>
              <a:rPr lang="en-GB" sz="2000" baseline="-33000" dirty="0">
                <a:solidFill>
                  <a:srgbClr val="FFFF00"/>
                </a:solidFill>
                <a:effectLst>
                  <a:outerShdw blurRad="101600" dist="63500" dir="2700000" algn="tl" rotWithShape="0">
                    <a:prstClr val="black">
                      <a:alpha val="75000"/>
                    </a:prstClr>
                  </a:outerShdw>
                </a:effectLst>
                <a:latin typeface="Verdana" charset="0"/>
              </a:rPr>
              <a:t>side</a:t>
            </a:r>
            <a:r>
              <a:rPr lang="en-GB" sz="2000" dirty="0">
                <a:solidFill>
                  <a:srgbClr val="FFFF00"/>
                </a:solidFill>
                <a:effectLst>
                  <a:outerShdw blurRad="101600" dist="63500" dir="2700000" algn="tl" rotWithShape="0">
                    <a:prstClr val="black">
                      <a:alpha val="75000"/>
                    </a:prstClr>
                  </a:outerShdw>
                </a:effectLst>
                <a:latin typeface="Verdana" charset="0"/>
              </a:rPr>
              <a:t>)</a:t>
            </a:r>
          </a:p>
          <a:p>
            <a:pPr marL="387350" indent="-293688">
              <a:lnSpc>
                <a:spcPct val="150000"/>
              </a:lnSpc>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000" dirty="0">
                <a:solidFill>
                  <a:srgbClr val="FFFFFF"/>
                </a:solidFill>
                <a:effectLst>
                  <a:outerShdw blurRad="101600" dist="63500" dir="2700000" algn="tl" rotWithShape="0">
                    <a:prstClr val="black">
                      <a:alpha val="75000"/>
                    </a:prstClr>
                  </a:outerShdw>
                </a:effectLst>
                <a:latin typeface="Verdana" charset="0"/>
              </a:rPr>
              <a:t>Max res.: 3.46 </a:t>
            </a:r>
            <a:r>
              <a:rPr lang="en-GB" sz="2000" dirty="0">
                <a:solidFill>
                  <a:srgbClr val="FFFFFF"/>
                </a:solidFill>
                <a:effectLst>
                  <a:outerShdw blurRad="101600" dist="63500" dir="2700000" algn="tl" rotWithShape="0">
                    <a:prstClr val="black">
                      <a:alpha val="75000"/>
                    </a:prstClr>
                  </a:outerShdw>
                </a:effectLst>
                <a:latin typeface="Symbol" charset="2"/>
                <a:ea typeface="Times New Roman" charset="0"/>
                <a:cs typeface="Times New Roman" charset="0"/>
              </a:rPr>
              <a:t>×</a:t>
            </a:r>
            <a:r>
              <a:rPr lang="en-GB" sz="2000" dirty="0">
                <a:solidFill>
                  <a:srgbClr val="FFFFFF"/>
                </a:solidFill>
                <a:effectLst>
                  <a:outerShdw blurRad="101600" dist="63500" dir="2700000" algn="tl" rotWithShape="0">
                    <a:prstClr val="black">
                      <a:alpha val="75000"/>
                    </a:prstClr>
                  </a:outerShdw>
                </a:effectLst>
                <a:latin typeface="Verdana" charset="0"/>
              </a:rPr>
              <a:t> 10</a:t>
            </a:r>
            <a:r>
              <a:rPr lang="en-GB" sz="2000" baseline="33000" dirty="0">
                <a:solidFill>
                  <a:srgbClr val="FFFFFF"/>
                </a:solidFill>
                <a:effectLst>
                  <a:outerShdw blurRad="101600" dist="63500" dir="2700000" algn="tl" rotWithShape="0">
                    <a:prstClr val="black">
                      <a:alpha val="75000"/>
                    </a:prstClr>
                  </a:outerShdw>
                </a:effectLst>
                <a:latin typeface="Verdana" charset="0"/>
              </a:rPr>
              <a:t>18</a:t>
            </a:r>
            <a:r>
              <a:rPr lang="en-GB" sz="2000" dirty="0">
                <a:solidFill>
                  <a:srgbClr val="FFFFFF"/>
                </a:solidFill>
                <a:effectLst>
                  <a:outerShdw blurRad="101600" dist="63500" dir="2700000" algn="tl" rotWithShape="0">
                    <a:prstClr val="black">
                      <a:alpha val="75000"/>
                    </a:prstClr>
                  </a:outerShdw>
                </a:effectLst>
                <a:latin typeface="Verdana" charset="0"/>
              </a:rPr>
              <a:t> </a:t>
            </a:r>
            <a:r>
              <a:rPr lang="en-GB" sz="2000" dirty="0" err="1">
                <a:solidFill>
                  <a:srgbClr val="FFFFFF"/>
                </a:solidFill>
                <a:effectLst>
                  <a:outerShdw blurRad="101600" dist="63500" dir="2700000" algn="tl" rotWithShape="0">
                    <a:prstClr val="black">
                      <a:alpha val="75000"/>
                    </a:prstClr>
                  </a:outerShdw>
                </a:effectLst>
                <a:latin typeface="Verdana" charset="0"/>
              </a:rPr>
              <a:t>pix</a:t>
            </a:r>
            <a:r>
              <a:rPr lang="en-GB" sz="2000" dirty="0">
                <a:solidFill>
                  <a:srgbClr val="FFFFFF"/>
                </a:solidFill>
                <a:effectLst>
                  <a:outerShdw blurRad="101600" dist="63500" dir="2700000" algn="tl" rotWithShape="0">
                    <a:prstClr val="black">
                      <a:alpha val="75000"/>
                    </a:prstClr>
                  </a:outerShdw>
                </a:effectLst>
                <a:latin typeface="Verdana" charset="0"/>
              </a:rPr>
              <a:t> </a:t>
            </a:r>
            <a:r>
              <a:rPr lang="en-GB" sz="2000" dirty="0" err="1">
                <a:solidFill>
                  <a:srgbClr val="FFFFFF"/>
                </a:solidFill>
                <a:effectLst>
                  <a:outerShdw blurRad="101600" dist="63500" dir="2700000" algn="tl" rotWithShape="0">
                    <a:prstClr val="black">
                      <a:alpha val="75000"/>
                    </a:prstClr>
                  </a:outerShdw>
                </a:effectLst>
                <a:latin typeface="Symbol" charset="2"/>
              </a:rPr>
              <a:t></a:t>
            </a:r>
            <a:r>
              <a:rPr lang="en-GB" sz="2000" dirty="0">
                <a:solidFill>
                  <a:srgbClr val="FFFFFF"/>
                </a:solidFill>
                <a:effectLst>
                  <a:outerShdw blurRad="101600" dist="63500" dir="2700000" algn="tl" rotWithShape="0">
                    <a:prstClr val="black">
                      <a:alpha val="75000"/>
                    </a:prstClr>
                  </a:outerShdw>
                </a:effectLst>
                <a:latin typeface="Verdana" charset="0"/>
              </a:rPr>
              <a:t> 3.93'' </a:t>
            </a:r>
            <a:r>
              <a:rPr lang="en-GB" sz="2000" dirty="0">
                <a:solidFill>
                  <a:srgbClr val="FFFFFF"/>
                </a:solidFill>
                <a:effectLst>
                  <a:outerShdw blurRad="101600" dist="63500" dir="2700000" algn="tl" rotWithShape="0">
                    <a:prstClr val="black">
                      <a:alpha val="75000"/>
                    </a:prstClr>
                  </a:outerShdw>
                </a:effectLst>
                <a:latin typeface="Symbol" charset="2"/>
                <a:ea typeface="Times New Roman" charset="0"/>
                <a:cs typeface="Times New Roman" charset="0"/>
              </a:rPr>
              <a:t>×</a:t>
            </a:r>
            <a:r>
              <a:rPr lang="en-GB" sz="2000" dirty="0">
                <a:solidFill>
                  <a:srgbClr val="FFFFFF"/>
                </a:solidFill>
                <a:effectLst>
                  <a:outerShdw blurRad="101600" dist="63500" dir="2700000" algn="tl" rotWithShape="0">
                    <a:prstClr val="black">
                      <a:alpha val="75000"/>
                    </a:prstClr>
                  </a:outerShdw>
                </a:effectLst>
                <a:latin typeface="Verdana" charset="0"/>
              </a:rPr>
              <a:t> 10</a:t>
            </a:r>
            <a:r>
              <a:rPr lang="en-GB" sz="2000" baseline="33000" dirty="0">
                <a:solidFill>
                  <a:srgbClr val="FFFFFF"/>
                </a:solidFill>
                <a:effectLst>
                  <a:outerShdw blurRad="101600" dist="63500" dir="2700000" algn="tl" rotWithShape="0">
                    <a:prstClr val="black">
                      <a:alpha val="75000"/>
                    </a:prstClr>
                  </a:outerShdw>
                </a:effectLst>
                <a:latin typeface="Verdana" charset="0"/>
                <a:sym typeface="Symbol" charset="2"/>
              </a:rPr>
              <a:t></a:t>
            </a:r>
            <a:r>
              <a:rPr lang="en-GB" sz="2000" baseline="33000" dirty="0">
                <a:solidFill>
                  <a:srgbClr val="FFFFFF"/>
                </a:solidFill>
                <a:effectLst>
                  <a:outerShdw blurRad="101600" dist="63500" dir="2700000" algn="tl" rotWithShape="0">
                    <a:prstClr val="black">
                      <a:alpha val="75000"/>
                    </a:prstClr>
                  </a:outerShdw>
                </a:effectLst>
                <a:latin typeface="Verdana" charset="0"/>
              </a:rPr>
              <a:t>4</a:t>
            </a:r>
            <a:r>
              <a:rPr lang="en-GB" sz="2000" dirty="0">
                <a:solidFill>
                  <a:srgbClr val="FFFFFF"/>
                </a:solidFill>
                <a:effectLst>
                  <a:outerShdw blurRad="101600" dist="63500" dir="2700000" algn="tl" rotWithShape="0">
                    <a:prstClr val="black">
                      <a:alpha val="75000"/>
                    </a:prstClr>
                  </a:outerShdw>
                </a:effectLst>
                <a:latin typeface="Verdana" charset="0"/>
              </a:rPr>
              <a:t>    </a:t>
            </a:r>
            <a:r>
              <a:rPr lang="en-GB" dirty="0">
                <a:solidFill>
                  <a:srgbClr val="FFFFFF"/>
                </a:solidFill>
                <a:effectLst>
                  <a:outerShdw blurRad="101600" dist="63500" dir="2700000" algn="tl" rotWithShape="0">
                    <a:prstClr val="black">
                      <a:alpha val="75000"/>
                    </a:prstClr>
                  </a:outerShdw>
                </a:effectLst>
                <a:latin typeface="Verdana" charset="0"/>
              </a:rPr>
              <a:t>(</a:t>
            </a:r>
            <a:r>
              <a:rPr lang="en-GB" i="1" dirty="0">
                <a:solidFill>
                  <a:srgbClr val="FFFFFF"/>
                </a:solidFill>
                <a:effectLst>
                  <a:outerShdw blurRad="101600" dist="63500" dir="2700000" algn="tl" rotWithShape="0">
                    <a:prstClr val="black">
                      <a:alpha val="75000"/>
                    </a:prstClr>
                  </a:outerShdw>
                </a:effectLst>
                <a:latin typeface="Verdana" charset="0"/>
              </a:rPr>
              <a:t>1.2 cm on Earth</a:t>
            </a:r>
            <a:r>
              <a:rPr lang="en-GB" dirty="0">
                <a:solidFill>
                  <a:srgbClr val="FFFFFF"/>
                </a:solidFill>
                <a:effectLst>
                  <a:outerShdw blurRad="101600" dist="63500" dir="2700000" algn="tl" rotWithShape="0">
                    <a:prstClr val="black">
                      <a:alpha val="75000"/>
                    </a:prstClr>
                  </a:outerShdw>
                </a:effectLst>
                <a:latin typeface="Verdana" charset="0"/>
              </a:rPr>
              <a:t>)</a:t>
            </a:r>
          </a:p>
        </p:txBody>
      </p:sp>
      <p:sp>
        <p:nvSpPr>
          <p:cNvPr id="4" name="Rounded Rectangle 11"/>
          <p:cNvSpPr>
            <a:spLocks noChangeArrowheads="1"/>
          </p:cNvSpPr>
          <p:nvPr/>
        </p:nvSpPr>
        <p:spPr bwMode="auto">
          <a:xfrm>
            <a:off x="4211960" y="5067179"/>
            <a:ext cx="2398712" cy="452437"/>
          </a:xfrm>
          <a:prstGeom prst="roundRect">
            <a:avLst>
              <a:gd name="adj" fmla="val 16667"/>
            </a:avLst>
          </a:prstGeom>
          <a:noFill/>
          <a:ln w="19050">
            <a:solidFill>
              <a:srgbClr val="00FFFF"/>
            </a:solidFill>
            <a:round/>
            <a:headEnd/>
            <a:tailEnd/>
          </a:ln>
        </p:spPr>
        <p:txBody>
          <a:bodyPr lIns="82945" tIns="41473" rIns="82945" bIns="41473">
            <a:prstTxWarp prst="textNoShape">
              <a:avLst/>
            </a:prstTxWarp>
          </a:bodyPr>
          <a:lstStyle/>
          <a:p>
            <a:endParaRPr lang="en-US"/>
          </a:p>
        </p:txBody>
      </p:sp>
      <p:pic>
        <p:nvPicPr>
          <p:cNvPr id="5" name="Picture 4" descr="hpx_k1_t.gif"/>
          <p:cNvPicPr>
            <a:picLocks noChangeAspect="1"/>
          </p:cNvPicPr>
          <p:nvPr/>
        </p:nvPicPr>
        <p:blipFill>
          <a:blip r:embed="rId4"/>
          <a:srcRect/>
          <a:stretch>
            <a:fillRect/>
          </a:stretch>
        </p:blipFill>
        <p:spPr bwMode="auto">
          <a:xfrm>
            <a:off x="228600" y="1162050"/>
            <a:ext cx="2593975" cy="2590800"/>
          </a:xfrm>
          <a:prstGeom prst="rect">
            <a:avLst/>
          </a:prstGeom>
          <a:noFill/>
          <a:ln w="9525">
            <a:noFill/>
            <a:miter lim="800000"/>
            <a:headEnd/>
            <a:tailEnd/>
          </a:ln>
        </p:spPr>
      </p:pic>
      <p:pic>
        <p:nvPicPr>
          <p:cNvPr id="7" name="Picture 6" descr="hpx_k3_t.gif"/>
          <p:cNvPicPr>
            <a:picLocks noChangeAspect="1"/>
          </p:cNvPicPr>
          <p:nvPr/>
        </p:nvPicPr>
        <p:blipFill>
          <a:blip r:embed="rId5"/>
          <a:srcRect/>
          <a:stretch>
            <a:fillRect/>
          </a:stretch>
        </p:blipFill>
        <p:spPr bwMode="auto">
          <a:xfrm>
            <a:off x="5284788" y="642938"/>
            <a:ext cx="3630612" cy="3627437"/>
          </a:xfrm>
          <a:prstGeom prst="rect">
            <a:avLst/>
          </a:prstGeom>
          <a:noFill/>
          <a:ln w="9525">
            <a:noFill/>
            <a:miter lim="800000"/>
            <a:headEnd/>
            <a:tailEnd/>
          </a:ln>
        </p:spPr>
      </p:pic>
      <p:sp>
        <p:nvSpPr>
          <p:cNvPr id="8" name="Text Box 2"/>
          <p:cNvSpPr txBox="1">
            <a:spLocks noChangeArrowheads="1"/>
          </p:cNvSpPr>
          <p:nvPr/>
        </p:nvSpPr>
        <p:spPr bwMode="auto">
          <a:xfrm>
            <a:off x="34925" y="1227138"/>
            <a:ext cx="1101725" cy="531812"/>
          </a:xfrm>
          <a:prstGeom prst="rect">
            <a:avLst/>
          </a:prstGeom>
          <a:solidFill>
            <a:schemeClr val="accent1">
              <a:alpha val="60000"/>
            </a:schemeClr>
          </a:solidFill>
          <a:ln w="19050">
            <a:solidFill>
              <a:schemeClr val="tx2"/>
            </a:solidFill>
            <a:prstDash val="sysDot"/>
            <a:round/>
            <a:headEnd/>
            <a:tailEnd/>
          </a:ln>
        </p:spPr>
        <p:txBody>
          <a:bodyPr lIns="91436" tIns="91436" rIns="91436" bIns="91436">
            <a:prstTxWarp prst="textNoShape">
              <a:avLst/>
            </a:prstTxWarp>
            <a:spAutoFit/>
          </a:bodyPr>
          <a:lstStyle/>
          <a:p>
            <a:pPr marL="161925" indent="-161925" algn="ctr">
              <a:lnSpc>
                <a:spcPct val="89000"/>
              </a:lnSpc>
              <a:buClr>
                <a:srgbClr val="FFFF00"/>
              </a:buClr>
              <a:buSzPct val="80000"/>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en-GB" sz="2500" b="1" dirty="0" err="1">
                <a:solidFill>
                  <a:srgbClr val="FFFFFF"/>
                </a:solidFill>
                <a:effectLst>
                  <a:outerShdw blurRad="38100" dist="38100" dir="2700000" algn="tl">
                    <a:srgbClr val="000000"/>
                  </a:outerShdw>
                </a:effectLst>
                <a:latin typeface="Calibri" charset="0"/>
              </a:rPr>
              <a:t>k</a:t>
            </a:r>
            <a:r>
              <a:rPr lang="en-GB" sz="2500" b="1" dirty="0">
                <a:solidFill>
                  <a:srgbClr val="FFFFFF"/>
                </a:solidFill>
                <a:effectLst>
                  <a:outerShdw blurRad="38100" dist="38100" dir="2700000" algn="tl">
                    <a:srgbClr val="000000"/>
                  </a:outerShdw>
                </a:effectLst>
                <a:latin typeface="Calibri" charset="0"/>
              </a:rPr>
              <a:t>=1</a:t>
            </a:r>
          </a:p>
        </p:txBody>
      </p:sp>
      <p:sp>
        <p:nvSpPr>
          <p:cNvPr id="9" name="Text Box 2"/>
          <p:cNvSpPr txBox="1">
            <a:spLocks noChangeArrowheads="1"/>
          </p:cNvSpPr>
          <p:nvPr/>
        </p:nvSpPr>
        <p:spPr bwMode="auto">
          <a:xfrm>
            <a:off x="2497138" y="1077748"/>
            <a:ext cx="1103312" cy="533400"/>
          </a:xfrm>
          <a:prstGeom prst="rect">
            <a:avLst/>
          </a:prstGeom>
          <a:solidFill>
            <a:schemeClr val="accent1">
              <a:alpha val="60000"/>
            </a:schemeClr>
          </a:solidFill>
          <a:ln w="19050">
            <a:solidFill>
              <a:schemeClr val="tx2"/>
            </a:solidFill>
            <a:prstDash val="sysDot"/>
            <a:round/>
            <a:headEnd/>
            <a:tailEnd/>
          </a:ln>
        </p:spPr>
        <p:txBody>
          <a:bodyPr lIns="91436" tIns="91436" rIns="91436" bIns="91436">
            <a:prstTxWarp prst="textNoShape">
              <a:avLst/>
            </a:prstTxWarp>
            <a:spAutoFit/>
          </a:bodyPr>
          <a:lstStyle/>
          <a:p>
            <a:pPr marL="161925" indent="-161925" algn="ctr">
              <a:lnSpc>
                <a:spcPct val="89000"/>
              </a:lnSpc>
              <a:buClr>
                <a:srgbClr val="FFFF00"/>
              </a:buClr>
              <a:buSzPct val="80000"/>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en-GB" sz="2500" b="1" dirty="0" err="1">
                <a:solidFill>
                  <a:srgbClr val="FFFFFF"/>
                </a:solidFill>
                <a:effectLst>
                  <a:outerShdw blurRad="38100" dist="38100" dir="2700000" algn="tl">
                    <a:srgbClr val="000000"/>
                  </a:outerShdw>
                </a:effectLst>
                <a:latin typeface="Calibri" charset="0"/>
              </a:rPr>
              <a:t>k</a:t>
            </a:r>
            <a:r>
              <a:rPr lang="en-GB" sz="2500" b="1" dirty="0">
                <a:solidFill>
                  <a:srgbClr val="FFFFFF"/>
                </a:solidFill>
                <a:effectLst>
                  <a:outerShdw blurRad="38100" dist="38100" dir="2700000" algn="tl">
                    <a:srgbClr val="000000"/>
                  </a:outerShdw>
                </a:effectLst>
                <a:latin typeface="Calibri" charset="0"/>
              </a:rPr>
              <a:t>=2</a:t>
            </a:r>
          </a:p>
        </p:txBody>
      </p:sp>
      <p:sp>
        <p:nvSpPr>
          <p:cNvPr id="10" name="Text Box 2"/>
          <p:cNvSpPr txBox="1">
            <a:spLocks noChangeArrowheads="1"/>
          </p:cNvSpPr>
          <p:nvPr/>
        </p:nvSpPr>
        <p:spPr bwMode="auto">
          <a:xfrm>
            <a:off x="5284788" y="838200"/>
            <a:ext cx="1101725" cy="531813"/>
          </a:xfrm>
          <a:prstGeom prst="rect">
            <a:avLst/>
          </a:prstGeom>
          <a:solidFill>
            <a:schemeClr val="accent1">
              <a:alpha val="60000"/>
            </a:schemeClr>
          </a:solidFill>
          <a:ln w="19050">
            <a:solidFill>
              <a:schemeClr val="tx2"/>
            </a:solidFill>
            <a:prstDash val="sysDot"/>
            <a:round/>
            <a:headEnd/>
            <a:tailEnd/>
          </a:ln>
        </p:spPr>
        <p:txBody>
          <a:bodyPr lIns="91436" tIns="91436" rIns="91436" bIns="91436">
            <a:prstTxWarp prst="textNoShape">
              <a:avLst/>
            </a:prstTxWarp>
            <a:spAutoFit/>
          </a:bodyPr>
          <a:lstStyle/>
          <a:p>
            <a:pPr marL="161925" indent="-161925" algn="ctr">
              <a:lnSpc>
                <a:spcPct val="89000"/>
              </a:lnSpc>
              <a:buClr>
                <a:srgbClr val="FFFF00"/>
              </a:buClr>
              <a:buSzPct val="80000"/>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en-GB" sz="2500" b="1" dirty="0" err="1">
                <a:solidFill>
                  <a:srgbClr val="FFFFFF"/>
                </a:solidFill>
                <a:effectLst>
                  <a:outerShdw blurRad="38100" dist="38100" dir="2700000" algn="tl">
                    <a:srgbClr val="000000"/>
                  </a:outerShdw>
                </a:effectLst>
                <a:latin typeface="Calibri" charset="0"/>
              </a:rPr>
              <a:t>k</a:t>
            </a:r>
            <a:r>
              <a:rPr lang="en-GB" sz="2500" b="1" dirty="0">
                <a:solidFill>
                  <a:srgbClr val="FFFFFF"/>
                </a:solidFill>
                <a:effectLst>
                  <a:outerShdw blurRad="38100" dist="38100" dir="2700000" algn="tl">
                    <a:srgbClr val="000000"/>
                  </a:outerShdw>
                </a:effectLst>
                <a:latin typeface="Calibri" charset="0"/>
              </a:rPr>
              <a:t>=3</a:t>
            </a:r>
          </a:p>
        </p:txBody>
      </p:sp>
      <p:sp>
        <p:nvSpPr>
          <p:cNvPr id="12" name="Title 11"/>
          <p:cNvSpPr>
            <a:spLocks noGrp="1"/>
          </p:cNvSpPr>
          <p:nvPr>
            <p:ph type="title" idx="4294967295"/>
          </p:nvPr>
        </p:nvSpPr>
        <p:spPr>
          <a:xfrm>
            <a:off x="720000" y="57600"/>
            <a:ext cx="8167506" cy="1080000"/>
          </a:xfrm>
        </p:spPr>
        <p:txBody>
          <a:bodyPr wrap="square">
            <a:spAutoFit/>
          </a:bodyPr>
          <a:lstStyle/>
          <a:p>
            <a:pPr algn="l" rtl="0" eaLnBrk="1" latinLnBrk="0" hangingPunct="1"/>
            <a:r>
              <a:rPr lang="en-US" sz="3200" kern="1200" dirty="0">
                <a:solidFill>
                  <a:srgbClr val="FFC000"/>
                </a:solidFill>
                <a:effectLst>
                  <a:outerShdw blurRad="50800" dist="38100" algn="tr" rotWithShape="0">
                    <a:prstClr val="black">
                      <a:alpha val="40000"/>
                    </a:prstClr>
                  </a:outerShdw>
                </a:effectLst>
                <a:latin typeface="Calibri"/>
                <a:ea typeface="+mn-ea"/>
                <a:cs typeface="+mn-cs"/>
              </a:rPr>
              <a:t>HEALPix</a:t>
            </a:r>
            <a:r>
              <a:rPr lang="en-US" sz="3200" kern="1200" dirty="0">
                <a:solidFill>
                  <a:schemeClr val="tx2"/>
                </a:solidFill>
                <a:effectLst>
                  <a:outerShdw blurRad="50800" dist="38100" algn="tr" rotWithShape="0">
                    <a:prstClr val="black">
                      <a:alpha val="40000"/>
                    </a:prstClr>
                  </a:outerShdw>
                </a:effectLst>
                <a:latin typeface="Calibri"/>
                <a:ea typeface="+mn-ea"/>
                <a:cs typeface="+mn-cs"/>
              </a:rPr>
              <a:t>: Hierarchical Equal Area </a:t>
            </a:r>
            <a:r>
              <a:rPr lang="en-US" sz="3200" kern="1200" dirty="0" err="1">
                <a:solidFill>
                  <a:schemeClr val="tx2"/>
                </a:solidFill>
                <a:effectLst>
                  <a:outerShdw blurRad="50800" dist="38100" algn="tr" rotWithShape="0">
                    <a:prstClr val="black">
                      <a:alpha val="40000"/>
                    </a:prstClr>
                  </a:outerShdw>
                </a:effectLst>
                <a:latin typeface="Calibri"/>
                <a:ea typeface="+mn-ea"/>
                <a:cs typeface="+mn-cs"/>
              </a:rPr>
              <a:t>isoLatitude</a:t>
            </a:r>
            <a:r>
              <a:rPr lang="en-US" sz="3200" dirty="0">
                <a:solidFill>
                  <a:schemeClr val="tx2"/>
                </a:solidFill>
                <a:effectLst>
                  <a:outerShdw blurRad="50800" dist="38100" algn="tr" rotWithShape="0">
                    <a:prstClr val="black">
                      <a:alpha val="40000"/>
                    </a:prstClr>
                  </a:outerShdw>
                </a:effectLst>
                <a:latin typeface="Calibri"/>
                <a:ea typeface="+mn-ea"/>
                <a:cs typeface="+mn-cs"/>
              </a:rPr>
              <a:t> </a:t>
            </a:r>
            <a:br>
              <a:rPr lang="en-US" sz="3200" dirty="0">
                <a:solidFill>
                  <a:schemeClr val="tx2"/>
                </a:solidFill>
                <a:effectLst>
                  <a:outerShdw blurRad="50800" dist="38100" algn="tr" rotWithShape="0">
                    <a:prstClr val="black">
                      <a:alpha val="40000"/>
                    </a:prstClr>
                  </a:outerShdw>
                </a:effectLst>
                <a:latin typeface="Calibri"/>
                <a:ea typeface="+mn-ea"/>
                <a:cs typeface="+mn-cs"/>
              </a:rPr>
            </a:br>
            <a:r>
              <a:rPr lang="en-US" sz="3200" kern="1200" dirty="0">
                <a:solidFill>
                  <a:schemeClr val="tx2"/>
                </a:solidFill>
                <a:effectLst>
                  <a:outerShdw blurRad="50800" dist="38100" algn="tr" rotWithShape="0">
                    <a:prstClr val="black">
                      <a:alpha val="40000"/>
                    </a:prstClr>
                  </a:outerShdw>
                </a:effectLst>
                <a:latin typeface="Calibri"/>
                <a:ea typeface="+mn-ea"/>
                <a:cs typeface="+mn-cs"/>
              </a:rPr>
              <a:t>Pixelization</a:t>
            </a:r>
          </a:p>
        </p:txBody>
      </p:sp>
      <p:sp>
        <p:nvSpPr>
          <p:cNvPr id="13" name="Rounded Rectangle 11">
            <a:extLst>
              <a:ext uri="{FF2B5EF4-FFF2-40B4-BE49-F238E27FC236}">
                <a16:creationId xmlns:a16="http://schemas.microsoft.com/office/drawing/2014/main" id="{3B94F5B4-34D4-2540-A63D-9C9DEA53E6F2}"/>
              </a:ext>
            </a:extLst>
          </p:cNvPr>
          <p:cNvSpPr>
            <a:spLocks noChangeArrowheads="1"/>
          </p:cNvSpPr>
          <p:nvPr/>
        </p:nvSpPr>
        <p:spPr bwMode="auto">
          <a:xfrm>
            <a:off x="4035529" y="5934813"/>
            <a:ext cx="1728189" cy="452437"/>
          </a:xfrm>
          <a:prstGeom prst="roundRect">
            <a:avLst>
              <a:gd name="adj" fmla="val 16667"/>
            </a:avLst>
          </a:prstGeom>
          <a:noFill/>
          <a:ln w="19050">
            <a:solidFill>
              <a:srgbClr val="00FFFF"/>
            </a:solidFill>
            <a:round/>
            <a:headEnd/>
            <a:tailEnd/>
          </a:ln>
        </p:spPr>
        <p:txBody>
          <a:bodyPr lIns="82945" tIns="41473" rIns="82945" bIns="41473">
            <a:prstTxWarp prst="textNoShape">
              <a:avLst/>
            </a:prstTxWarp>
          </a:bodyPr>
          <a:lstStyle/>
          <a:p>
            <a:endParaRPr lang="en-US"/>
          </a:p>
        </p:txBody>
      </p:sp>
      <p:sp>
        <p:nvSpPr>
          <p:cNvPr id="15" name="Slide Number Placeholder 3">
            <a:extLst>
              <a:ext uri="{FF2B5EF4-FFF2-40B4-BE49-F238E27FC236}">
                <a16:creationId xmlns:a16="http://schemas.microsoft.com/office/drawing/2014/main" id="{2877BE52-B877-0D4C-892E-576D6BFC374F}"/>
              </a:ext>
            </a:extLst>
          </p:cNvPr>
          <p:cNvSpPr>
            <a:spLocks noGrp="1"/>
          </p:cNvSpPr>
          <p:nvPr>
            <p:ph type="sldNum" sz="quarter" idx="12"/>
          </p:nvPr>
        </p:nvSpPr>
        <p:spPr>
          <a:xfrm>
            <a:off x="8361363" y="6551266"/>
            <a:ext cx="526143" cy="284388"/>
          </a:xfrm>
          <a:effectLst/>
        </p:spPr>
        <p:txBody>
          <a:bodyPr/>
          <a:lstStyle/>
          <a:p>
            <a:fld id="{D12AA694-00EB-4F4B-AABB-6F50FB178914}" type="slidenum">
              <a:rPr lang="en-US" sz="1400" smtClean="0">
                <a:effectLst/>
              </a:rPr>
              <a:t>53</a:t>
            </a:fld>
            <a:endParaRPr lang="en-US" sz="1400" dirty="0">
              <a:effectLst/>
            </a:endParaRPr>
          </a:p>
        </p:txBody>
      </p:sp>
    </p:spTree>
    <p:extLst>
      <p:ext uri="{BB962C8B-B14F-4D97-AF65-F5344CB8AC3E}">
        <p14:creationId xmlns:p14="http://schemas.microsoft.com/office/powerpoint/2010/main" val="418753943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1000"/>
                                        <p:tgtEl>
                                          <p:spTgt spid="5"/>
                                        </p:tgtEl>
                                      </p:cBhvr>
                                    </p:animEffect>
                                  </p:childTnLst>
                                </p:cTn>
                              </p:par>
                            </p:childTnLst>
                          </p:cTn>
                        </p:par>
                        <p:par>
                          <p:cTn id="18" fill="hold">
                            <p:stCondLst>
                              <p:cond delay="1000"/>
                            </p:stCondLst>
                            <p:childTnLst>
                              <p:par>
                                <p:cTn id="19" presetID="55"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edge">
                                      <p:cBhvr>
                                        <p:cTn id="28" dur="1000"/>
                                        <p:tgtEl>
                                          <p:spTgt spid="6"/>
                                        </p:tgtEl>
                                      </p:cBhvr>
                                    </p:animEffect>
                                  </p:childTnLst>
                                </p:cTn>
                              </p:par>
                            </p:childTnLst>
                          </p:cTn>
                        </p:par>
                        <p:par>
                          <p:cTn id="29" fill="hold">
                            <p:stCondLst>
                              <p:cond delay="1000"/>
                            </p:stCondLst>
                            <p:childTnLst>
                              <p:par>
                                <p:cTn id="30" presetID="55"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strVal val="#ppt_w*0.70"/>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edge">
                                      <p:cBhvr>
                                        <p:cTn id="39" dur="1000"/>
                                        <p:tgtEl>
                                          <p:spTgt spid="7"/>
                                        </p:tgtEl>
                                      </p:cBhvr>
                                    </p:animEffect>
                                  </p:childTnLst>
                                </p:cTn>
                              </p:par>
                            </p:childTnLst>
                          </p:cTn>
                        </p:par>
                        <p:par>
                          <p:cTn id="40" fill="hold">
                            <p:stCondLst>
                              <p:cond delay="1000"/>
                            </p:stCondLst>
                            <p:childTnLst>
                              <p:par>
                                <p:cTn id="41" presetID="55"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0.70"/>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9" grpId="0" animBg="1"/>
      <p:bldP spid="10" grpId="0" animBg="1"/>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3">
            <a:extLst>
              <a:ext uri="{FF2B5EF4-FFF2-40B4-BE49-F238E27FC236}">
                <a16:creationId xmlns:a16="http://schemas.microsoft.com/office/drawing/2014/main" id="{A394A489-279F-404A-95D1-D2300B778CA3}"/>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27" y="1218631"/>
            <a:ext cx="8616947" cy="5385592"/>
          </a:xfrm>
          <a:prstGeom prst="rect">
            <a:avLst/>
          </a:prstGeom>
        </p:spPr>
      </p:pic>
      <p:sp>
        <p:nvSpPr>
          <p:cNvPr id="6" name="Title 1"/>
          <p:cNvSpPr txBox="1">
            <a:spLocks/>
          </p:cNvSpPr>
          <p:nvPr/>
        </p:nvSpPr>
        <p:spPr>
          <a:xfrm>
            <a:off x="720000" y="71415"/>
            <a:ext cx="8264974" cy="584776"/>
          </a:xfrm>
          <a:prstGeom prst="rect">
            <a:avLst/>
          </a:prstGeom>
        </p:spPr>
        <p:txBody>
          <a:bodyPr vert="horz" lIns="91440" tIns="45720" rIns="91440" bIns="45720" rtlCol="0" anchor="ctr">
            <a:normAutofit/>
          </a:bodyPr>
          <a:lstStyle/>
          <a:p>
            <a:pPr>
              <a:spcBef>
                <a:spcPct val="0"/>
              </a:spcBef>
              <a:tabLst>
                <a:tab pos="7983538" algn="l"/>
              </a:tabLst>
            </a:pPr>
            <a:r>
              <a:rPr kumimoji="0" lang="en-GB" sz="3200" b="1" i="0" u="none" strike="noStrike" kern="1200" cap="none" spc="0" normalizeH="0" baseline="0" noProof="0" dirty="0">
                <a:ln>
                  <a:noFill/>
                </a:ln>
                <a:solidFill>
                  <a:schemeClr val="tx2"/>
                </a:solidFill>
                <a:effectLst>
                  <a:outerShdw blurRad="50800" dist="38100" dir="2700000">
                    <a:srgbClr val="000000">
                      <a:alpha val="43000"/>
                    </a:srgbClr>
                  </a:outerShdw>
                </a:effectLst>
                <a:uLnTx/>
                <a:uFillTx/>
                <a:latin typeface="+mj-lt"/>
                <a:ea typeface="+mj-ea"/>
                <a:cs typeface="+mj-cs"/>
              </a:rPr>
              <a:t>UCAC 4: </a:t>
            </a:r>
            <a:r>
              <a:rPr lang="en-GB" sz="3200" b="1" dirty="0">
                <a:solidFill>
                  <a:schemeClr val="tx2"/>
                </a:solidFill>
                <a:effectLst>
                  <a:outerShdw blurRad="50800" dist="38100" dir="2700000">
                    <a:srgbClr val="000000">
                      <a:alpha val="43000"/>
                    </a:srgbClr>
                  </a:outerShdw>
                </a:effectLst>
                <a:latin typeface="+mj-lt"/>
                <a:ea typeface="+mj-ea"/>
                <a:cs typeface="+mj-cs"/>
              </a:rPr>
              <a:t>s</a:t>
            </a:r>
            <a:r>
              <a:rPr kumimoji="0" lang="en-GB" sz="3200" b="1" i="0" u="none" strike="noStrike" kern="1200" cap="none" spc="0" normalizeH="0" baseline="0" noProof="0" dirty="0" err="1">
                <a:ln>
                  <a:noFill/>
                </a:ln>
                <a:solidFill>
                  <a:schemeClr val="tx2"/>
                </a:solidFill>
                <a:effectLst>
                  <a:outerShdw blurRad="50800" dist="38100" dir="2700000">
                    <a:srgbClr val="000000">
                      <a:alpha val="43000"/>
                    </a:srgbClr>
                  </a:outerShdw>
                </a:effectLst>
                <a:uLnTx/>
                <a:uFillTx/>
                <a:latin typeface="+mj-lt"/>
                <a:ea typeface="+mj-ea"/>
                <a:cs typeface="+mj-cs"/>
              </a:rPr>
              <a:t>ky</a:t>
            </a:r>
            <a:r>
              <a:rPr kumimoji="0" lang="en-GB" sz="3200" b="1" i="0" u="none" strike="noStrike" kern="1200" cap="none" spc="0" normalizeH="0" baseline="0" noProof="0" dirty="0">
                <a:ln>
                  <a:noFill/>
                </a:ln>
                <a:solidFill>
                  <a:schemeClr val="tx2"/>
                </a:solidFill>
                <a:effectLst>
                  <a:outerShdw blurRad="50800" dist="38100" dir="2700000">
                    <a:srgbClr val="000000">
                      <a:alpha val="43000"/>
                    </a:srgbClr>
                  </a:outerShdw>
                </a:effectLst>
                <a:uLnTx/>
                <a:uFillTx/>
                <a:latin typeface="+mj-lt"/>
                <a:ea typeface="+mj-ea"/>
                <a:cs typeface="+mj-cs"/>
              </a:rPr>
              <a:t> objects density</a:t>
            </a:r>
          </a:p>
        </p:txBody>
      </p:sp>
      <p:sp>
        <p:nvSpPr>
          <p:cNvPr id="7" name="Text Box 3"/>
          <p:cNvSpPr txBox="1">
            <a:spLocks noChangeArrowheads="1"/>
          </p:cNvSpPr>
          <p:nvPr/>
        </p:nvSpPr>
        <p:spPr bwMode="auto">
          <a:xfrm>
            <a:off x="552449" y="1066800"/>
            <a:ext cx="3783815" cy="382728"/>
          </a:xfrm>
          <a:prstGeom prst="rect">
            <a:avLst/>
          </a:prstGeom>
          <a:noFill/>
          <a:ln w="9525">
            <a:noFill/>
            <a:round/>
            <a:headEnd/>
            <a:tailEnd/>
          </a:ln>
        </p:spPr>
        <p:txBody>
          <a:bodyPr lIns="0" tIns="0" rIns="0" bIns="0">
            <a:prstTxWarp prst="textNoShape">
              <a:avLst/>
            </a:prstTxWarp>
          </a:bodyPr>
          <a:lstStyle/>
          <a:p>
            <a:pPr>
              <a:tabLst>
                <a:tab pos="723900" algn="l"/>
                <a:tab pos="1447800" algn="l"/>
              </a:tabLst>
            </a:pPr>
            <a:r>
              <a:rPr lang="en-GB" sz="2400" dirty="0">
                <a:solidFill>
                  <a:srgbClr val="FFFFFF"/>
                </a:solidFill>
                <a:effectLst>
                  <a:outerShdw blurRad="38100" dist="38100" dir="2700000" algn="tl">
                    <a:srgbClr val="000000"/>
                  </a:outerShdw>
                </a:effectLst>
                <a:latin typeface="Verdana" charset="0"/>
                <a:ea typeface="Verdana" charset="0"/>
                <a:cs typeface="Verdana" charset="0"/>
              </a:rPr>
              <a:t>Orthographic Equatorial</a:t>
            </a:r>
          </a:p>
        </p:txBody>
      </p:sp>
      <p:sp>
        <p:nvSpPr>
          <p:cNvPr id="8" name="Text Box 4"/>
          <p:cNvSpPr txBox="1">
            <a:spLocks noChangeArrowheads="1"/>
          </p:cNvSpPr>
          <p:nvPr/>
        </p:nvSpPr>
        <p:spPr bwMode="auto">
          <a:xfrm>
            <a:off x="5465226" y="771756"/>
            <a:ext cx="3245788" cy="914400"/>
          </a:xfrm>
          <a:prstGeom prst="rect">
            <a:avLst/>
          </a:prstGeom>
          <a:noFill/>
          <a:ln w="9525">
            <a:noFill/>
            <a:round/>
            <a:headEnd/>
            <a:tailEnd/>
          </a:ln>
          <a:effectLst/>
        </p:spPr>
        <p:txBody>
          <a:bodyPr lIns="0" tIns="0" rIns="0" bIns="0">
            <a:prstTxWarp prst="textNoShape">
              <a:avLst/>
            </a:prstTxWarp>
          </a:bodyPr>
          <a:lstStyle/>
          <a:p>
            <a:pPr algn="ctr">
              <a:tabLst>
                <a:tab pos="723900" algn="l"/>
              </a:tabLst>
            </a:pPr>
            <a:r>
              <a:rPr lang="en-GB" b="1" dirty="0" err="1">
                <a:solidFill>
                  <a:srgbClr val="FFFFFF"/>
                </a:solidFill>
                <a:effectLst>
                  <a:outerShdw blurRad="38100" dist="38100" dir="2700000" algn="tl">
                    <a:srgbClr val="000000"/>
                  </a:outerShdw>
                </a:effectLst>
                <a:latin typeface="Verdana" charset="0"/>
                <a:ea typeface="Verdana" charset="0"/>
                <a:cs typeface="Verdana" charset="0"/>
              </a:rPr>
              <a:t>N</a:t>
            </a:r>
            <a:r>
              <a:rPr lang="en-GB" b="1" baseline="-25000" dirty="0" err="1">
                <a:solidFill>
                  <a:srgbClr val="FFFFFF"/>
                </a:solidFill>
                <a:effectLst>
                  <a:outerShdw blurRad="38100" dist="38100" dir="2700000" algn="tl">
                    <a:srgbClr val="000000"/>
                  </a:outerShdw>
                </a:effectLst>
                <a:latin typeface="Verdana" charset="0"/>
                <a:ea typeface="Verdana" charset="0"/>
                <a:cs typeface="Verdana" charset="0"/>
              </a:rPr>
              <a:t>obj</a:t>
            </a:r>
            <a:r>
              <a:rPr lang="en-GB" b="1" dirty="0">
                <a:solidFill>
                  <a:srgbClr val="FFFFFF"/>
                </a:solidFill>
                <a:effectLst>
                  <a:outerShdw blurRad="38100" dist="38100" dir="2700000" algn="tl">
                    <a:srgbClr val="000000"/>
                  </a:outerShdw>
                </a:effectLst>
                <a:latin typeface="Verdana" charset="0"/>
                <a:ea typeface="Verdana" charset="0"/>
                <a:cs typeface="Verdana" charset="0"/>
              </a:rPr>
              <a:t> = 113,780,000</a:t>
            </a:r>
          </a:p>
          <a:p>
            <a:pPr algn="ctr">
              <a:tabLst>
                <a:tab pos="723900" algn="l"/>
              </a:tabLst>
            </a:pPr>
            <a:r>
              <a:rPr lang="en-GB" b="1" dirty="0">
                <a:solidFill>
                  <a:srgbClr val="FFFFFF"/>
                </a:solidFill>
                <a:effectLst>
                  <a:outerShdw blurRad="38100" dist="38100" dir="2700000" algn="tl">
                    <a:srgbClr val="000000"/>
                  </a:outerShdw>
                </a:effectLst>
                <a:latin typeface="Verdana" charset="0"/>
                <a:ea typeface="Verdana" charset="0"/>
                <a:cs typeface="Verdana" charset="0"/>
              </a:rPr>
              <a:t>K = 8  </a:t>
            </a:r>
            <a:r>
              <a:rPr lang="en-GB" b="1" dirty="0" err="1">
                <a:solidFill>
                  <a:srgbClr val="FFFFFF"/>
                </a:solidFill>
                <a:effectLst>
                  <a:outerShdw blurRad="38100" dist="38100" dir="2700000" algn="tl">
                    <a:srgbClr val="000000"/>
                  </a:outerShdw>
                </a:effectLst>
                <a:latin typeface="Verdana" charset="0"/>
                <a:ea typeface="Verdana" charset="0"/>
                <a:cs typeface="Verdana" charset="0"/>
              </a:rPr>
              <a:t>N</a:t>
            </a:r>
            <a:r>
              <a:rPr lang="en-GB" b="1" baseline="-25000" dirty="0" err="1">
                <a:solidFill>
                  <a:srgbClr val="FFFFFF"/>
                </a:solidFill>
                <a:effectLst>
                  <a:outerShdw blurRad="38100" dist="38100" dir="2700000" algn="tl">
                    <a:srgbClr val="000000"/>
                  </a:outerShdw>
                </a:effectLst>
                <a:latin typeface="Verdana" charset="0"/>
                <a:ea typeface="Verdana" charset="0"/>
                <a:cs typeface="Verdana" charset="0"/>
              </a:rPr>
              <a:t>pix</a:t>
            </a:r>
            <a:r>
              <a:rPr lang="en-GB" b="1" dirty="0">
                <a:solidFill>
                  <a:srgbClr val="FFFFFF"/>
                </a:solidFill>
                <a:effectLst>
                  <a:outerShdw blurRad="38100" dist="38100" dir="2700000" algn="tl">
                    <a:srgbClr val="000000"/>
                  </a:outerShdw>
                </a:effectLst>
                <a:latin typeface="Verdana" charset="0"/>
                <a:ea typeface="Verdana" charset="0"/>
                <a:cs typeface="Verdana" charset="0"/>
              </a:rPr>
              <a:t>= 786,432</a:t>
            </a:r>
          </a:p>
          <a:p>
            <a:pPr algn="ctr">
              <a:tabLst>
                <a:tab pos="723900" algn="l"/>
              </a:tabLst>
            </a:pPr>
            <a:r>
              <a:rPr lang="en-GB" b="1" dirty="0" err="1">
                <a:solidFill>
                  <a:srgbClr val="FFFFFF"/>
                </a:solidFill>
                <a:effectLst>
                  <a:outerShdw blurRad="38100" dist="38100" dir="2700000" algn="tl">
                    <a:srgbClr val="000000"/>
                  </a:outerShdw>
                </a:effectLst>
                <a:latin typeface="Verdana" charset="0"/>
                <a:ea typeface="Verdana" charset="0"/>
                <a:cs typeface="Verdana" charset="0"/>
              </a:rPr>
              <a:t>Ω</a:t>
            </a:r>
            <a:r>
              <a:rPr lang="en-GB" b="1" baseline="-25000" dirty="0" err="1">
                <a:solidFill>
                  <a:srgbClr val="FFFFFF"/>
                </a:solidFill>
                <a:effectLst>
                  <a:outerShdw blurRad="38100" dist="38100" dir="2700000" algn="tl">
                    <a:srgbClr val="000000"/>
                  </a:outerShdw>
                </a:effectLst>
                <a:latin typeface="Verdana" charset="0"/>
                <a:ea typeface="Verdana" charset="0"/>
                <a:cs typeface="Verdana" charset="0"/>
              </a:rPr>
              <a:t>pix</a:t>
            </a:r>
            <a:r>
              <a:rPr lang="en-GB" b="1" baseline="-25000" dirty="0">
                <a:solidFill>
                  <a:srgbClr val="FFFFFF"/>
                </a:solidFill>
                <a:effectLst>
                  <a:outerShdw blurRad="38100" dist="38100" dir="2700000" algn="tl">
                    <a:srgbClr val="000000"/>
                  </a:outerShdw>
                </a:effectLst>
                <a:latin typeface="Verdana" charset="0"/>
                <a:ea typeface="Verdana" charset="0"/>
                <a:cs typeface="Verdana" charset="0"/>
              </a:rPr>
              <a:t> </a:t>
            </a:r>
            <a:r>
              <a:rPr lang="en-GB" b="1" dirty="0">
                <a:solidFill>
                  <a:srgbClr val="FFFFFF"/>
                </a:solidFill>
                <a:effectLst>
                  <a:outerShdw blurRad="38100" dist="38100" dir="2700000" algn="tl">
                    <a:srgbClr val="000000"/>
                  </a:outerShdw>
                </a:effectLst>
                <a:latin typeface="Verdana" charset="0"/>
                <a:ea typeface="Verdana" charset="0"/>
                <a:cs typeface="Verdana" charset="0"/>
              </a:rPr>
              <a:t>~ 14’</a:t>
            </a:r>
          </a:p>
        </p:txBody>
      </p:sp>
      <p:sp>
        <p:nvSpPr>
          <p:cNvPr id="9" name="Text Box 4"/>
          <p:cNvSpPr txBox="1">
            <a:spLocks noChangeArrowheads="1"/>
          </p:cNvSpPr>
          <p:nvPr/>
        </p:nvSpPr>
        <p:spPr bwMode="auto">
          <a:xfrm>
            <a:off x="2466380" y="6029368"/>
            <a:ext cx="889865" cy="366471"/>
          </a:xfrm>
          <a:prstGeom prst="rect">
            <a:avLst/>
          </a:prstGeom>
          <a:noFill/>
          <a:ln w="9525">
            <a:noFill/>
            <a:round/>
            <a:headEnd/>
            <a:tailEnd/>
          </a:ln>
          <a:effectLst/>
        </p:spPr>
        <p:txBody>
          <a:bodyPr lIns="0" tIns="0" rIns="0" bIns="0">
            <a:prstTxWarp prst="textNoShape">
              <a:avLst/>
            </a:prstTxWarp>
          </a:bodyPr>
          <a:lstStyle/>
          <a:p>
            <a:pPr algn="ctr">
              <a:tabLst>
                <a:tab pos="723900" algn="l"/>
              </a:tabLst>
            </a:pPr>
            <a:r>
              <a:rPr lang="en-GB" b="1" dirty="0">
                <a:solidFill>
                  <a:srgbClr val="FFFFFF"/>
                </a:solidFill>
                <a:effectLst>
                  <a:outerShdw blurRad="38100" dist="38100" dir="2700000" algn="tl">
                    <a:srgbClr val="000000"/>
                  </a:outerShdw>
                </a:effectLst>
                <a:latin typeface="Verdana" charset="0"/>
                <a:ea typeface="Verdana" charset="0"/>
                <a:cs typeface="Verdana" charset="0"/>
              </a:rPr>
              <a:t>10</a:t>
            </a:r>
          </a:p>
        </p:txBody>
      </p:sp>
      <p:sp>
        <p:nvSpPr>
          <p:cNvPr id="12" name="Text Box 4"/>
          <p:cNvSpPr txBox="1">
            <a:spLocks noChangeArrowheads="1"/>
          </p:cNvSpPr>
          <p:nvPr/>
        </p:nvSpPr>
        <p:spPr bwMode="auto">
          <a:xfrm>
            <a:off x="5919329" y="6029368"/>
            <a:ext cx="889865" cy="366471"/>
          </a:xfrm>
          <a:prstGeom prst="rect">
            <a:avLst/>
          </a:prstGeom>
          <a:noFill/>
          <a:ln w="9525">
            <a:noFill/>
            <a:round/>
            <a:headEnd/>
            <a:tailEnd/>
          </a:ln>
          <a:effectLst/>
        </p:spPr>
        <p:txBody>
          <a:bodyPr lIns="0" tIns="0" rIns="0" bIns="0">
            <a:prstTxWarp prst="textNoShape">
              <a:avLst/>
            </a:prstTxWarp>
          </a:bodyPr>
          <a:lstStyle/>
          <a:p>
            <a:pPr algn="ctr">
              <a:tabLst>
                <a:tab pos="723900" algn="l"/>
              </a:tabLst>
            </a:pPr>
            <a:r>
              <a:rPr lang="en-GB" b="1" dirty="0">
                <a:solidFill>
                  <a:srgbClr val="FFFFFF"/>
                </a:solidFill>
                <a:effectLst>
                  <a:outerShdw blurRad="38100" dist="38100" dir="2700000" algn="tl">
                    <a:srgbClr val="000000"/>
                  </a:outerShdw>
                </a:effectLst>
                <a:latin typeface="Verdana" charset="0"/>
                <a:ea typeface="Verdana" charset="0"/>
                <a:cs typeface="Verdana" charset="0"/>
              </a:rPr>
              <a:t>3000</a:t>
            </a:r>
          </a:p>
        </p:txBody>
      </p:sp>
      <p:sp>
        <p:nvSpPr>
          <p:cNvPr id="4" name="Slide Number Placeholder 3">
            <a:extLst>
              <a:ext uri="{FF2B5EF4-FFF2-40B4-BE49-F238E27FC236}">
                <a16:creationId xmlns:a16="http://schemas.microsoft.com/office/drawing/2014/main" id="{F4EAFB31-BF1B-A74D-9944-E77C00EA326D}"/>
              </a:ext>
            </a:extLst>
          </p:cNvPr>
          <p:cNvSpPr>
            <a:spLocks noGrp="1"/>
          </p:cNvSpPr>
          <p:nvPr>
            <p:ph type="sldNum" sz="quarter" idx="12"/>
          </p:nvPr>
        </p:nvSpPr>
        <p:spPr/>
        <p:txBody>
          <a:bodyPr/>
          <a:lstStyle/>
          <a:p>
            <a:fld id="{D12AA694-00EB-4F4B-AABB-6F50FB178914}" type="slidenum">
              <a:rPr lang="en-US" smtClean="0"/>
              <a:t>54</a:t>
            </a:fld>
            <a:endParaRPr lang="en-US"/>
          </a:p>
        </p:txBody>
      </p:sp>
    </p:spTree>
    <p:extLst>
      <p:ext uri="{BB962C8B-B14F-4D97-AF65-F5344CB8AC3E}">
        <p14:creationId xmlns:p14="http://schemas.microsoft.com/office/powerpoint/2010/main" val="3130166862"/>
      </p:ext>
    </p:extLst>
  </p:cSld>
  <p:clrMapOvr>
    <a:masterClrMapping/>
  </p:clrMapOvr>
  <p:transition spd="slow">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3">
            <a:extLst>
              <a:ext uri="{FF2B5EF4-FFF2-40B4-BE49-F238E27FC236}">
                <a16:creationId xmlns:a16="http://schemas.microsoft.com/office/drawing/2014/main" id="{D4556D7B-F2DA-F14C-B58B-411B83CFCB68}"/>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27" y="1218630"/>
            <a:ext cx="8616947" cy="5385591"/>
          </a:xfrm>
          <a:prstGeom prst="rect">
            <a:avLst/>
          </a:prstGeom>
        </p:spPr>
      </p:pic>
      <p:sp>
        <p:nvSpPr>
          <p:cNvPr id="6" name="Title 1"/>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kumimoji="0" lang="en-GB" sz="3200" b="1" i="0" u="none" strike="noStrike" kern="1200" cap="none" spc="0" normalizeH="0" baseline="0" noProof="0" dirty="0">
                <a:ln>
                  <a:noFill/>
                </a:ln>
                <a:solidFill>
                  <a:schemeClr val="tx2"/>
                </a:solidFill>
                <a:effectLst>
                  <a:outerShdw blurRad="50800" dist="38100" dir="2700000">
                    <a:srgbClr val="000000">
                      <a:alpha val="43000"/>
                    </a:srgbClr>
                  </a:outerShdw>
                </a:effectLst>
                <a:uLnTx/>
                <a:uFillTx/>
                <a:latin typeface="+mj-lt"/>
                <a:ea typeface="+mj-ea"/>
                <a:cs typeface="+mj-cs"/>
              </a:rPr>
              <a:t>UCAC 4: </a:t>
            </a:r>
            <a:r>
              <a:rPr lang="en-GB" sz="3200" b="1" dirty="0">
                <a:solidFill>
                  <a:schemeClr val="tx2"/>
                </a:solidFill>
                <a:effectLst>
                  <a:outerShdw blurRad="50800" dist="38100" dir="2700000">
                    <a:srgbClr val="000000">
                      <a:alpha val="43000"/>
                    </a:srgbClr>
                  </a:outerShdw>
                </a:effectLst>
                <a:latin typeface="+mj-lt"/>
                <a:ea typeface="+mj-ea"/>
                <a:cs typeface="+mj-cs"/>
              </a:rPr>
              <a:t>s</a:t>
            </a:r>
            <a:r>
              <a:rPr kumimoji="0" lang="en-GB" sz="3200" b="1" i="0" u="none" strike="noStrike" kern="1200" cap="none" spc="0" normalizeH="0" baseline="0" noProof="0" dirty="0" err="1">
                <a:ln>
                  <a:noFill/>
                </a:ln>
                <a:solidFill>
                  <a:schemeClr val="tx2"/>
                </a:solidFill>
                <a:effectLst>
                  <a:outerShdw blurRad="50800" dist="38100" dir="2700000">
                    <a:srgbClr val="000000">
                      <a:alpha val="43000"/>
                    </a:srgbClr>
                  </a:outerShdw>
                </a:effectLst>
                <a:uLnTx/>
                <a:uFillTx/>
                <a:latin typeface="+mj-lt"/>
                <a:ea typeface="+mj-ea"/>
                <a:cs typeface="+mj-cs"/>
              </a:rPr>
              <a:t>ky</a:t>
            </a:r>
            <a:r>
              <a:rPr kumimoji="0" lang="en-GB" sz="3200" b="1" i="0" u="none" strike="noStrike" kern="1200" cap="none" spc="0" normalizeH="0" baseline="0" noProof="0" dirty="0">
                <a:ln>
                  <a:noFill/>
                </a:ln>
                <a:solidFill>
                  <a:schemeClr val="tx2"/>
                </a:solidFill>
                <a:effectLst>
                  <a:outerShdw blurRad="50800" dist="38100" dir="2700000">
                    <a:srgbClr val="000000">
                      <a:alpha val="43000"/>
                    </a:srgbClr>
                  </a:outerShdw>
                </a:effectLst>
                <a:uLnTx/>
                <a:uFillTx/>
                <a:latin typeface="+mj-lt"/>
                <a:ea typeface="+mj-ea"/>
                <a:cs typeface="+mj-cs"/>
              </a:rPr>
              <a:t> objects density</a:t>
            </a:r>
          </a:p>
        </p:txBody>
      </p:sp>
      <p:sp>
        <p:nvSpPr>
          <p:cNvPr id="7" name="Text Box 3"/>
          <p:cNvSpPr txBox="1">
            <a:spLocks noChangeArrowheads="1"/>
          </p:cNvSpPr>
          <p:nvPr/>
        </p:nvSpPr>
        <p:spPr bwMode="auto">
          <a:xfrm>
            <a:off x="552449" y="1066800"/>
            <a:ext cx="3783815" cy="382728"/>
          </a:xfrm>
          <a:prstGeom prst="rect">
            <a:avLst/>
          </a:prstGeom>
          <a:noFill/>
          <a:ln w="9525">
            <a:noFill/>
            <a:round/>
            <a:headEnd/>
            <a:tailEnd/>
          </a:ln>
        </p:spPr>
        <p:txBody>
          <a:bodyPr lIns="0" tIns="0" rIns="0" bIns="0">
            <a:prstTxWarp prst="textNoShape">
              <a:avLst/>
            </a:prstTxWarp>
          </a:bodyPr>
          <a:lstStyle/>
          <a:p>
            <a:pPr>
              <a:tabLst>
                <a:tab pos="723900" algn="l"/>
                <a:tab pos="1447800" algn="l"/>
              </a:tabLst>
            </a:pPr>
            <a:r>
              <a:rPr lang="en-GB" sz="2400" dirty="0" err="1">
                <a:solidFill>
                  <a:srgbClr val="FFFFFF"/>
                </a:solidFill>
                <a:effectLst>
                  <a:outerShdw blurRad="38100" dist="38100" dir="2700000" algn="tl">
                    <a:srgbClr val="000000"/>
                  </a:outerShdw>
                </a:effectLst>
                <a:latin typeface="Verdana" charset="0"/>
                <a:ea typeface="Verdana" charset="0"/>
                <a:cs typeface="Verdana" charset="0"/>
              </a:rPr>
              <a:t>Mollweide</a:t>
            </a:r>
            <a:r>
              <a:rPr lang="en-GB" sz="2400" dirty="0">
                <a:solidFill>
                  <a:srgbClr val="FFFFFF"/>
                </a:solidFill>
                <a:effectLst>
                  <a:outerShdw blurRad="38100" dist="38100" dir="2700000" algn="tl">
                    <a:srgbClr val="000000"/>
                  </a:outerShdw>
                </a:effectLst>
                <a:latin typeface="Verdana" charset="0"/>
                <a:ea typeface="Verdana" charset="0"/>
                <a:cs typeface="Verdana" charset="0"/>
              </a:rPr>
              <a:t> Galactic</a:t>
            </a:r>
          </a:p>
        </p:txBody>
      </p:sp>
      <p:sp>
        <p:nvSpPr>
          <p:cNvPr id="9" name="Text Box 4"/>
          <p:cNvSpPr txBox="1">
            <a:spLocks noChangeArrowheads="1"/>
          </p:cNvSpPr>
          <p:nvPr/>
        </p:nvSpPr>
        <p:spPr bwMode="auto">
          <a:xfrm>
            <a:off x="2466380" y="6029368"/>
            <a:ext cx="889865" cy="366471"/>
          </a:xfrm>
          <a:prstGeom prst="rect">
            <a:avLst/>
          </a:prstGeom>
          <a:noFill/>
          <a:ln w="9525">
            <a:noFill/>
            <a:round/>
            <a:headEnd/>
            <a:tailEnd/>
          </a:ln>
          <a:effectLst/>
        </p:spPr>
        <p:txBody>
          <a:bodyPr lIns="0" tIns="0" rIns="0" bIns="0">
            <a:prstTxWarp prst="textNoShape">
              <a:avLst/>
            </a:prstTxWarp>
          </a:bodyPr>
          <a:lstStyle/>
          <a:p>
            <a:pPr algn="ctr">
              <a:tabLst>
                <a:tab pos="723900" algn="l"/>
              </a:tabLst>
            </a:pPr>
            <a:r>
              <a:rPr lang="en-GB" b="1" dirty="0">
                <a:solidFill>
                  <a:srgbClr val="FFFFFF"/>
                </a:solidFill>
                <a:effectLst>
                  <a:outerShdw blurRad="38100" dist="38100" dir="2700000" algn="tl">
                    <a:srgbClr val="000000"/>
                  </a:outerShdw>
                </a:effectLst>
                <a:latin typeface="Verdana" charset="0"/>
                <a:ea typeface="Verdana" charset="0"/>
                <a:cs typeface="Verdana" charset="0"/>
              </a:rPr>
              <a:t>10</a:t>
            </a:r>
          </a:p>
        </p:txBody>
      </p:sp>
      <p:sp>
        <p:nvSpPr>
          <p:cNvPr id="12" name="Text Box 4"/>
          <p:cNvSpPr txBox="1">
            <a:spLocks noChangeArrowheads="1"/>
          </p:cNvSpPr>
          <p:nvPr/>
        </p:nvSpPr>
        <p:spPr bwMode="auto">
          <a:xfrm>
            <a:off x="5919329" y="6029368"/>
            <a:ext cx="889865" cy="366471"/>
          </a:xfrm>
          <a:prstGeom prst="rect">
            <a:avLst/>
          </a:prstGeom>
          <a:noFill/>
          <a:ln w="9525">
            <a:noFill/>
            <a:round/>
            <a:headEnd/>
            <a:tailEnd/>
          </a:ln>
          <a:effectLst/>
        </p:spPr>
        <p:txBody>
          <a:bodyPr lIns="0" tIns="0" rIns="0" bIns="0">
            <a:prstTxWarp prst="textNoShape">
              <a:avLst/>
            </a:prstTxWarp>
          </a:bodyPr>
          <a:lstStyle/>
          <a:p>
            <a:pPr algn="ctr">
              <a:tabLst>
                <a:tab pos="723900" algn="l"/>
              </a:tabLst>
            </a:pPr>
            <a:r>
              <a:rPr lang="en-GB" b="1" dirty="0">
                <a:solidFill>
                  <a:srgbClr val="FFFFFF"/>
                </a:solidFill>
                <a:effectLst>
                  <a:outerShdw blurRad="38100" dist="38100" dir="2700000" algn="tl">
                    <a:srgbClr val="000000"/>
                  </a:outerShdw>
                </a:effectLst>
                <a:latin typeface="Verdana" charset="0"/>
                <a:ea typeface="Verdana" charset="0"/>
                <a:cs typeface="Verdana" charset="0"/>
              </a:rPr>
              <a:t>3000</a:t>
            </a:r>
          </a:p>
        </p:txBody>
      </p:sp>
      <p:sp>
        <p:nvSpPr>
          <p:cNvPr id="10" name="Text Box 4"/>
          <p:cNvSpPr txBox="1">
            <a:spLocks noChangeArrowheads="1"/>
          </p:cNvSpPr>
          <p:nvPr/>
        </p:nvSpPr>
        <p:spPr bwMode="auto">
          <a:xfrm>
            <a:off x="5465226" y="771756"/>
            <a:ext cx="3245788" cy="914400"/>
          </a:xfrm>
          <a:prstGeom prst="rect">
            <a:avLst/>
          </a:prstGeom>
          <a:noFill/>
          <a:ln w="9525">
            <a:noFill/>
            <a:round/>
            <a:headEnd/>
            <a:tailEnd/>
          </a:ln>
          <a:effectLst/>
        </p:spPr>
        <p:txBody>
          <a:bodyPr lIns="0" tIns="0" rIns="0" bIns="0">
            <a:prstTxWarp prst="textNoShape">
              <a:avLst/>
            </a:prstTxWarp>
          </a:bodyPr>
          <a:lstStyle/>
          <a:p>
            <a:pPr algn="ctr">
              <a:tabLst>
                <a:tab pos="723900" algn="l"/>
              </a:tabLst>
            </a:pPr>
            <a:r>
              <a:rPr lang="en-GB" b="1" dirty="0" err="1">
                <a:solidFill>
                  <a:srgbClr val="FFFFFF"/>
                </a:solidFill>
                <a:effectLst>
                  <a:outerShdw blurRad="38100" dist="38100" dir="2700000" algn="tl">
                    <a:srgbClr val="000000"/>
                  </a:outerShdw>
                </a:effectLst>
                <a:latin typeface="Verdana" charset="0"/>
                <a:ea typeface="Verdana" charset="0"/>
                <a:cs typeface="Verdana" charset="0"/>
              </a:rPr>
              <a:t>N</a:t>
            </a:r>
            <a:r>
              <a:rPr lang="en-GB" b="1" baseline="-25000" dirty="0" err="1">
                <a:solidFill>
                  <a:srgbClr val="FFFFFF"/>
                </a:solidFill>
                <a:effectLst>
                  <a:outerShdw blurRad="38100" dist="38100" dir="2700000" algn="tl">
                    <a:srgbClr val="000000"/>
                  </a:outerShdw>
                </a:effectLst>
                <a:latin typeface="Verdana" charset="0"/>
                <a:ea typeface="Verdana" charset="0"/>
                <a:cs typeface="Verdana" charset="0"/>
              </a:rPr>
              <a:t>obj</a:t>
            </a:r>
            <a:r>
              <a:rPr lang="en-GB" b="1" dirty="0">
                <a:solidFill>
                  <a:srgbClr val="FFFFFF"/>
                </a:solidFill>
                <a:effectLst>
                  <a:outerShdw blurRad="38100" dist="38100" dir="2700000" algn="tl">
                    <a:srgbClr val="000000"/>
                  </a:outerShdw>
                </a:effectLst>
                <a:latin typeface="Verdana" charset="0"/>
                <a:ea typeface="Verdana" charset="0"/>
                <a:cs typeface="Verdana" charset="0"/>
              </a:rPr>
              <a:t> = 113,780,000</a:t>
            </a:r>
          </a:p>
          <a:p>
            <a:pPr algn="ctr">
              <a:tabLst>
                <a:tab pos="723900" algn="l"/>
              </a:tabLst>
            </a:pPr>
            <a:r>
              <a:rPr lang="en-GB" b="1" dirty="0">
                <a:solidFill>
                  <a:srgbClr val="FFFFFF"/>
                </a:solidFill>
                <a:effectLst>
                  <a:outerShdw blurRad="38100" dist="38100" dir="2700000" algn="tl">
                    <a:srgbClr val="000000"/>
                  </a:outerShdw>
                </a:effectLst>
                <a:latin typeface="Verdana" charset="0"/>
                <a:ea typeface="Verdana" charset="0"/>
                <a:cs typeface="Verdana" charset="0"/>
              </a:rPr>
              <a:t>K = 8  </a:t>
            </a:r>
            <a:r>
              <a:rPr lang="en-GB" b="1" dirty="0" err="1">
                <a:solidFill>
                  <a:srgbClr val="FFFFFF"/>
                </a:solidFill>
                <a:effectLst>
                  <a:outerShdw blurRad="38100" dist="38100" dir="2700000" algn="tl">
                    <a:srgbClr val="000000"/>
                  </a:outerShdw>
                </a:effectLst>
                <a:latin typeface="Verdana" charset="0"/>
                <a:ea typeface="Verdana" charset="0"/>
                <a:cs typeface="Verdana" charset="0"/>
              </a:rPr>
              <a:t>N</a:t>
            </a:r>
            <a:r>
              <a:rPr lang="en-GB" b="1" baseline="-25000" dirty="0" err="1">
                <a:solidFill>
                  <a:srgbClr val="FFFFFF"/>
                </a:solidFill>
                <a:effectLst>
                  <a:outerShdw blurRad="38100" dist="38100" dir="2700000" algn="tl">
                    <a:srgbClr val="000000"/>
                  </a:outerShdw>
                </a:effectLst>
                <a:latin typeface="Verdana" charset="0"/>
                <a:ea typeface="Verdana" charset="0"/>
                <a:cs typeface="Verdana" charset="0"/>
              </a:rPr>
              <a:t>pix</a:t>
            </a:r>
            <a:r>
              <a:rPr lang="en-GB" b="1" dirty="0">
                <a:solidFill>
                  <a:srgbClr val="FFFFFF"/>
                </a:solidFill>
                <a:effectLst>
                  <a:outerShdw blurRad="38100" dist="38100" dir="2700000" algn="tl">
                    <a:srgbClr val="000000"/>
                  </a:outerShdw>
                </a:effectLst>
                <a:latin typeface="Verdana" charset="0"/>
                <a:ea typeface="Verdana" charset="0"/>
                <a:cs typeface="Verdana" charset="0"/>
              </a:rPr>
              <a:t>= 786,432</a:t>
            </a:r>
          </a:p>
          <a:p>
            <a:pPr algn="ctr">
              <a:tabLst>
                <a:tab pos="723900" algn="l"/>
              </a:tabLst>
            </a:pPr>
            <a:r>
              <a:rPr lang="en-GB" b="1" dirty="0" err="1">
                <a:solidFill>
                  <a:srgbClr val="FFFFFF"/>
                </a:solidFill>
                <a:effectLst>
                  <a:outerShdw blurRad="38100" dist="38100" dir="2700000" algn="tl">
                    <a:srgbClr val="000000"/>
                  </a:outerShdw>
                </a:effectLst>
                <a:latin typeface="Verdana" charset="0"/>
                <a:ea typeface="Verdana" charset="0"/>
                <a:cs typeface="Verdana" charset="0"/>
              </a:rPr>
              <a:t>Ω</a:t>
            </a:r>
            <a:r>
              <a:rPr lang="en-GB" b="1" baseline="-25000" dirty="0" err="1">
                <a:solidFill>
                  <a:srgbClr val="FFFFFF"/>
                </a:solidFill>
                <a:effectLst>
                  <a:outerShdw blurRad="38100" dist="38100" dir="2700000" algn="tl">
                    <a:srgbClr val="000000"/>
                  </a:outerShdw>
                </a:effectLst>
                <a:latin typeface="Verdana" charset="0"/>
                <a:ea typeface="Verdana" charset="0"/>
                <a:cs typeface="Verdana" charset="0"/>
              </a:rPr>
              <a:t>pix</a:t>
            </a:r>
            <a:r>
              <a:rPr lang="en-GB" b="1" baseline="-25000" dirty="0">
                <a:solidFill>
                  <a:srgbClr val="FFFFFF"/>
                </a:solidFill>
                <a:effectLst>
                  <a:outerShdw blurRad="38100" dist="38100" dir="2700000" algn="tl">
                    <a:srgbClr val="000000"/>
                  </a:outerShdw>
                </a:effectLst>
                <a:latin typeface="Verdana" charset="0"/>
                <a:ea typeface="Verdana" charset="0"/>
                <a:cs typeface="Verdana" charset="0"/>
              </a:rPr>
              <a:t> </a:t>
            </a:r>
            <a:r>
              <a:rPr lang="en-GB" b="1" dirty="0">
                <a:solidFill>
                  <a:srgbClr val="FFFFFF"/>
                </a:solidFill>
                <a:effectLst>
                  <a:outerShdw blurRad="38100" dist="38100" dir="2700000" algn="tl">
                    <a:srgbClr val="000000"/>
                  </a:outerShdw>
                </a:effectLst>
                <a:latin typeface="Verdana" charset="0"/>
                <a:ea typeface="Verdana" charset="0"/>
                <a:cs typeface="Verdana" charset="0"/>
              </a:rPr>
              <a:t>~ 14’</a:t>
            </a:r>
          </a:p>
        </p:txBody>
      </p:sp>
      <p:sp>
        <p:nvSpPr>
          <p:cNvPr id="4" name="Slide Number Placeholder 3">
            <a:extLst>
              <a:ext uri="{FF2B5EF4-FFF2-40B4-BE49-F238E27FC236}">
                <a16:creationId xmlns:a16="http://schemas.microsoft.com/office/drawing/2014/main" id="{561C6BA0-7BEE-044E-8327-5CF97B494197}"/>
              </a:ext>
            </a:extLst>
          </p:cNvPr>
          <p:cNvSpPr>
            <a:spLocks noGrp="1"/>
          </p:cNvSpPr>
          <p:nvPr>
            <p:ph type="sldNum" sz="quarter" idx="12"/>
          </p:nvPr>
        </p:nvSpPr>
        <p:spPr/>
        <p:txBody>
          <a:bodyPr/>
          <a:lstStyle/>
          <a:p>
            <a:fld id="{D12AA694-00EB-4F4B-AABB-6F50FB178914}" type="slidenum">
              <a:rPr lang="en-US" smtClean="0"/>
              <a:t>55</a:t>
            </a:fld>
            <a:endParaRPr lang="en-US"/>
          </a:p>
        </p:txBody>
      </p:sp>
    </p:spTree>
    <p:extLst>
      <p:ext uri="{BB962C8B-B14F-4D97-AF65-F5344CB8AC3E}">
        <p14:creationId xmlns:p14="http://schemas.microsoft.com/office/powerpoint/2010/main" val="2694455976"/>
      </p:ext>
    </p:extLst>
  </p:cSld>
  <p:clrMapOvr>
    <a:masterClrMapping/>
  </p:clrMapOvr>
  <p:transition spd="slow">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3">
            <a:extLst>
              <a:ext uri="{FF2B5EF4-FFF2-40B4-BE49-F238E27FC236}">
                <a16:creationId xmlns:a16="http://schemas.microsoft.com/office/drawing/2014/main" id="{D4556D7B-F2DA-F14C-B58B-411B83CFCB68}"/>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6" name="Title 1"/>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kumimoji="0" lang="en-GB" sz="3200" b="1" i="0" u="none" strike="noStrike" kern="1200" cap="none" spc="0" normalizeH="0" baseline="0" noProof="0" dirty="0">
                <a:ln>
                  <a:noFill/>
                </a:ln>
                <a:solidFill>
                  <a:schemeClr val="tx2"/>
                </a:solidFill>
                <a:effectLst>
                  <a:outerShdw blurRad="50800" dist="38100" dir="2700000">
                    <a:srgbClr val="000000">
                      <a:alpha val="43000"/>
                    </a:srgbClr>
                  </a:outerShdw>
                </a:effectLst>
                <a:uLnTx/>
                <a:uFillTx/>
                <a:latin typeface="+mj-lt"/>
                <a:ea typeface="+mj-ea"/>
                <a:cs typeface="+mj-cs"/>
              </a:rPr>
              <a:t>Gaia DR2: </a:t>
            </a:r>
            <a:r>
              <a:rPr lang="en-GB" sz="3200" b="1" dirty="0">
                <a:solidFill>
                  <a:schemeClr val="tx2"/>
                </a:solidFill>
                <a:effectLst>
                  <a:outerShdw blurRad="50800" dist="38100" dir="2700000">
                    <a:srgbClr val="000000">
                      <a:alpha val="43000"/>
                    </a:srgbClr>
                  </a:outerShdw>
                </a:effectLst>
                <a:latin typeface="+mj-lt"/>
                <a:ea typeface="+mj-ea"/>
                <a:cs typeface="+mj-cs"/>
              </a:rPr>
              <a:t>s</a:t>
            </a:r>
            <a:r>
              <a:rPr kumimoji="0" lang="en-GB" sz="3200" b="1" i="0" u="none" strike="noStrike" kern="1200" cap="none" spc="0" normalizeH="0" baseline="0" noProof="0" dirty="0" err="1">
                <a:ln>
                  <a:noFill/>
                </a:ln>
                <a:solidFill>
                  <a:schemeClr val="tx2"/>
                </a:solidFill>
                <a:effectLst>
                  <a:outerShdw blurRad="50800" dist="38100" dir="2700000">
                    <a:srgbClr val="000000">
                      <a:alpha val="43000"/>
                    </a:srgbClr>
                  </a:outerShdw>
                </a:effectLst>
                <a:uLnTx/>
                <a:uFillTx/>
                <a:latin typeface="+mj-lt"/>
                <a:ea typeface="+mj-ea"/>
                <a:cs typeface="+mj-cs"/>
              </a:rPr>
              <a:t>ky</a:t>
            </a:r>
            <a:r>
              <a:rPr lang="en-GB" sz="3200" b="1" dirty="0">
                <a:solidFill>
                  <a:schemeClr val="tx2"/>
                </a:solidFill>
                <a:effectLst>
                  <a:outerShdw blurRad="50800" dist="38100" dir="2700000">
                    <a:srgbClr val="000000">
                      <a:alpha val="43000"/>
                    </a:srgbClr>
                  </a:outerShdw>
                </a:effectLst>
                <a:latin typeface="+mj-lt"/>
                <a:ea typeface="+mj-ea"/>
                <a:cs typeface="+mj-cs"/>
              </a:rPr>
              <a:t> </a:t>
            </a:r>
            <a:r>
              <a:rPr kumimoji="0" lang="en-GB" sz="3200" b="1" i="0" u="none" strike="noStrike" kern="1200" cap="none" spc="0" normalizeH="0" baseline="0" noProof="0" dirty="0">
                <a:ln>
                  <a:noFill/>
                </a:ln>
                <a:solidFill>
                  <a:schemeClr val="tx2"/>
                </a:solidFill>
                <a:effectLst>
                  <a:outerShdw blurRad="50800" dist="38100" dir="2700000">
                    <a:srgbClr val="000000">
                      <a:alpha val="43000"/>
                    </a:srgbClr>
                  </a:outerShdw>
                </a:effectLst>
                <a:uLnTx/>
                <a:uFillTx/>
                <a:latin typeface="+mj-lt"/>
                <a:ea typeface="+mj-ea"/>
                <a:cs typeface="+mj-cs"/>
              </a:rPr>
              <a:t>objects density</a:t>
            </a:r>
          </a:p>
        </p:txBody>
      </p:sp>
      <p:sp>
        <p:nvSpPr>
          <p:cNvPr id="7" name="Text Box 3"/>
          <p:cNvSpPr txBox="1">
            <a:spLocks noChangeArrowheads="1"/>
          </p:cNvSpPr>
          <p:nvPr/>
        </p:nvSpPr>
        <p:spPr bwMode="auto">
          <a:xfrm>
            <a:off x="552449" y="1066800"/>
            <a:ext cx="3783815" cy="382728"/>
          </a:xfrm>
          <a:prstGeom prst="rect">
            <a:avLst/>
          </a:prstGeom>
          <a:noFill/>
          <a:ln w="9525">
            <a:noFill/>
            <a:round/>
            <a:headEnd/>
            <a:tailEnd/>
          </a:ln>
        </p:spPr>
        <p:txBody>
          <a:bodyPr lIns="0" tIns="0" rIns="0" bIns="0">
            <a:prstTxWarp prst="textNoShape">
              <a:avLst/>
            </a:prstTxWarp>
          </a:bodyPr>
          <a:lstStyle/>
          <a:p>
            <a:pPr>
              <a:tabLst>
                <a:tab pos="723900" algn="l"/>
                <a:tab pos="1447800" algn="l"/>
              </a:tabLst>
            </a:pPr>
            <a:r>
              <a:rPr lang="en-GB" sz="2400" dirty="0" err="1">
                <a:solidFill>
                  <a:srgbClr val="FFFFFF"/>
                </a:solidFill>
                <a:effectLst>
                  <a:outerShdw blurRad="38100" dist="38100" dir="2700000" algn="tl">
                    <a:srgbClr val="000000"/>
                  </a:outerShdw>
                </a:effectLst>
                <a:latin typeface="Verdana" charset="0"/>
                <a:ea typeface="Verdana" charset="0"/>
                <a:cs typeface="Verdana" charset="0"/>
              </a:rPr>
              <a:t>Mollweide</a:t>
            </a:r>
            <a:r>
              <a:rPr lang="en-GB" sz="2400" dirty="0">
                <a:solidFill>
                  <a:srgbClr val="FFFFFF"/>
                </a:solidFill>
                <a:effectLst>
                  <a:outerShdw blurRad="38100" dist="38100" dir="2700000" algn="tl">
                    <a:srgbClr val="000000"/>
                  </a:outerShdw>
                </a:effectLst>
                <a:latin typeface="Verdana" charset="0"/>
                <a:ea typeface="Verdana" charset="0"/>
                <a:cs typeface="Verdana" charset="0"/>
              </a:rPr>
              <a:t> Galactic</a:t>
            </a:r>
          </a:p>
        </p:txBody>
      </p:sp>
      <p:sp>
        <p:nvSpPr>
          <p:cNvPr id="10" name="Text Box 4"/>
          <p:cNvSpPr txBox="1">
            <a:spLocks noChangeArrowheads="1"/>
          </p:cNvSpPr>
          <p:nvPr/>
        </p:nvSpPr>
        <p:spPr bwMode="auto">
          <a:xfrm>
            <a:off x="5465226" y="771756"/>
            <a:ext cx="3245788" cy="914400"/>
          </a:xfrm>
          <a:prstGeom prst="rect">
            <a:avLst/>
          </a:prstGeom>
          <a:noFill/>
          <a:ln w="9525">
            <a:noFill/>
            <a:round/>
            <a:headEnd/>
            <a:tailEnd/>
          </a:ln>
          <a:effectLst/>
        </p:spPr>
        <p:txBody>
          <a:bodyPr lIns="0" tIns="0" rIns="0" bIns="0">
            <a:prstTxWarp prst="textNoShape">
              <a:avLst/>
            </a:prstTxWarp>
          </a:bodyPr>
          <a:lstStyle/>
          <a:p>
            <a:pPr algn="ctr">
              <a:tabLst>
                <a:tab pos="723900" algn="l"/>
              </a:tabLst>
            </a:pPr>
            <a:r>
              <a:rPr lang="en-GB" b="1" dirty="0" err="1">
                <a:solidFill>
                  <a:srgbClr val="FFFFFF"/>
                </a:solidFill>
                <a:effectLst>
                  <a:outerShdw blurRad="38100" dist="38100" dir="2700000" algn="tl">
                    <a:srgbClr val="000000"/>
                  </a:outerShdw>
                </a:effectLst>
                <a:latin typeface="Verdana" charset="0"/>
                <a:ea typeface="Verdana" charset="0"/>
                <a:cs typeface="Verdana" charset="0"/>
              </a:rPr>
              <a:t>N</a:t>
            </a:r>
            <a:r>
              <a:rPr lang="en-GB" b="1" baseline="-25000" dirty="0" err="1">
                <a:solidFill>
                  <a:srgbClr val="FFFFFF"/>
                </a:solidFill>
                <a:effectLst>
                  <a:outerShdw blurRad="38100" dist="38100" dir="2700000" algn="tl">
                    <a:srgbClr val="000000"/>
                  </a:outerShdw>
                </a:effectLst>
                <a:latin typeface="Verdana" charset="0"/>
                <a:ea typeface="Verdana" charset="0"/>
                <a:cs typeface="Verdana" charset="0"/>
              </a:rPr>
              <a:t>obj</a:t>
            </a:r>
            <a:r>
              <a:rPr lang="en-GB" b="1" dirty="0">
                <a:solidFill>
                  <a:srgbClr val="FFFFFF"/>
                </a:solidFill>
                <a:effectLst>
                  <a:outerShdw blurRad="38100" dist="38100" dir="2700000" algn="tl">
                    <a:srgbClr val="000000"/>
                  </a:outerShdw>
                </a:effectLst>
                <a:latin typeface="Verdana" charset="0"/>
                <a:ea typeface="Verdana" charset="0"/>
                <a:cs typeface="Verdana" charset="0"/>
              </a:rPr>
              <a:t> = 1,692,919,135</a:t>
            </a:r>
          </a:p>
          <a:p>
            <a:pPr algn="ctr">
              <a:tabLst>
                <a:tab pos="723900" algn="l"/>
              </a:tabLst>
            </a:pPr>
            <a:r>
              <a:rPr lang="en-GB" b="1" dirty="0">
                <a:solidFill>
                  <a:srgbClr val="FFFFFF"/>
                </a:solidFill>
                <a:effectLst>
                  <a:outerShdw blurRad="38100" dist="38100" dir="2700000" algn="tl">
                    <a:srgbClr val="000000"/>
                  </a:outerShdw>
                </a:effectLst>
                <a:latin typeface="Verdana" charset="0"/>
                <a:ea typeface="Verdana" charset="0"/>
                <a:cs typeface="Verdana" charset="0"/>
              </a:rPr>
              <a:t>K = 10  </a:t>
            </a:r>
            <a:r>
              <a:rPr lang="en-GB" b="1" dirty="0" err="1">
                <a:solidFill>
                  <a:srgbClr val="FFFFFF"/>
                </a:solidFill>
                <a:effectLst>
                  <a:outerShdw blurRad="38100" dist="38100" dir="2700000" algn="tl">
                    <a:srgbClr val="000000"/>
                  </a:outerShdw>
                </a:effectLst>
                <a:latin typeface="Verdana" charset="0"/>
                <a:ea typeface="Verdana" charset="0"/>
                <a:cs typeface="Verdana" charset="0"/>
              </a:rPr>
              <a:t>N</a:t>
            </a:r>
            <a:r>
              <a:rPr lang="en-GB" b="1" baseline="-25000" dirty="0" err="1">
                <a:solidFill>
                  <a:srgbClr val="FFFFFF"/>
                </a:solidFill>
                <a:effectLst>
                  <a:outerShdw blurRad="38100" dist="38100" dir="2700000" algn="tl">
                    <a:srgbClr val="000000"/>
                  </a:outerShdw>
                </a:effectLst>
                <a:latin typeface="Verdana" charset="0"/>
                <a:ea typeface="Verdana" charset="0"/>
                <a:cs typeface="Verdana" charset="0"/>
              </a:rPr>
              <a:t>pix</a:t>
            </a:r>
            <a:r>
              <a:rPr lang="en-GB" b="1" dirty="0">
                <a:solidFill>
                  <a:srgbClr val="FFFFFF"/>
                </a:solidFill>
                <a:effectLst>
                  <a:outerShdw blurRad="38100" dist="38100" dir="2700000" algn="tl">
                    <a:srgbClr val="000000"/>
                  </a:outerShdw>
                </a:effectLst>
                <a:latin typeface="Verdana" charset="0"/>
                <a:ea typeface="Verdana" charset="0"/>
                <a:cs typeface="Verdana" charset="0"/>
              </a:rPr>
              <a:t>= 12,582,912</a:t>
            </a:r>
          </a:p>
          <a:p>
            <a:pPr algn="ctr">
              <a:tabLst>
                <a:tab pos="723900" algn="l"/>
              </a:tabLst>
            </a:pPr>
            <a:r>
              <a:rPr lang="en-GB" b="1" dirty="0" err="1">
                <a:solidFill>
                  <a:srgbClr val="FFFFFF"/>
                </a:solidFill>
                <a:effectLst>
                  <a:outerShdw blurRad="38100" dist="38100" dir="2700000" algn="tl">
                    <a:srgbClr val="000000"/>
                  </a:outerShdw>
                </a:effectLst>
                <a:latin typeface="Verdana" charset="0"/>
                <a:ea typeface="Verdana" charset="0"/>
                <a:cs typeface="Verdana" charset="0"/>
              </a:rPr>
              <a:t>Ω</a:t>
            </a:r>
            <a:r>
              <a:rPr lang="en-GB" b="1" baseline="-25000" dirty="0" err="1">
                <a:solidFill>
                  <a:srgbClr val="FFFFFF"/>
                </a:solidFill>
                <a:effectLst>
                  <a:outerShdw blurRad="38100" dist="38100" dir="2700000" algn="tl">
                    <a:srgbClr val="000000"/>
                  </a:outerShdw>
                </a:effectLst>
                <a:latin typeface="Verdana" charset="0"/>
                <a:ea typeface="Verdana" charset="0"/>
                <a:cs typeface="Verdana" charset="0"/>
              </a:rPr>
              <a:t>pix</a:t>
            </a:r>
            <a:r>
              <a:rPr lang="en-GB" b="1" baseline="-25000" dirty="0">
                <a:solidFill>
                  <a:srgbClr val="FFFFFF"/>
                </a:solidFill>
                <a:effectLst>
                  <a:outerShdw blurRad="38100" dist="38100" dir="2700000" algn="tl">
                    <a:srgbClr val="000000"/>
                  </a:outerShdw>
                </a:effectLst>
                <a:latin typeface="Verdana" charset="0"/>
                <a:ea typeface="Verdana" charset="0"/>
                <a:cs typeface="Verdana" charset="0"/>
              </a:rPr>
              <a:t> </a:t>
            </a:r>
            <a:r>
              <a:rPr lang="en-GB" b="1" dirty="0">
                <a:solidFill>
                  <a:srgbClr val="FFFFFF"/>
                </a:solidFill>
                <a:effectLst>
                  <a:outerShdw blurRad="38100" dist="38100" dir="2700000" algn="tl">
                    <a:srgbClr val="000000"/>
                  </a:outerShdw>
                </a:effectLst>
                <a:latin typeface="Verdana" charset="0"/>
                <a:ea typeface="Verdana" charset="0"/>
                <a:cs typeface="Verdana" charset="0"/>
              </a:rPr>
              <a:t>~ 3.5’</a:t>
            </a:r>
          </a:p>
        </p:txBody>
      </p:sp>
      <p:sp>
        <p:nvSpPr>
          <p:cNvPr id="4" name="Slide Number Placeholder 3">
            <a:extLst>
              <a:ext uri="{FF2B5EF4-FFF2-40B4-BE49-F238E27FC236}">
                <a16:creationId xmlns:a16="http://schemas.microsoft.com/office/drawing/2014/main" id="{561C6BA0-7BEE-044E-8327-5CF97B494197}"/>
              </a:ext>
            </a:extLst>
          </p:cNvPr>
          <p:cNvSpPr>
            <a:spLocks noGrp="1"/>
          </p:cNvSpPr>
          <p:nvPr>
            <p:ph type="sldNum" sz="quarter" idx="12"/>
          </p:nvPr>
        </p:nvSpPr>
        <p:spPr/>
        <p:txBody>
          <a:bodyPr/>
          <a:lstStyle/>
          <a:p>
            <a:fld id="{D12AA694-00EB-4F4B-AABB-6F50FB178914}" type="slidenum">
              <a:rPr lang="en-US" smtClean="0"/>
              <a:t>56</a:t>
            </a:fld>
            <a:endParaRPr lang="en-US"/>
          </a:p>
        </p:txBody>
      </p:sp>
      <p:pic>
        <p:nvPicPr>
          <p:cNvPr id="13" name="Picture 12">
            <a:extLst>
              <a:ext uri="{FF2B5EF4-FFF2-40B4-BE49-F238E27FC236}">
                <a16:creationId xmlns:a16="http://schemas.microsoft.com/office/drawing/2014/main" id="{0D0315E6-1988-624D-B1A5-4B1DAEEAD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9106"/>
            <a:ext cx="9144000" cy="4531324"/>
          </a:xfrm>
          <a:prstGeom prst="rect">
            <a:avLst/>
          </a:prstGeom>
        </p:spPr>
      </p:pic>
    </p:spTree>
    <p:extLst>
      <p:ext uri="{BB962C8B-B14F-4D97-AF65-F5344CB8AC3E}">
        <p14:creationId xmlns:p14="http://schemas.microsoft.com/office/powerpoint/2010/main" val="2231149964"/>
      </p:ext>
    </p:extLst>
  </p:cSld>
  <p:clrMapOvr>
    <a:masterClrMapping/>
  </p:clrMapOvr>
  <p:transition spd="slow">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tangolo 3">
            <a:extLst>
              <a:ext uri="{FF2B5EF4-FFF2-40B4-BE49-F238E27FC236}">
                <a16:creationId xmlns:a16="http://schemas.microsoft.com/office/drawing/2014/main" id="{6ABEC494-5714-E345-A307-9011A4FEF43D}"/>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6" name="Title 1"/>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lang="en-GB" sz="3200" b="1" dirty="0">
                <a:solidFill>
                  <a:schemeClr val="tx2"/>
                </a:solidFill>
                <a:effectLst>
                  <a:outerShdw blurRad="50800" dist="38100" dir="2700000">
                    <a:srgbClr val="000000">
                      <a:alpha val="43000"/>
                    </a:srgbClr>
                  </a:outerShdw>
                </a:effectLst>
                <a:latin typeface="+mj-lt"/>
                <a:ea typeface="+mj-ea"/>
                <a:cs typeface="+mj-cs"/>
              </a:rPr>
              <a:t>HTM and </a:t>
            </a:r>
            <a:r>
              <a:rPr lang="en-GB" sz="3200" b="1" dirty="0" err="1">
                <a:solidFill>
                  <a:schemeClr val="tx2"/>
                </a:solidFill>
                <a:effectLst>
                  <a:outerShdw blurRad="50800" dist="38100" dir="2700000">
                    <a:srgbClr val="000000">
                      <a:alpha val="43000"/>
                    </a:srgbClr>
                  </a:outerShdw>
                </a:effectLst>
                <a:latin typeface="+mj-lt"/>
                <a:ea typeface="+mj-ea"/>
                <a:cs typeface="+mj-cs"/>
              </a:rPr>
              <a:t>HEALPix</a:t>
            </a:r>
            <a:r>
              <a:rPr lang="en-GB" sz="3200" b="1" dirty="0">
                <a:solidFill>
                  <a:schemeClr val="tx2"/>
                </a:solidFill>
                <a:effectLst>
                  <a:outerShdw blurRad="50800" dist="38100" dir="2700000">
                    <a:srgbClr val="000000">
                      <a:alpha val="43000"/>
                    </a:srgbClr>
                  </a:outerShdw>
                </a:effectLst>
                <a:latin typeface="+mj-lt"/>
                <a:ea typeface="+mj-ea"/>
                <a:cs typeface="+mj-cs"/>
              </a:rPr>
              <a:t> facts</a:t>
            </a:r>
          </a:p>
        </p:txBody>
      </p:sp>
      <p:sp>
        <p:nvSpPr>
          <p:cNvPr id="8" name="Text Box 3"/>
          <p:cNvSpPr txBox="1">
            <a:spLocks noChangeArrowheads="1"/>
          </p:cNvSpPr>
          <p:nvPr/>
        </p:nvSpPr>
        <p:spPr bwMode="auto">
          <a:xfrm>
            <a:off x="609599" y="1124744"/>
            <a:ext cx="5625383" cy="381000"/>
          </a:xfrm>
          <a:prstGeom prst="rect">
            <a:avLst/>
          </a:prstGeom>
          <a:noFill/>
          <a:ln w="9525">
            <a:noFill/>
            <a:round/>
            <a:headEnd/>
            <a:tailEnd/>
          </a:ln>
        </p:spPr>
        <p:txBody>
          <a:bodyPr lIns="0" tIns="0" rIns="0" bIns="0">
            <a:prstTxWarp prst="textNoShape">
              <a:avLst/>
            </a:prstTxWarp>
          </a:bodyPr>
          <a:lstStyle/>
          <a:p>
            <a:pPr>
              <a:lnSpc>
                <a:spcPct val="101000"/>
              </a:lnSpc>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en-GB" dirty="0">
                <a:solidFill>
                  <a:srgbClr val="FFFFFF"/>
                </a:solidFill>
                <a:effectLst>
                  <a:outerShdw blurRad="101600" dist="63500" dir="2700000" algn="tl" rotWithShape="0">
                    <a:srgbClr val="000000">
                      <a:alpha val="75000"/>
                    </a:srgbClr>
                  </a:outerShdw>
                </a:effectLst>
                <a:latin typeface="Verdana" charset="0"/>
              </a:rPr>
              <a:t>Typically used </a:t>
            </a:r>
            <a:r>
              <a:rPr lang="en-GB" dirty="0" err="1">
                <a:solidFill>
                  <a:srgbClr val="FFFFFF"/>
                </a:solidFill>
                <a:effectLst>
                  <a:outerShdw blurRad="101600" dist="63500" dir="2700000" algn="tl" rotWithShape="0">
                    <a:srgbClr val="000000">
                      <a:alpha val="75000"/>
                    </a:srgbClr>
                  </a:outerShdw>
                </a:effectLst>
                <a:latin typeface="Verdana" charset="0"/>
              </a:rPr>
              <a:t>pixelization</a:t>
            </a:r>
            <a:r>
              <a:rPr lang="en-GB" dirty="0">
                <a:solidFill>
                  <a:srgbClr val="FFFFFF"/>
                </a:solidFill>
                <a:effectLst>
                  <a:outerShdw blurRad="101600" dist="63500" dir="2700000" algn="tl" rotWithShape="0">
                    <a:srgbClr val="000000">
                      <a:alpha val="75000"/>
                    </a:srgbClr>
                  </a:outerShdw>
                </a:effectLst>
                <a:latin typeface="Verdana" charset="0"/>
              </a:rPr>
              <a:t> resolutions:</a:t>
            </a:r>
          </a:p>
        </p:txBody>
      </p:sp>
      <p:sp>
        <p:nvSpPr>
          <p:cNvPr id="11" name="Text Box 2"/>
          <p:cNvSpPr txBox="1">
            <a:spLocks noChangeArrowheads="1"/>
          </p:cNvSpPr>
          <p:nvPr/>
        </p:nvSpPr>
        <p:spPr bwMode="auto">
          <a:xfrm>
            <a:off x="609599" y="1547019"/>
            <a:ext cx="5471711" cy="431200"/>
          </a:xfrm>
          <a:prstGeom prst="rect">
            <a:avLst/>
          </a:prstGeom>
          <a:noFill/>
          <a:ln w="18360">
            <a:noFill/>
            <a:prstDash val="sysDot"/>
            <a:round/>
            <a:headEnd/>
            <a:tailEnd/>
          </a:ln>
        </p:spPr>
        <p:txBody>
          <a:bodyPr wrap="square" lIns="91436" tIns="91436" rIns="91436" bIns="91436">
            <a:prstTxWarp prst="textNoShape">
              <a:avLst/>
            </a:prstTxWarp>
            <a:spAutoFit/>
          </a:bodyPr>
          <a:lstStyle/>
          <a:p>
            <a:pPr marL="161925" indent="-161925">
              <a:lnSpc>
                <a:spcPct val="89000"/>
              </a:lnSpc>
              <a:buClr>
                <a:srgbClr val="FFFF00"/>
              </a:buClr>
              <a:buSzPct val="80000"/>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en-GB" dirty="0">
                <a:solidFill>
                  <a:srgbClr val="FFFF00"/>
                </a:solidFill>
                <a:latin typeface="Verdana" charset="0"/>
              </a:rPr>
              <a:t>−</a:t>
            </a:r>
            <a:r>
              <a:rPr lang="en-GB" dirty="0">
                <a:solidFill>
                  <a:srgbClr val="FFFFFF"/>
                </a:solidFill>
                <a:latin typeface="Verdana" charset="0"/>
              </a:rPr>
              <a:t> </a:t>
            </a:r>
            <a:r>
              <a:rPr lang="en-GB" dirty="0">
                <a:solidFill>
                  <a:srgbClr val="FFFFFF"/>
                </a:solidFill>
                <a:effectLst>
                  <a:outerShdw blurRad="101600" dist="63500" dir="2700000" algn="tl" rotWithShape="0">
                    <a:srgbClr val="000000">
                      <a:alpha val="75000"/>
                    </a:srgbClr>
                  </a:outerShdw>
                </a:effectLst>
                <a:latin typeface="Verdana" charset="0"/>
              </a:rPr>
              <a:t>HTM: 6, 8, 10, 12 </a:t>
            </a:r>
            <a:r>
              <a:rPr lang="en-GB" dirty="0">
                <a:solidFill>
                  <a:srgbClr val="FFFF00"/>
                </a:solidFill>
                <a:effectLst>
                  <a:outerShdw blurRad="101600" dist="63500" dir="2700000" algn="tl" rotWithShape="0">
                    <a:srgbClr val="000000">
                      <a:alpha val="75000"/>
                    </a:srgbClr>
                  </a:outerShdw>
                </a:effectLst>
                <a:latin typeface="Verdana" charset="0"/>
              </a:rPr>
              <a:t>− </a:t>
            </a:r>
            <a:r>
              <a:rPr lang="en-GB" dirty="0" err="1">
                <a:solidFill>
                  <a:srgbClr val="FFFFFF"/>
                </a:solidFill>
                <a:effectLst>
                  <a:outerShdw blurRad="101600" dist="63500" dir="2700000" algn="tl" rotWithShape="0">
                    <a:srgbClr val="000000">
                      <a:alpha val="75000"/>
                    </a:srgbClr>
                  </a:outerShdw>
                </a:effectLst>
                <a:latin typeface="Verdana" charset="0"/>
              </a:rPr>
              <a:t>HEALPix</a:t>
            </a:r>
            <a:r>
              <a:rPr lang="en-GB" dirty="0">
                <a:solidFill>
                  <a:srgbClr val="FFFFFF"/>
                </a:solidFill>
                <a:effectLst>
                  <a:outerShdw blurRad="101600" dist="63500" dir="2700000" algn="tl" rotWithShape="0">
                    <a:srgbClr val="000000">
                      <a:alpha val="75000"/>
                    </a:srgbClr>
                  </a:outerShdw>
                </a:effectLst>
                <a:latin typeface="Verdana" charset="0"/>
              </a:rPr>
              <a:t>: 6, </a:t>
            </a:r>
            <a:r>
              <a:rPr lang="en-GB" dirty="0">
                <a:solidFill>
                  <a:srgbClr val="00FFFF"/>
                </a:solidFill>
                <a:effectLst>
                  <a:outerShdw blurRad="101600" dist="63500" dir="2700000" algn="tl" rotWithShape="0">
                    <a:srgbClr val="000000">
                      <a:alpha val="75000"/>
                    </a:srgbClr>
                  </a:outerShdw>
                </a:effectLst>
                <a:latin typeface="Verdana" charset="0"/>
              </a:rPr>
              <a:t>8</a:t>
            </a:r>
            <a:r>
              <a:rPr lang="en-GB" dirty="0">
                <a:solidFill>
                  <a:srgbClr val="FFFFFF"/>
                </a:solidFill>
                <a:effectLst>
                  <a:outerShdw blurRad="101600" dist="63500" dir="2700000" algn="tl" rotWithShape="0">
                    <a:srgbClr val="000000">
                      <a:alpha val="75000"/>
                    </a:srgbClr>
                  </a:outerShdw>
                </a:effectLst>
                <a:latin typeface="Verdana" charset="0"/>
              </a:rPr>
              <a:t>, 10, </a:t>
            </a:r>
            <a:r>
              <a:rPr lang="en-GB" dirty="0">
                <a:solidFill>
                  <a:srgbClr val="00FFFF"/>
                </a:solidFill>
                <a:effectLst>
                  <a:outerShdw blurRad="101600" dist="63500" dir="2700000" algn="tl" rotWithShape="0">
                    <a:srgbClr val="000000">
                      <a:alpha val="75000"/>
                    </a:srgbClr>
                  </a:outerShdw>
                </a:effectLst>
                <a:latin typeface="Verdana" charset="0"/>
              </a:rPr>
              <a:t>12</a:t>
            </a:r>
          </a:p>
        </p:txBody>
      </p:sp>
      <p:graphicFrame>
        <p:nvGraphicFramePr>
          <p:cNvPr id="13" name="Table 12"/>
          <p:cNvGraphicFramePr>
            <a:graphicFrameLocks noGrp="1"/>
          </p:cNvGraphicFramePr>
          <p:nvPr>
            <p:extLst>
              <p:ext uri="{D42A27DB-BD31-4B8C-83A1-F6EECF244321}">
                <p14:modId xmlns:p14="http://schemas.microsoft.com/office/powerpoint/2010/main" val="1036307538"/>
              </p:ext>
            </p:extLst>
          </p:nvPr>
        </p:nvGraphicFramePr>
        <p:xfrm>
          <a:off x="1655763" y="2331244"/>
          <a:ext cx="6935787" cy="1682750"/>
        </p:xfrm>
        <a:graphic>
          <a:graphicData uri="http://schemas.openxmlformats.org/drawingml/2006/table">
            <a:tbl>
              <a:tblPr/>
              <a:tblGrid>
                <a:gridCol w="1154112">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547813">
                  <a:extLst>
                    <a:ext uri="{9D8B030D-6E8A-4147-A177-3AD203B41FA5}">
                      <a16:colId xmlns:a16="http://schemas.microsoft.com/office/drawing/2014/main" val="20002"/>
                    </a:ext>
                  </a:extLst>
                </a:gridCol>
                <a:gridCol w="1193800">
                  <a:extLst>
                    <a:ext uri="{9D8B030D-6E8A-4147-A177-3AD203B41FA5}">
                      <a16:colId xmlns:a16="http://schemas.microsoft.com/office/drawing/2014/main" val="20003"/>
                    </a:ext>
                  </a:extLst>
                </a:gridCol>
                <a:gridCol w="1096962">
                  <a:extLst>
                    <a:ext uri="{9D8B030D-6E8A-4147-A177-3AD203B41FA5}">
                      <a16:colId xmlns:a16="http://schemas.microsoft.com/office/drawing/2014/main" val="20004"/>
                    </a:ext>
                  </a:extLst>
                </a:gridCol>
              </a:tblGrid>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a:ln>
                            <a:noFill/>
                          </a:ln>
                          <a:solidFill>
                            <a:srgbClr val="FFFFFF"/>
                          </a:solidFill>
                          <a:effectLst/>
                          <a:latin typeface="Verdana" charset="0"/>
                          <a:ea typeface="Arial" charset="0"/>
                          <a:cs typeface="Arial" charset="0"/>
                        </a:rPr>
                        <a:t>d / k</a:t>
                      </a:r>
                      <a:endParaRPr kumimoji="0" lang="en-US" sz="1600" b="1" i="0" u="none" strike="noStrike" cap="none" normalizeH="0" baseline="0" dirty="0">
                        <a:ln>
                          <a:noFill/>
                        </a:ln>
                        <a:solidFill>
                          <a:srgbClr val="FFFFFF"/>
                        </a:solidFill>
                        <a:effectLst/>
                        <a:latin typeface="Verdana" charset="0"/>
                        <a:ea typeface="Arial" charset="0"/>
                        <a:cs typeface="Arial" charset="0"/>
                      </a:endParaRPr>
                    </a:p>
                  </a:txBody>
                  <a:tcPr marL="82970" marR="82970" marT="41459" marB="414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50000"/>
                        <a:lumOff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err="1">
                          <a:ln>
                            <a:noFill/>
                          </a:ln>
                          <a:solidFill>
                            <a:srgbClr val="FFFFFF"/>
                          </a:solidFill>
                          <a:effectLst/>
                          <a:latin typeface="Verdana" charset="0"/>
                          <a:ea typeface="Arial" charset="0"/>
                          <a:cs typeface="Arial" charset="0"/>
                        </a:rPr>
                        <a:t>Npix</a:t>
                      </a:r>
                      <a:endParaRPr kumimoji="0" lang="en-US" sz="1600" b="1" i="0" u="none" strike="noStrike" cap="none" normalizeH="0" baseline="0" dirty="0">
                        <a:ln>
                          <a:noFill/>
                        </a:ln>
                        <a:solidFill>
                          <a:srgbClr val="FFFFFF"/>
                        </a:solidFill>
                        <a:effectLst/>
                        <a:latin typeface="Verdana" charset="0"/>
                        <a:ea typeface="Arial" charset="0"/>
                        <a:cs typeface="Arial" charset="0"/>
                      </a:endParaRPr>
                    </a:p>
                  </a:txBody>
                  <a:tcPr marL="82970" marR="82970" marT="41459" marB="414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50000"/>
                        <a:lumOff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a:ln>
                            <a:noFill/>
                          </a:ln>
                          <a:solidFill>
                            <a:srgbClr val="FFFFFF"/>
                          </a:solidFill>
                          <a:effectLst/>
                          <a:latin typeface="Verdana" charset="0"/>
                          <a:ea typeface="Arial" charset="0"/>
                          <a:cs typeface="Arial" charset="0"/>
                        </a:rPr>
                        <a:t>&lt;Area&gt;</a:t>
                      </a:r>
                      <a:endParaRPr kumimoji="0" lang="en-US" sz="1600" b="1" i="0" u="none" strike="noStrike" cap="none" normalizeH="0" baseline="0">
                        <a:ln>
                          <a:noFill/>
                        </a:ln>
                        <a:solidFill>
                          <a:srgbClr val="FFFFFF"/>
                        </a:solidFill>
                        <a:effectLst/>
                        <a:latin typeface="Verdana" charset="0"/>
                        <a:ea typeface="Arial" charset="0"/>
                        <a:cs typeface="Arial" charset="0"/>
                      </a:endParaRPr>
                    </a:p>
                  </a:txBody>
                  <a:tcPr marL="82970" marR="82970" marT="41459" marB="414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50000"/>
                        <a:lumOff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err="1">
                          <a:ln>
                            <a:noFill/>
                          </a:ln>
                          <a:solidFill>
                            <a:srgbClr val="FFFFFF"/>
                          </a:solidFill>
                          <a:effectLst/>
                          <a:latin typeface="Verdana" charset="0"/>
                          <a:ea typeface="Arial" charset="0"/>
                          <a:cs typeface="Arial" charset="0"/>
                        </a:rPr>
                        <a:t>Obj</a:t>
                      </a:r>
                      <a:r>
                        <a:rPr kumimoji="0" lang="it-IT" sz="1600" b="1" i="0" u="none" strike="noStrike" cap="none" normalizeH="0" baseline="0" dirty="0">
                          <a:ln>
                            <a:noFill/>
                          </a:ln>
                          <a:solidFill>
                            <a:srgbClr val="FFFFFF"/>
                          </a:solidFill>
                          <a:effectLst/>
                          <a:latin typeface="Verdana" charset="0"/>
                          <a:ea typeface="Arial" charset="0"/>
                          <a:cs typeface="Arial" charset="0"/>
                        </a:rPr>
                        <a:t>/</a:t>
                      </a:r>
                      <a:r>
                        <a:rPr kumimoji="0" lang="it-IT" sz="1600" b="1" i="0" u="none" strike="noStrike" cap="none" normalizeH="0" baseline="0" dirty="0" err="1">
                          <a:ln>
                            <a:noFill/>
                          </a:ln>
                          <a:solidFill>
                            <a:srgbClr val="FFFFFF"/>
                          </a:solidFill>
                          <a:effectLst/>
                          <a:latin typeface="Verdana" charset="0"/>
                          <a:ea typeface="Arial" charset="0"/>
                          <a:cs typeface="Arial" charset="0"/>
                        </a:rPr>
                        <a:t>pix</a:t>
                      </a:r>
                      <a:endParaRPr kumimoji="0" lang="en-US" sz="1600" b="1" i="0" u="none" strike="noStrike" cap="none" normalizeH="0" baseline="0" dirty="0">
                        <a:ln>
                          <a:noFill/>
                        </a:ln>
                        <a:solidFill>
                          <a:srgbClr val="FFFFFF"/>
                        </a:solidFill>
                        <a:effectLst/>
                        <a:latin typeface="Verdana" charset="0"/>
                        <a:ea typeface="Arial" charset="0"/>
                        <a:cs typeface="Arial" charset="0"/>
                      </a:endParaRPr>
                    </a:p>
                  </a:txBody>
                  <a:tcPr marL="82970" marR="82970" marT="41459" marB="414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50000"/>
                        <a:lumOff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err="1">
                          <a:ln>
                            <a:noFill/>
                          </a:ln>
                          <a:solidFill>
                            <a:srgbClr val="FFFFFF"/>
                          </a:solidFill>
                          <a:effectLst/>
                          <a:latin typeface="Verdana" charset="0"/>
                          <a:ea typeface="Arial" charset="0"/>
                          <a:cs typeface="Arial" charset="0"/>
                        </a:rPr>
                        <a:t>Bytes</a:t>
                      </a:r>
                      <a:endParaRPr kumimoji="0" lang="en-US" sz="1600" b="1" i="0" u="none" strike="noStrike" cap="none" normalizeH="0" baseline="0" dirty="0">
                        <a:ln>
                          <a:noFill/>
                        </a:ln>
                        <a:solidFill>
                          <a:srgbClr val="FFFFFF"/>
                        </a:solidFill>
                        <a:effectLst/>
                        <a:latin typeface="Verdana" charset="0"/>
                        <a:ea typeface="Arial" charset="0"/>
                        <a:cs typeface="Arial" charset="0"/>
                      </a:endParaRPr>
                    </a:p>
                  </a:txBody>
                  <a:tcPr marL="82970" marR="82970" marT="41459" marB="414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50000"/>
                        <a:lumOff val="50000"/>
                      </a:schemeClr>
                    </a:solidFill>
                  </a:tcPr>
                </a:tc>
                <a:extLst>
                  <a:ext uri="{0D108BD9-81ED-4DB2-BD59-A6C34878D82A}">
                    <a16:rowId xmlns:a16="http://schemas.microsoft.com/office/drawing/2014/main" val="10000"/>
                  </a:ext>
                </a:extLst>
              </a:tr>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6</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32,768</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1.26 deg</a:t>
                      </a:r>
                      <a:r>
                        <a:rPr kumimoji="0" lang="it-IT" sz="1600" b="0" i="0" u="none" strike="noStrike" cap="none" normalizeH="0" baseline="30000">
                          <a:ln>
                            <a:noFill/>
                          </a:ln>
                          <a:solidFill>
                            <a:srgbClr val="000000"/>
                          </a:solidFill>
                          <a:effectLst/>
                          <a:latin typeface="Verdana" charset="0"/>
                          <a:ea typeface="Arial" charset="0"/>
                          <a:cs typeface="Arial" charset="0"/>
                        </a:rPr>
                        <a:t>2</a:t>
                      </a:r>
                      <a:endParaRPr kumimoji="0" lang="en-US" sz="1600" b="0" i="0" u="none" strike="noStrike" cap="none" normalizeH="0" baseline="3000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89,290</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2</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extLst>
                  <a:ext uri="{0D108BD9-81ED-4DB2-BD59-A6C34878D82A}">
                    <a16:rowId xmlns:a16="http://schemas.microsoft.com/office/drawing/2014/main" val="10001"/>
                  </a:ext>
                </a:extLst>
              </a:tr>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8</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524,288</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283 arcmin</a:t>
                      </a:r>
                      <a:r>
                        <a:rPr kumimoji="0" lang="it-IT" sz="1600" b="0" i="0" u="none" strike="noStrike" cap="none" normalizeH="0" baseline="30000">
                          <a:ln>
                            <a:noFill/>
                          </a:ln>
                          <a:solidFill>
                            <a:srgbClr val="000000"/>
                          </a:solidFill>
                          <a:effectLst/>
                          <a:latin typeface="Verdana" charset="0"/>
                          <a:ea typeface="Arial" charset="0"/>
                          <a:cs typeface="Arial" charset="0"/>
                        </a:rPr>
                        <a:t>2</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5,580</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3</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extLst>
                  <a:ext uri="{0D108BD9-81ED-4DB2-BD59-A6C34878D82A}">
                    <a16:rowId xmlns:a16="http://schemas.microsoft.com/office/drawing/2014/main" val="10002"/>
                  </a:ext>
                </a:extLst>
              </a:tr>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10</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8,388,608</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18 arcmin</a:t>
                      </a:r>
                      <a:r>
                        <a:rPr kumimoji="0" lang="it-IT" sz="1600" b="0" i="0" u="none" strike="noStrike" cap="none" normalizeH="0" baseline="30000">
                          <a:ln>
                            <a:noFill/>
                          </a:ln>
                          <a:solidFill>
                            <a:srgbClr val="000000"/>
                          </a:solidFill>
                          <a:effectLst/>
                          <a:latin typeface="Verdana" charset="0"/>
                          <a:ea typeface="Arial" charset="0"/>
                          <a:cs typeface="Arial" charset="0"/>
                        </a:rPr>
                        <a:t>2</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348</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3</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extLst>
                  <a:ext uri="{0D108BD9-81ED-4DB2-BD59-A6C34878D82A}">
                    <a16:rowId xmlns:a16="http://schemas.microsoft.com/office/drawing/2014/main" val="10003"/>
                  </a:ext>
                </a:extLst>
              </a:tr>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12</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134,217,728</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1 arcmin</a:t>
                      </a:r>
                      <a:r>
                        <a:rPr kumimoji="0" lang="it-IT" sz="1600" b="0" i="0" u="none" strike="noStrike" cap="none" normalizeH="0" baseline="30000">
                          <a:ln>
                            <a:noFill/>
                          </a:ln>
                          <a:solidFill>
                            <a:srgbClr val="000000"/>
                          </a:solidFill>
                          <a:effectLst/>
                          <a:latin typeface="Verdana" charset="0"/>
                          <a:ea typeface="Arial" charset="0"/>
                          <a:cs typeface="Arial" charset="0"/>
                        </a:rPr>
                        <a:t>2</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21</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a:ln>
                            <a:noFill/>
                          </a:ln>
                          <a:solidFill>
                            <a:srgbClr val="000000"/>
                          </a:solidFill>
                          <a:effectLst/>
                          <a:latin typeface="Verdana" charset="0"/>
                          <a:ea typeface="Arial" charset="0"/>
                          <a:cs typeface="Arial" charset="0"/>
                        </a:rPr>
                        <a:t>4</a:t>
                      </a:r>
                      <a:endParaRPr kumimoji="0" lang="en-US" sz="1600" b="0" i="0" u="none" strike="noStrike" cap="none" normalizeH="0" baseline="0" dirty="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extLst>
                  <a:ext uri="{0D108BD9-81ED-4DB2-BD59-A6C34878D82A}">
                    <a16:rowId xmlns:a16="http://schemas.microsoft.com/office/drawing/2014/main" val="1000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189545973"/>
              </p:ext>
            </p:extLst>
          </p:nvPr>
        </p:nvGraphicFramePr>
        <p:xfrm>
          <a:off x="1655763" y="4093369"/>
          <a:ext cx="6935787" cy="1346200"/>
        </p:xfrm>
        <a:graphic>
          <a:graphicData uri="http://schemas.openxmlformats.org/drawingml/2006/table">
            <a:tbl>
              <a:tblPr/>
              <a:tblGrid>
                <a:gridCol w="1154112">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547813">
                  <a:extLst>
                    <a:ext uri="{9D8B030D-6E8A-4147-A177-3AD203B41FA5}">
                      <a16:colId xmlns:a16="http://schemas.microsoft.com/office/drawing/2014/main" val="20002"/>
                    </a:ext>
                  </a:extLst>
                </a:gridCol>
                <a:gridCol w="1193800">
                  <a:extLst>
                    <a:ext uri="{9D8B030D-6E8A-4147-A177-3AD203B41FA5}">
                      <a16:colId xmlns:a16="http://schemas.microsoft.com/office/drawing/2014/main" val="20003"/>
                    </a:ext>
                  </a:extLst>
                </a:gridCol>
                <a:gridCol w="1096962">
                  <a:extLst>
                    <a:ext uri="{9D8B030D-6E8A-4147-A177-3AD203B41FA5}">
                      <a16:colId xmlns:a16="http://schemas.microsoft.com/office/drawing/2014/main" val="20004"/>
                    </a:ext>
                  </a:extLst>
                </a:gridCol>
              </a:tblGrid>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6</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rgbClr val="2D2DB9"/>
                      </a:solidFill>
                      <a:prstDash val="solid"/>
                      <a:round/>
                      <a:headEnd type="none" w="med" len="med"/>
                      <a:tailEnd type="none" w="med" len="med"/>
                    </a:lnL>
                    <a:lnR w="12700" cap="flat" cmpd="sng" algn="ctr">
                      <a:solidFill>
                        <a:srgbClr val="2D2DB9"/>
                      </a:solidFill>
                      <a:prstDash val="solid"/>
                      <a:round/>
                      <a:headEnd type="none" w="med" len="med"/>
                      <a:tailEnd type="none" w="med" len="med"/>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E8E8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49,152</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rgbClr val="2D2DB9"/>
                      </a:solidFill>
                      <a:prstDash val="solid"/>
                      <a:round/>
                      <a:headEnd type="none" w="med" len="med"/>
                      <a:tailEnd type="none" w="med" len="med"/>
                    </a:lnL>
                    <a:lnR w="12700" cap="flat" cmpd="sng" algn="ctr">
                      <a:solidFill>
                        <a:srgbClr val="2D2DB9"/>
                      </a:solidFill>
                      <a:prstDash val="solid"/>
                      <a:round/>
                      <a:headEnd type="none" w="med" len="med"/>
                      <a:tailEnd type="none" w="med" len="med"/>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E8E8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0.84 deg</a:t>
                      </a:r>
                      <a:r>
                        <a:rPr kumimoji="0" lang="it-IT" sz="1600" b="0" i="0" u="none" strike="noStrike" cap="none" normalizeH="0" baseline="30000">
                          <a:ln>
                            <a:noFill/>
                          </a:ln>
                          <a:solidFill>
                            <a:srgbClr val="000000"/>
                          </a:solidFill>
                          <a:effectLst/>
                          <a:latin typeface="Verdana" charset="0"/>
                          <a:ea typeface="Arial" charset="0"/>
                          <a:cs typeface="Arial" charset="0"/>
                        </a:rPr>
                        <a:t>2</a:t>
                      </a:r>
                      <a:endParaRPr kumimoji="0" lang="en-US" sz="1600" b="0" i="0" u="none" strike="noStrike" cap="none" normalizeH="0" baseline="3000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rgbClr val="2D2DB9"/>
                      </a:solidFill>
                      <a:prstDash val="solid"/>
                      <a:round/>
                      <a:headEnd type="none" w="med" len="med"/>
                      <a:tailEnd type="none" w="med" len="med"/>
                    </a:lnL>
                    <a:lnR w="12700" cap="flat" cmpd="sng" algn="ctr">
                      <a:solidFill>
                        <a:srgbClr val="2D2DB9"/>
                      </a:solidFill>
                      <a:prstDash val="solid"/>
                      <a:round/>
                      <a:headEnd type="none" w="med" len="med"/>
                      <a:tailEnd type="none" w="med" len="med"/>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E8E8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59,526</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rgbClr val="2D2DB9"/>
                      </a:solidFill>
                      <a:prstDash val="solid"/>
                      <a:round/>
                      <a:headEnd type="none" w="med" len="med"/>
                      <a:tailEnd type="none" w="med" len="med"/>
                    </a:lnL>
                    <a:lnR w="12700" cap="flat" cmpd="sng" algn="ctr">
                      <a:solidFill>
                        <a:srgbClr val="2D2DB9"/>
                      </a:solidFill>
                      <a:prstDash val="solid"/>
                      <a:round/>
                      <a:headEnd type="none" w="med" len="med"/>
                      <a:tailEnd type="none" w="med" len="med"/>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E8E8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2</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rgbClr val="2D2DB9"/>
                      </a:solidFill>
                      <a:prstDash val="solid"/>
                      <a:round/>
                      <a:headEnd type="none" w="med" len="med"/>
                      <a:tailEnd type="none" w="med" len="med"/>
                    </a:lnL>
                    <a:lnR w="12700" cap="flat" cmpd="sng" algn="ctr">
                      <a:solidFill>
                        <a:srgbClr val="2D2DB9"/>
                      </a:solidFill>
                      <a:prstDash val="solid"/>
                      <a:round/>
                      <a:headEnd type="none" w="med" len="med"/>
                      <a:tailEnd type="none" w="med" len="med"/>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E8E8F3"/>
                    </a:solidFill>
                  </a:tcPr>
                </a:tc>
                <a:extLst>
                  <a:ext uri="{0D108BD9-81ED-4DB2-BD59-A6C34878D82A}">
                    <a16:rowId xmlns:a16="http://schemas.microsoft.com/office/drawing/2014/main" val="10000"/>
                  </a:ext>
                </a:extLst>
              </a:tr>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8</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rgbClr val="2D2DB9"/>
                      </a:solidFill>
                      <a:prstDash val="solid"/>
                      <a:round/>
                      <a:headEnd type="none" w="med" len="med"/>
                      <a:tailEnd type="none" w="med" len="med"/>
                    </a:lnL>
                    <a:lnR w="12700" cap="flat" cmpd="sng" algn="ctr">
                      <a:solidFill>
                        <a:srgbClr val="2D2DB9"/>
                      </a:solidFill>
                      <a:prstDash val="solid"/>
                      <a:round/>
                      <a:headEnd type="none" w="med" len="med"/>
                      <a:tailEnd type="none" w="med" len="med"/>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CDCDE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786,432</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rgbClr val="2D2DB9"/>
                      </a:solidFill>
                      <a:prstDash val="solid"/>
                      <a:round/>
                      <a:headEnd type="none" w="med" len="med"/>
                      <a:tailEnd type="none" w="med" len="med"/>
                    </a:lnL>
                    <a:lnR w="12700" cap="flat" cmpd="sng" algn="ctr">
                      <a:solidFill>
                        <a:srgbClr val="2D2DB9"/>
                      </a:solidFill>
                      <a:prstDash val="solid"/>
                      <a:round/>
                      <a:headEnd type="none" w="med" len="med"/>
                      <a:tailEnd type="none" w="med" len="med"/>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CDCDE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189 arcmin</a:t>
                      </a:r>
                      <a:r>
                        <a:rPr kumimoji="0" lang="it-IT" sz="1600" b="0" i="0" u="none" strike="noStrike" cap="none" normalizeH="0" baseline="30000">
                          <a:ln>
                            <a:noFill/>
                          </a:ln>
                          <a:solidFill>
                            <a:srgbClr val="000000"/>
                          </a:solidFill>
                          <a:effectLst/>
                          <a:latin typeface="Verdana" charset="0"/>
                          <a:ea typeface="Arial" charset="0"/>
                          <a:cs typeface="Arial" charset="0"/>
                        </a:rPr>
                        <a:t>2</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rgbClr val="2D2DB9"/>
                      </a:solidFill>
                      <a:prstDash val="solid"/>
                      <a:round/>
                      <a:headEnd type="none" w="med" len="med"/>
                      <a:tailEnd type="none" w="med" len="med"/>
                    </a:lnL>
                    <a:lnR w="12700" cap="flat" cmpd="sng" algn="ctr">
                      <a:solidFill>
                        <a:srgbClr val="2D2DB9"/>
                      </a:solidFill>
                      <a:prstDash val="solid"/>
                      <a:round/>
                      <a:headEnd type="none" w="med" len="med"/>
                      <a:tailEnd type="none" w="med" len="med"/>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CDCDE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3,720</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rgbClr val="2D2DB9"/>
                      </a:solidFill>
                      <a:prstDash val="solid"/>
                      <a:round/>
                      <a:headEnd type="none" w="med" len="med"/>
                      <a:tailEnd type="none" w="med" len="med"/>
                    </a:lnL>
                    <a:lnR w="12700" cap="flat" cmpd="sng" algn="ctr">
                      <a:solidFill>
                        <a:srgbClr val="2D2DB9"/>
                      </a:solidFill>
                      <a:prstDash val="solid"/>
                      <a:round/>
                      <a:headEnd type="none" w="med" len="med"/>
                      <a:tailEnd type="none" w="med" len="med"/>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CDCD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3</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rgbClr val="2D2DB9"/>
                      </a:solidFill>
                      <a:prstDash val="solid"/>
                      <a:round/>
                      <a:headEnd type="none" w="med" len="med"/>
                      <a:tailEnd type="none" w="med" len="med"/>
                    </a:lnL>
                    <a:lnR w="12700" cap="flat" cmpd="sng" algn="ctr">
                      <a:solidFill>
                        <a:srgbClr val="2D2DB9"/>
                      </a:solidFill>
                      <a:prstDash val="solid"/>
                      <a:round/>
                      <a:headEnd type="none" w="med" len="med"/>
                      <a:tailEnd type="none" w="med" len="med"/>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CDCDE6"/>
                    </a:solidFill>
                  </a:tcPr>
                </a:tc>
                <a:extLst>
                  <a:ext uri="{0D108BD9-81ED-4DB2-BD59-A6C34878D82A}">
                    <a16:rowId xmlns:a16="http://schemas.microsoft.com/office/drawing/2014/main" val="10001"/>
                  </a:ext>
                </a:extLst>
              </a:tr>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10</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rgbClr val="2D2DB9"/>
                      </a:solidFill>
                      <a:prstDash val="solid"/>
                      <a:round/>
                      <a:headEnd type="none" w="med" len="med"/>
                      <a:tailEnd type="none" w="med" len="med"/>
                    </a:lnL>
                    <a:lnR w="12700" cap="flat" cmpd="sng" algn="ctr">
                      <a:solidFill>
                        <a:srgbClr val="2D2DB9"/>
                      </a:solidFill>
                      <a:prstDash val="solid"/>
                      <a:round/>
                      <a:headEnd type="none" w="med" len="med"/>
                      <a:tailEnd type="none" w="med" len="med"/>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E8E8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a:ln>
                            <a:noFill/>
                          </a:ln>
                          <a:solidFill>
                            <a:srgbClr val="000000"/>
                          </a:solidFill>
                          <a:effectLst/>
                          <a:latin typeface="Verdana" charset="0"/>
                          <a:ea typeface="Arial" charset="0"/>
                          <a:cs typeface="Arial" charset="0"/>
                        </a:rPr>
                        <a:t>12,582,912</a:t>
                      </a:r>
                      <a:endParaRPr kumimoji="0" lang="en-US" sz="1600" b="0" i="0" u="none" strike="noStrike" cap="none" normalizeH="0" baseline="0" dirty="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rgbClr val="2D2DB9"/>
                      </a:solidFill>
                      <a:prstDash val="solid"/>
                      <a:round/>
                      <a:headEnd type="none" w="med" len="med"/>
                      <a:tailEnd type="none" w="med" len="med"/>
                    </a:lnL>
                    <a:lnR w="12700" cap="flat" cmpd="sng" algn="ctr">
                      <a:solidFill>
                        <a:srgbClr val="2D2DB9"/>
                      </a:solidFill>
                      <a:prstDash val="solid"/>
                      <a:round/>
                      <a:headEnd type="none" w="med" len="med"/>
                      <a:tailEnd type="none" w="med" len="med"/>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E8E8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12 arcmin</a:t>
                      </a:r>
                      <a:r>
                        <a:rPr kumimoji="0" lang="it-IT" sz="1600" b="0" i="0" u="none" strike="noStrike" cap="none" normalizeH="0" baseline="30000">
                          <a:ln>
                            <a:noFill/>
                          </a:ln>
                          <a:solidFill>
                            <a:srgbClr val="000000"/>
                          </a:solidFill>
                          <a:effectLst/>
                          <a:latin typeface="Verdana" charset="0"/>
                          <a:ea typeface="Arial" charset="0"/>
                          <a:cs typeface="Arial" charset="0"/>
                        </a:rPr>
                        <a:t>2</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rgbClr val="2D2DB9"/>
                      </a:solidFill>
                      <a:prstDash val="solid"/>
                      <a:round/>
                      <a:headEnd type="none" w="med" len="med"/>
                      <a:tailEnd type="none" w="med" len="med"/>
                    </a:lnL>
                    <a:lnR w="12700" cap="flat" cmpd="sng" algn="ctr">
                      <a:solidFill>
                        <a:srgbClr val="2D2DB9"/>
                      </a:solidFill>
                      <a:prstDash val="solid"/>
                      <a:round/>
                      <a:headEnd type="none" w="med" len="med"/>
                      <a:tailEnd type="none" w="med" len="med"/>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E8E8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232</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rgbClr val="2D2DB9"/>
                      </a:solidFill>
                      <a:prstDash val="solid"/>
                      <a:round/>
                      <a:headEnd type="none" w="med" len="med"/>
                      <a:tailEnd type="none" w="med" len="med"/>
                    </a:lnL>
                    <a:lnR w="12700" cap="flat" cmpd="sng" algn="ctr">
                      <a:solidFill>
                        <a:srgbClr val="2D2DB9"/>
                      </a:solidFill>
                      <a:prstDash val="solid"/>
                      <a:round/>
                      <a:headEnd type="none" w="med" len="med"/>
                      <a:tailEnd type="none" w="med" len="med"/>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E8E8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3</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rgbClr val="2D2DB9"/>
                      </a:solidFill>
                      <a:prstDash val="solid"/>
                      <a:round/>
                      <a:headEnd type="none" w="med" len="med"/>
                      <a:tailEnd type="none" w="med" len="med"/>
                    </a:lnL>
                    <a:lnR w="12700" cap="flat" cmpd="sng" algn="ctr">
                      <a:solidFill>
                        <a:srgbClr val="2D2DB9"/>
                      </a:solidFill>
                      <a:prstDash val="solid"/>
                      <a:round/>
                      <a:headEnd type="none" w="med" len="med"/>
                      <a:tailEnd type="none" w="med" len="med"/>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E8E8F3"/>
                    </a:solidFill>
                  </a:tcPr>
                </a:tc>
                <a:extLst>
                  <a:ext uri="{0D108BD9-81ED-4DB2-BD59-A6C34878D82A}">
                    <a16:rowId xmlns:a16="http://schemas.microsoft.com/office/drawing/2014/main" val="10002"/>
                  </a:ext>
                </a:extLst>
              </a:tr>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12</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rgbClr val="2D2DB9"/>
                      </a:solidFill>
                      <a:prstDash val="solid"/>
                      <a:round/>
                      <a:headEnd type="none" w="med" len="med"/>
                      <a:tailEnd type="none" w="med" len="med"/>
                    </a:lnL>
                    <a:lnR w="12700" cap="flat" cmpd="sng" algn="ctr">
                      <a:solidFill>
                        <a:srgbClr val="2D2DB9"/>
                      </a:solidFill>
                      <a:prstDash val="solid"/>
                      <a:round/>
                      <a:headEnd type="none" w="med" len="med"/>
                      <a:tailEnd type="none" w="med" len="med"/>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CDCDE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201,326,592</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rgbClr val="2D2DB9"/>
                      </a:solidFill>
                      <a:prstDash val="solid"/>
                      <a:round/>
                      <a:headEnd type="none" w="med" len="med"/>
                      <a:tailEnd type="none" w="med" len="med"/>
                    </a:lnL>
                    <a:lnR w="12700" cap="flat" cmpd="sng" algn="ctr">
                      <a:solidFill>
                        <a:srgbClr val="2D2DB9"/>
                      </a:solidFill>
                      <a:prstDash val="solid"/>
                      <a:round/>
                      <a:headEnd type="none" w="med" len="med"/>
                      <a:tailEnd type="none" w="med" len="med"/>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CDCDE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a:ln>
                            <a:noFill/>
                          </a:ln>
                          <a:solidFill>
                            <a:srgbClr val="000000"/>
                          </a:solidFill>
                          <a:effectLst/>
                          <a:latin typeface="Verdana" charset="0"/>
                          <a:ea typeface="Arial" charset="0"/>
                          <a:cs typeface="Arial" charset="0"/>
                        </a:rPr>
                        <a:t>0.7 arcmin</a:t>
                      </a:r>
                      <a:r>
                        <a:rPr kumimoji="0" lang="it-IT" sz="1600" b="0" i="0" u="none" strike="noStrike" cap="none" normalizeH="0" baseline="30000" dirty="0">
                          <a:ln>
                            <a:noFill/>
                          </a:ln>
                          <a:solidFill>
                            <a:srgbClr val="000000"/>
                          </a:solidFill>
                          <a:effectLst/>
                          <a:latin typeface="Verdana" charset="0"/>
                          <a:ea typeface="Arial" charset="0"/>
                          <a:cs typeface="Arial" charset="0"/>
                        </a:rPr>
                        <a:t>2</a:t>
                      </a:r>
                      <a:endParaRPr kumimoji="0" lang="en-US" sz="1600" b="0" i="0" u="none" strike="noStrike" cap="none" normalizeH="0" baseline="0" dirty="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rgbClr val="2D2DB9"/>
                      </a:solidFill>
                      <a:prstDash val="solid"/>
                      <a:round/>
                      <a:headEnd type="none" w="med" len="med"/>
                      <a:tailEnd type="none" w="med" len="med"/>
                    </a:lnL>
                    <a:lnR w="12700" cap="flat" cmpd="sng" algn="ctr">
                      <a:solidFill>
                        <a:srgbClr val="2D2DB9"/>
                      </a:solidFill>
                      <a:prstDash val="solid"/>
                      <a:round/>
                      <a:headEnd type="none" w="med" len="med"/>
                      <a:tailEnd type="none" w="med" len="med"/>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CDCDE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Verdana" charset="0"/>
                          <a:ea typeface="Arial" charset="0"/>
                          <a:cs typeface="Arial" charset="0"/>
                        </a:rPr>
                        <a:t>14</a:t>
                      </a:r>
                      <a:endParaRPr kumimoji="0" lang="en-US" sz="1600" b="0" i="0" u="none" strike="noStrike" cap="none" normalizeH="0" baseline="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rgbClr val="2D2DB9"/>
                      </a:solidFill>
                      <a:prstDash val="solid"/>
                      <a:round/>
                      <a:headEnd type="none" w="med" len="med"/>
                      <a:tailEnd type="none" w="med" len="med"/>
                    </a:lnL>
                    <a:lnR w="12700" cap="flat" cmpd="sng" algn="ctr">
                      <a:solidFill>
                        <a:srgbClr val="2D2DB9"/>
                      </a:solidFill>
                      <a:prstDash val="solid"/>
                      <a:round/>
                      <a:headEnd type="none" w="med" len="med"/>
                      <a:tailEnd type="none" w="med" len="med"/>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CDCD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a:ln>
                            <a:noFill/>
                          </a:ln>
                          <a:solidFill>
                            <a:srgbClr val="000000"/>
                          </a:solidFill>
                          <a:effectLst/>
                          <a:latin typeface="Verdana" charset="0"/>
                          <a:ea typeface="Arial" charset="0"/>
                          <a:cs typeface="Arial" charset="0"/>
                        </a:rPr>
                        <a:t>4</a:t>
                      </a:r>
                      <a:endParaRPr kumimoji="0" lang="en-US" sz="1600" b="0" i="0" u="none" strike="noStrike" cap="none" normalizeH="0" baseline="0" dirty="0">
                        <a:ln>
                          <a:noFill/>
                        </a:ln>
                        <a:solidFill>
                          <a:srgbClr val="000000"/>
                        </a:solidFill>
                        <a:effectLst/>
                        <a:latin typeface="Verdana" charset="0"/>
                        <a:ea typeface="Arial" charset="0"/>
                        <a:cs typeface="Arial" charset="0"/>
                      </a:endParaRPr>
                    </a:p>
                  </a:txBody>
                  <a:tcPr marL="82970" marR="82970" marT="41459" marB="41459" horzOverflow="overflow">
                    <a:lnL w="12700" cap="flat" cmpd="sng" algn="ctr">
                      <a:solidFill>
                        <a:srgbClr val="2D2DB9"/>
                      </a:solidFill>
                      <a:prstDash val="solid"/>
                      <a:round/>
                      <a:headEnd type="none" w="med" len="med"/>
                      <a:tailEnd type="none" w="med" len="med"/>
                    </a:lnL>
                    <a:lnR w="12700" cap="flat" cmpd="sng" algn="ctr">
                      <a:solidFill>
                        <a:srgbClr val="2D2DB9"/>
                      </a:solidFill>
                      <a:prstDash val="solid"/>
                      <a:round/>
                      <a:headEnd type="none" w="med" len="med"/>
                      <a:tailEnd type="none" w="med" len="med"/>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CDCDE6"/>
                    </a:solidFill>
                  </a:tcPr>
                </a:tc>
                <a:extLst>
                  <a:ext uri="{0D108BD9-81ED-4DB2-BD59-A6C34878D82A}">
                    <a16:rowId xmlns:a16="http://schemas.microsoft.com/office/drawing/2014/main" val="10003"/>
                  </a:ext>
                </a:extLst>
              </a:tr>
            </a:tbl>
          </a:graphicData>
        </a:graphic>
      </p:graphicFrame>
      <p:grpSp>
        <p:nvGrpSpPr>
          <p:cNvPr id="15" name="Group 17"/>
          <p:cNvGrpSpPr>
            <a:grpSpLocks/>
          </p:cNvGrpSpPr>
          <p:nvPr/>
        </p:nvGrpSpPr>
        <p:grpSpPr bwMode="auto">
          <a:xfrm>
            <a:off x="304800" y="4134495"/>
            <a:ext cx="1285875" cy="1295400"/>
            <a:chOff x="336058" y="5424499"/>
            <a:chExt cx="1416519" cy="1428760"/>
          </a:xfrm>
          <a:effectLst>
            <a:outerShdw blurRad="101600" dist="63500" dir="2700000" algn="tl" rotWithShape="0">
              <a:srgbClr val="000000">
                <a:alpha val="75000"/>
              </a:srgbClr>
            </a:outerShdw>
          </a:effectLst>
        </p:grpSpPr>
        <p:sp>
          <p:nvSpPr>
            <p:cNvPr id="16" name="Text Box 2"/>
            <p:cNvSpPr txBox="1">
              <a:spLocks noChangeArrowheads="1"/>
            </p:cNvSpPr>
            <p:nvPr/>
          </p:nvSpPr>
          <p:spPr bwMode="auto">
            <a:xfrm>
              <a:off x="336058" y="5880222"/>
              <a:ext cx="1187427" cy="502036"/>
            </a:xfrm>
            <a:prstGeom prst="rect">
              <a:avLst/>
            </a:prstGeom>
            <a:noFill/>
            <a:ln w="18360">
              <a:solidFill>
                <a:srgbClr val="FFFF00"/>
              </a:solidFill>
              <a:prstDash val="sysDot"/>
              <a:round/>
              <a:headEnd/>
              <a:tailEnd/>
            </a:ln>
          </p:spPr>
          <p:txBody>
            <a:bodyPr lIns="100800" tIns="100800" rIns="100800" bIns="100800">
              <a:prstTxWarp prst="textNoShape">
                <a:avLst/>
              </a:prstTxWarp>
              <a:spAutoFit/>
            </a:bodyPr>
            <a:lstStyle/>
            <a:p>
              <a:pPr marL="161925" indent="-161925" algn="ctr">
                <a:lnSpc>
                  <a:spcPct val="89000"/>
                </a:lnSpc>
                <a:buClr>
                  <a:srgbClr val="FFFF00"/>
                </a:buClr>
                <a:buSzPct val="80000"/>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en-GB" dirty="0">
                  <a:solidFill>
                    <a:srgbClr val="FFFFFF"/>
                  </a:solidFill>
                  <a:latin typeface="Calibri" charset="0"/>
                </a:rPr>
                <a:t>HEALPix</a:t>
              </a:r>
            </a:p>
          </p:txBody>
        </p:sp>
        <p:sp>
          <p:nvSpPr>
            <p:cNvPr id="17" name="Left Brace 13"/>
            <p:cNvSpPr>
              <a:spLocks/>
            </p:cNvSpPr>
            <p:nvPr/>
          </p:nvSpPr>
          <p:spPr bwMode="auto">
            <a:xfrm>
              <a:off x="1538263" y="5424499"/>
              <a:ext cx="214314" cy="1428760"/>
            </a:xfrm>
            <a:prstGeom prst="leftBrace">
              <a:avLst>
                <a:gd name="adj1" fmla="val 8333"/>
                <a:gd name="adj2" fmla="val 50000"/>
              </a:avLst>
            </a:prstGeom>
            <a:noFill/>
            <a:ln w="25400">
              <a:solidFill>
                <a:srgbClr val="FFFF00"/>
              </a:solidFill>
              <a:round/>
              <a:headEnd/>
              <a:tailEnd/>
            </a:ln>
          </p:spPr>
          <p:txBody>
            <a:bodyPr>
              <a:prstTxWarp prst="textNoShape">
                <a:avLst/>
              </a:prstTxWarp>
            </a:bodyPr>
            <a:lstStyle/>
            <a:p>
              <a:endParaRPr lang="en-US">
                <a:solidFill>
                  <a:srgbClr val="FFFF00"/>
                </a:solidFill>
              </a:endParaRPr>
            </a:p>
          </p:txBody>
        </p:sp>
      </p:grpSp>
      <p:grpSp>
        <p:nvGrpSpPr>
          <p:cNvPr id="18" name="Group 16"/>
          <p:cNvGrpSpPr>
            <a:grpSpLocks/>
          </p:cNvGrpSpPr>
          <p:nvPr/>
        </p:nvGrpSpPr>
        <p:grpSpPr bwMode="auto">
          <a:xfrm>
            <a:off x="369888" y="2708920"/>
            <a:ext cx="1220787" cy="1295400"/>
            <a:chOff x="407759" y="3852863"/>
            <a:chExt cx="1344818" cy="1428760"/>
          </a:xfrm>
          <a:effectLst>
            <a:outerShdw blurRad="101600" dist="63500" dir="2700000" algn="tl" rotWithShape="0">
              <a:srgbClr val="000000">
                <a:alpha val="75000"/>
              </a:srgbClr>
            </a:outerShdw>
          </a:effectLst>
        </p:grpSpPr>
        <p:sp>
          <p:nvSpPr>
            <p:cNvPr id="19" name="Text Box 2"/>
            <p:cNvSpPr txBox="1">
              <a:spLocks noChangeArrowheads="1"/>
            </p:cNvSpPr>
            <p:nvPr/>
          </p:nvSpPr>
          <p:spPr bwMode="auto">
            <a:xfrm>
              <a:off x="407759" y="4281841"/>
              <a:ext cx="1019543" cy="502036"/>
            </a:xfrm>
            <a:prstGeom prst="rect">
              <a:avLst/>
            </a:prstGeom>
            <a:noFill/>
            <a:ln w="18360">
              <a:solidFill>
                <a:srgbClr val="FFFF00"/>
              </a:solidFill>
              <a:prstDash val="sysDot"/>
              <a:round/>
              <a:headEnd/>
              <a:tailEnd/>
            </a:ln>
          </p:spPr>
          <p:txBody>
            <a:bodyPr lIns="100800" tIns="100800" rIns="100800" bIns="100800">
              <a:prstTxWarp prst="textNoShape">
                <a:avLst/>
              </a:prstTxWarp>
              <a:spAutoFit/>
            </a:bodyPr>
            <a:lstStyle/>
            <a:p>
              <a:pPr marL="161925" indent="-161925" algn="ctr">
                <a:lnSpc>
                  <a:spcPct val="89000"/>
                </a:lnSpc>
                <a:buClr>
                  <a:srgbClr val="FFFF00"/>
                </a:buClr>
                <a:buSzPct val="80000"/>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en-GB" dirty="0">
                  <a:solidFill>
                    <a:srgbClr val="FFFFFF"/>
                  </a:solidFill>
                  <a:latin typeface="Calibri" charset="0"/>
                </a:rPr>
                <a:t>HTM</a:t>
              </a:r>
            </a:p>
          </p:txBody>
        </p:sp>
        <p:sp>
          <p:nvSpPr>
            <p:cNvPr id="20" name="Left Brace 15"/>
            <p:cNvSpPr>
              <a:spLocks/>
            </p:cNvSpPr>
            <p:nvPr/>
          </p:nvSpPr>
          <p:spPr bwMode="auto">
            <a:xfrm>
              <a:off x="1538263" y="3852863"/>
              <a:ext cx="214314" cy="1428760"/>
            </a:xfrm>
            <a:prstGeom prst="leftBrace">
              <a:avLst>
                <a:gd name="adj1" fmla="val 8333"/>
                <a:gd name="adj2" fmla="val 50000"/>
              </a:avLst>
            </a:prstGeom>
            <a:noFill/>
            <a:ln w="25400">
              <a:solidFill>
                <a:srgbClr val="FFFF00"/>
              </a:solidFill>
              <a:round/>
              <a:headEnd/>
              <a:tailEnd/>
            </a:ln>
          </p:spPr>
          <p:txBody>
            <a:bodyPr>
              <a:prstTxWarp prst="textNoShape">
                <a:avLst/>
              </a:prstTxWarp>
            </a:bodyPr>
            <a:lstStyle/>
            <a:p>
              <a:endParaRPr lang="en-US">
                <a:solidFill>
                  <a:srgbClr val="FFFF00"/>
                </a:solidFill>
              </a:endParaRPr>
            </a:p>
          </p:txBody>
        </p:sp>
      </p:grpSp>
      <p:sp>
        <p:nvSpPr>
          <p:cNvPr id="21" name="Text Box 3"/>
          <p:cNvSpPr txBox="1">
            <a:spLocks noChangeArrowheads="1"/>
          </p:cNvSpPr>
          <p:nvPr/>
        </p:nvSpPr>
        <p:spPr bwMode="auto">
          <a:xfrm>
            <a:off x="762000" y="5696744"/>
            <a:ext cx="7467600" cy="359000"/>
          </a:xfrm>
          <a:prstGeom prst="rect">
            <a:avLst/>
          </a:prstGeom>
          <a:noFill/>
          <a:ln w="9525">
            <a:solidFill>
              <a:schemeClr val="tx2"/>
            </a:solidFill>
            <a:round/>
            <a:headEnd/>
            <a:tailEnd/>
          </a:ln>
        </p:spPr>
        <p:txBody>
          <a:bodyPr lIns="72000" tIns="36000" rIns="72000" bIns="36000">
            <a:prstTxWarp prst="textNoShape">
              <a:avLst/>
            </a:prstTxWarp>
            <a:spAutoFit/>
          </a:bodyPr>
          <a:lstStyle/>
          <a:p>
            <a:pPr algn="ctr">
              <a:lnSpc>
                <a:spcPct val="101000"/>
              </a:lnSpc>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en-GB" sz="2000" dirty="0">
                <a:solidFill>
                  <a:srgbClr val="FFFFFF"/>
                </a:solidFill>
                <a:effectLst>
                  <a:outerShdw blurRad="101600" dist="63500" dir="2700000" algn="tl" rotWithShape="0">
                    <a:srgbClr val="000000">
                      <a:alpha val="75000"/>
                    </a:srgbClr>
                  </a:outerShdw>
                </a:effectLst>
                <a:latin typeface="Verdana" charset="0"/>
              </a:rPr>
              <a:t>For generic use,</a:t>
            </a:r>
            <a:r>
              <a:rPr lang="en-GB" sz="2000" dirty="0">
                <a:effectLst>
                  <a:outerShdw blurRad="101600" dist="63500" dir="2700000" algn="tl" rotWithShape="0">
                    <a:srgbClr val="000000">
                      <a:alpha val="75000"/>
                    </a:srgbClr>
                  </a:outerShdw>
                </a:effectLst>
                <a:latin typeface="Verdana" charset="0"/>
              </a:rPr>
              <a:t> </a:t>
            </a:r>
            <a:r>
              <a:rPr lang="en-GB" sz="2000" dirty="0">
                <a:solidFill>
                  <a:srgbClr val="FFFF00"/>
                </a:solidFill>
                <a:effectLst>
                  <a:outerShdw blurRad="101600" dist="63500" dir="2700000" algn="tl" rotWithShape="0">
                    <a:srgbClr val="000000">
                      <a:alpha val="75000"/>
                    </a:srgbClr>
                  </a:outerShdw>
                </a:effectLst>
                <a:latin typeface="Verdana" charset="0"/>
              </a:rPr>
              <a:t>~1000 </a:t>
            </a:r>
            <a:r>
              <a:rPr lang="en-GB" sz="2000" dirty="0" err="1">
                <a:solidFill>
                  <a:srgbClr val="FFFF00"/>
                </a:solidFill>
                <a:effectLst>
                  <a:outerShdw blurRad="101600" dist="63500" dir="2700000" algn="tl" rotWithShape="0">
                    <a:srgbClr val="000000">
                      <a:alpha val="75000"/>
                    </a:srgbClr>
                  </a:outerShdw>
                </a:effectLst>
                <a:latin typeface="Verdana" charset="0"/>
              </a:rPr>
              <a:t>Obj/Pix</a:t>
            </a:r>
            <a:r>
              <a:rPr lang="en-GB" sz="2000" dirty="0">
                <a:solidFill>
                  <a:srgbClr val="FFFFFF"/>
                </a:solidFill>
                <a:effectLst>
                  <a:outerShdw blurRad="101600" dist="63500" dir="2700000" algn="tl" rotWithShape="0">
                    <a:srgbClr val="000000">
                      <a:alpha val="75000"/>
                    </a:srgbClr>
                  </a:outerShdw>
                </a:effectLst>
                <a:latin typeface="Verdana" charset="0"/>
              </a:rPr>
              <a:t> gives best performance</a:t>
            </a:r>
          </a:p>
        </p:txBody>
      </p:sp>
      <p:sp>
        <p:nvSpPr>
          <p:cNvPr id="3" name="Slide Number Placeholder 2">
            <a:extLst>
              <a:ext uri="{FF2B5EF4-FFF2-40B4-BE49-F238E27FC236}">
                <a16:creationId xmlns:a16="http://schemas.microsoft.com/office/drawing/2014/main" id="{1BE7D5D0-652F-BC47-AF05-9795F8431E25}"/>
              </a:ext>
            </a:extLst>
          </p:cNvPr>
          <p:cNvSpPr>
            <a:spLocks noGrp="1"/>
          </p:cNvSpPr>
          <p:nvPr>
            <p:ph type="sldNum" sz="quarter" idx="12"/>
          </p:nvPr>
        </p:nvSpPr>
        <p:spPr/>
        <p:txBody>
          <a:bodyPr/>
          <a:lstStyle/>
          <a:p>
            <a:fld id="{D12AA694-00EB-4F4B-AABB-6F50FB178914}" type="slidenum">
              <a:rPr lang="en-US" smtClean="0"/>
              <a:t>57</a:t>
            </a:fld>
            <a:endParaRPr lang="en-US" dirty="0"/>
          </a:p>
        </p:txBody>
      </p:sp>
    </p:spTree>
    <p:extLst>
      <p:ext uri="{BB962C8B-B14F-4D97-AF65-F5344CB8AC3E}">
        <p14:creationId xmlns:p14="http://schemas.microsoft.com/office/powerpoint/2010/main" val="252598407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lide(fromBottom)">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right)">
                                      <p:cBhvr>
                                        <p:cTn id="24" dur="500"/>
                                        <p:tgtEl>
                                          <p:spTgt spid="18"/>
                                        </p:tgtEl>
                                      </p:cBhvr>
                                    </p:animEffect>
                                  </p:childTnLst>
                                </p:cTn>
                              </p:par>
                            </p:childTnLst>
                          </p:cTn>
                        </p:par>
                        <p:par>
                          <p:cTn id="25" fill="hold">
                            <p:stCondLst>
                              <p:cond delay="1000"/>
                            </p:stCondLst>
                            <p:childTnLst>
                              <p:par>
                                <p:cTn id="26" presetID="22" presetClass="entr" presetSubtype="2"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slide(fromBottom)">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tangolo 3">
            <a:extLst>
              <a:ext uri="{FF2B5EF4-FFF2-40B4-BE49-F238E27FC236}">
                <a16:creationId xmlns:a16="http://schemas.microsoft.com/office/drawing/2014/main" id="{94ECFBBB-2F81-F048-9120-8523025FB9A0}"/>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graphicFrame>
        <p:nvGraphicFramePr>
          <p:cNvPr id="5" name="Table 4"/>
          <p:cNvGraphicFramePr>
            <a:graphicFrameLocks noGrp="1"/>
          </p:cNvGraphicFramePr>
          <p:nvPr/>
        </p:nvGraphicFramePr>
        <p:xfrm>
          <a:off x="228600" y="1066800"/>
          <a:ext cx="4876800" cy="370840"/>
        </p:xfrm>
        <a:graphic>
          <a:graphicData uri="http://schemas.openxmlformats.org/drawingml/2006/table">
            <a:tbl>
              <a:tblPr firstRow="1" bandRow="1">
                <a:tableStyleId>{5C22544A-7EE6-4342-B048-85BDC9FD1C3A}</a:tableStyleId>
              </a:tblPr>
              <a:tblGrid>
                <a:gridCol w="975360">
                  <a:extLst>
                    <a:ext uri="{9D8B030D-6E8A-4147-A177-3AD203B41FA5}">
                      <a16:colId xmlns:a16="http://schemas.microsoft.com/office/drawing/2014/main" val="20000"/>
                    </a:ext>
                  </a:extLst>
                </a:gridCol>
                <a:gridCol w="975360">
                  <a:extLst>
                    <a:ext uri="{9D8B030D-6E8A-4147-A177-3AD203B41FA5}">
                      <a16:colId xmlns:a16="http://schemas.microsoft.com/office/drawing/2014/main" val="20001"/>
                    </a:ext>
                  </a:extLst>
                </a:gridCol>
                <a:gridCol w="975360">
                  <a:extLst>
                    <a:ext uri="{9D8B030D-6E8A-4147-A177-3AD203B41FA5}">
                      <a16:colId xmlns:a16="http://schemas.microsoft.com/office/drawing/2014/main" val="20002"/>
                    </a:ext>
                  </a:extLst>
                </a:gridCol>
                <a:gridCol w="975360">
                  <a:extLst>
                    <a:ext uri="{9D8B030D-6E8A-4147-A177-3AD203B41FA5}">
                      <a16:colId xmlns:a16="http://schemas.microsoft.com/office/drawing/2014/main" val="20003"/>
                    </a:ext>
                  </a:extLst>
                </a:gridCol>
                <a:gridCol w="975360">
                  <a:extLst>
                    <a:ext uri="{9D8B030D-6E8A-4147-A177-3AD203B41FA5}">
                      <a16:colId xmlns:a16="http://schemas.microsoft.com/office/drawing/2014/main" val="20004"/>
                    </a:ext>
                  </a:extLst>
                </a:gridCol>
              </a:tblGrid>
              <a:tr h="370840">
                <a:tc>
                  <a:txBody>
                    <a:bodyPr/>
                    <a:lstStyle/>
                    <a:p>
                      <a:pPr algn="ctr"/>
                      <a:r>
                        <a:rPr lang="en-US" sz="1600" b="0" dirty="0"/>
                        <a:t>…</a:t>
                      </a:r>
                    </a:p>
                  </a:txBody>
                  <a:tcPr/>
                </a:tc>
                <a:tc>
                  <a:txBody>
                    <a:bodyPr/>
                    <a:lstStyle/>
                    <a:p>
                      <a:pPr algn="ctr"/>
                      <a:r>
                        <a:rPr lang="en-US" sz="1600" b="0" dirty="0"/>
                        <a:t>RA</a:t>
                      </a:r>
                    </a:p>
                  </a:txBody>
                  <a:tcPr/>
                </a:tc>
                <a:tc>
                  <a:txBody>
                    <a:bodyPr/>
                    <a:lstStyle/>
                    <a:p>
                      <a:pPr algn="ctr"/>
                      <a:r>
                        <a:rPr lang="en-US" sz="1600" b="0" dirty="0" err="1"/>
                        <a:t>Decl</a:t>
                      </a:r>
                      <a:endParaRPr lang="en-US" sz="1600" b="0" dirty="0"/>
                    </a:p>
                  </a:txBody>
                  <a:tcPr/>
                </a:tc>
                <a:tc>
                  <a:txBody>
                    <a:bodyPr/>
                    <a:lstStyle/>
                    <a:p>
                      <a:pPr algn="ctr"/>
                      <a:r>
                        <a:rPr lang="en-US" sz="1600" b="0" dirty="0"/>
                        <a:t>…</a:t>
                      </a:r>
                    </a:p>
                  </a:txBody>
                  <a:tcPr/>
                </a:tc>
                <a:tc>
                  <a:txBody>
                    <a:bodyPr/>
                    <a:lstStyle/>
                    <a:p>
                      <a:pPr algn="ctr"/>
                      <a:r>
                        <a:rPr lang="en-US" sz="1600" b="1" dirty="0">
                          <a:solidFill>
                            <a:schemeClr val="accent1">
                              <a:lumMod val="20000"/>
                              <a:lumOff val="80000"/>
                            </a:schemeClr>
                          </a:solidFill>
                        </a:rPr>
                        <a:t>htmID_6</a:t>
                      </a:r>
                    </a:p>
                  </a:txBody>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73721023"/>
              </p:ext>
            </p:extLst>
          </p:nvPr>
        </p:nvGraphicFramePr>
        <p:xfrm>
          <a:off x="1752600" y="4512962"/>
          <a:ext cx="4876800" cy="370840"/>
        </p:xfrm>
        <a:graphic>
          <a:graphicData uri="http://schemas.openxmlformats.org/drawingml/2006/table">
            <a:tbl>
              <a:tblPr firstRow="1" bandRow="1">
                <a:tableStyleId>{5C22544A-7EE6-4342-B048-85BDC9FD1C3A}</a:tableStyleId>
              </a:tblPr>
              <a:tblGrid>
                <a:gridCol w="975360">
                  <a:extLst>
                    <a:ext uri="{9D8B030D-6E8A-4147-A177-3AD203B41FA5}">
                      <a16:colId xmlns:a16="http://schemas.microsoft.com/office/drawing/2014/main" val="20000"/>
                    </a:ext>
                  </a:extLst>
                </a:gridCol>
                <a:gridCol w="975360">
                  <a:extLst>
                    <a:ext uri="{9D8B030D-6E8A-4147-A177-3AD203B41FA5}">
                      <a16:colId xmlns:a16="http://schemas.microsoft.com/office/drawing/2014/main" val="20001"/>
                    </a:ext>
                  </a:extLst>
                </a:gridCol>
                <a:gridCol w="975360">
                  <a:extLst>
                    <a:ext uri="{9D8B030D-6E8A-4147-A177-3AD203B41FA5}">
                      <a16:colId xmlns:a16="http://schemas.microsoft.com/office/drawing/2014/main" val="20002"/>
                    </a:ext>
                  </a:extLst>
                </a:gridCol>
                <a:gridCol w="975360">
                  <a:extLst>
                    <a:ext uri="{9D8B030D-6E8A-4147-A177-3AD203B41FA5}">
                      <a16:colId xmlns:a16="http://schemas.microsoft.com/office/drawing/2014/main" val="20003"/>
                    </a:ext>
                  </a:extLst>
                </a:gridCol>
                <a:gridCol w="975360">
                  <a:extLst>
                    <a:ext uri="{9D8B030D-6E8A-4147-A177-3AD203B41FA5}">
                      <a16:colId xmlns:a16="http://schemas.microsoft.com/office/drawing/2014/main" val="20004"/>
                    </a:ext>
                  </a:extLst>
                </a:gridCol>
              </a:tblGrid>
              <a:tr h="370840">
                <a:tc>
                  <a:txBody>
                    <a:bodyPr/>
                    <a:lstStyle/>
                    <a:p>
                      <a:pPr algn="ctr"/>
                      <a:r>
                        <a:rPr lang="en-US" sz="1600" b="0" dirty="0"/>
                        <a:t>…</a:t>
                      </a:r>
                    </a:p>
                  </a:txBody>
                  <a:tcPr/>
                </a:tc>
                <a:tc>
                  <a:txBody>
                    <a:bodyPr/>
                    <a:lstStyle/>
                    <a:p>
                      <a:pPr algn="ctr"/>
                      <a:r>
                        <a:rPr lang="en-US" sz="1600" b="0" dirty="0"/>
                        <a:t>RA</a:t>
                      </a:r>
                    </a:p>
                  </a:txBody>
                  <a:tcPr/>
                </a:tc>
                <a:tc>
                  <a:txBody>
                    <a:bodyPr/>
                    <a:lstStyle/>
                    <a:p>
                      <a:pPr algn="ctr"/>
                      <a:r>
                        <a:rPr lang="en-US" sz="1600" b="0" dirty="0" err="1"/>
                        <a:t>Decl</a:t>
                      </a:r>
                      <a:endParaRPr lang="en-US" sz="1600" b="0" dirty="0"/>
                    </a:p>
                  </a:txBody>
                  <a:tcPr/>
                </a:tc>
                <a:tc>
                  <a:txBody>
                    <a:bodyPr/>
                    <a:lstStyle/>
                    <a:p>
                      <a:pPr algn="ctr"/>
                      <a:r>
                        <a:rPr lang="en-US" sz="1600" b="0" dirty="0"/>
                        <a:t>…</a:t>
                      </a:r>
                    </a:p>
                  </a:txBody>
                  <a:tcPr/>
                </a:tc>
                <a:tc>
                  <a:txBody>
                    <a:bodyPr/>
                    <a:lstStyle/>
                    <a:p>
                      <a:pPr algn="ctr"/>
                      <a:r>
                        <a:rPr lang="en-US" sz="1600" b="0" dirty="0"/>
                        <a:t>htmID_6</a:t>
                      </a:r>
                    </a:p>
                  </a:txBody>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5867400" y="1066800"/>
          <a:ext cx="2362200" cy="370840"/>
        </p:xfrm>
        <a:graphic>
          <a:graphicData uri="http://schemas.openxmlformats.org/drawingml/2006/table">
            <a:tbl>
              <a:tblPr firstRow="1" bandRow="1">
                <a:tableStyleId>{5C22544A-7EE6-4342-B048-85BDC9FD1C3A}</a:tableStyleId>
              </a:tblPr>
              <a:tblGrid>
                <a:gridCol w="787400">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tblGrid>
              <a:tr h="370840">
                <a:tc>
                  <a:txBody>
                    <a:bodyPr/>
                    <a:lstStyle/>
                    <a:p>
                      <a:pPr algn="ctr"/>
                      <a:r>
                        <a:rPr lang="en-US" b="0" dirty="0" err="1"/>
                        <a:t>param</a:t>
                      </a:r>
                      <a:endParaRPr lang="en-US" b="0" dirty="0"/>
                    </a:p>
                  </a:txBody>
                  <a:tcPr/>
                </a:tc>
                <a:tc>
                  <a:txBody>
                    <a:bodyPr/>
                    <a:lstStyle/>
                    <a:p>
                      <a:pPr algn="ctr"/>
                      <a:r>
                        <a:rPr lang="en-US" b="1" dirty="0"/>
                        <a:t>ID</a:t>
                      </a:r>
                    </a:p>
                  </a:txBody>
                  <a:tcPr/>
                </a:tc>
                <a:tc>
                  <a:txBody>
                    <a:bodyPr/>
                    <a:lstStyle/>
                    <a:p>
                      <a:pPr algn="ctr"/>
                      <a:r>
                        <a:rPr lang="en-US" b="0" dirty="0"/>
                        <a:t>full</a:t>
                      </a:r>
                    </a:p>
                  </a:txBody>
                  <a:tcPr/>
                </a:tc>
                <a:extLst>
                  <a:ext uri="{0D108BD9-81ED-4DB2-BD59-A6C34878D82A}">
                    <a16:rowId xmlns:a16="http://schemas.microsoft.com/office/drawing/2014/main" val="10000"/>
                  </a:ext>
                </a:extLst>
              </a:tr>
            </a:tbl>
          </a:graphicData>
        </a:graphic>
      </p:graphicFrame>
      <p:grpSp>
        <p:nvGrpSpPr>
          <p:cNvPr id="18" name="Group 17"/>
          <p:cNvGrpSpPr/>
          <p:nvPr/>
        </p:nvGrpSpPr>
        <p:grpSpPr>
          <a:xfrm>
            <a:off x="3390900" y="2059458"/>
            <a:ext cx="1600200" cy="1524000"/>
            <a:chOff x="3810000" y="2514600"/>
            <a:chExt cx="1600200" cy="1524000"/>
          </a:xfrm>
        </p:grpSpPr>
        <p:sp>
          <p:nvSpPr>
            <p:cNvPr id="8" name="Oval 7"/>
            <p:cNvSpPr/>
            <p:nvPr/>
          </p:nvSpPr>
          <p:spPr>
            <a:xfrm>
              <a:off x="3810000" y="2514600"/>
              <a:ext cx="1600200" cy="1524000"/>
            </a:xfrm>
            <a:prstGeom prst="ellipse">
              <a:avLst/>
            </a:prstGeom>
            <a:solidFill>
              <a:schemeClr val="accent1"/>
            </a:solidFill>
            <a:ln w="25400">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3886200" y="2895600"/>
              <a:ext cx="1447800" cy="646331"/>
            </a:xfrm>
            <a:prstGeom prst="rect">
              <a:avLst/>
            </a:prstGeom>
            <a:noFill/>
          </p:spPr>
          <p:txBody>
            <a:bodyPr wrap="square" rtlCol="0">
              <a:spAutoFit/>
            </a:bodyPr>
            <a:lstStyle/>
            <a:p>
              <a:pPr algn="ctr"/>
              <a:r>
                <a:rPr lang="en-US" b="1" dirty="0">
                  <a:solidFill>
                    <a:srgbClr val="FFFF00"/>
                  </a:solidFill>
                </a:rPr>
                <a:t>JOIN</a:t>
              </a:r>
            </a:p>
            <a:p>
              <a:pPr algn="ctr"/>
              <a:r>
                <a:rPr lang="en-US" dirty="0"/>
                <a:t>htmID_6 = ID</a:t>
              </a:r>
            </a:p>
          </p:txBody>
        </p:sp>
      </p:grpSp>
      <p:sp>
        <p:nvSpPr>
          <p:cNvPr id="10" name="TextBox 9"/>
          <p:cNvSpPr txBox="1"/>
          <p:nvPr/>
        </p:nvSpPr>
        <p:spPr>
          <a:xfrm>
            <a:off x="914400" y="609600"/>
            <a:ext cx="3048000" cy="369332"/>
          </a:xfrm>
          <a:prstGeom prst="rect">
            <a:avLst/>
          </a:prstGeom>
          <a:noFill/>
        </p:spPr>
        <p:txBody>
          <a:bodyPr wrap="square" rtlCol="0">
            <a:spAutoFit/>
          </a:bodyPr>
          <a:lstStyle/>
          <a:p>
            <a:pPr algn="ctr"/>
            <a:r>
              <a:rPr lang="en-US" dirty="0">
                <a:solidFill>
                  <a:srgbClr val="FFFF00"/>
                </a:solidFill>
                <a:effectLst>
                  <a:outerShdw blurRad="101600" dist="63500" dir="2700000" algn="tl" rotWithShape="0">
                    <a:srgbClr val="000000">
                      <a:alpha val="75000"/>
                    </a:srgbClr>
                  </a:outerShdw>
                </a:effectLst>
              </a:rPr>
              <a:t>(DIF indexed) </a:t>
            </a:r>
            <a:r>
              <a:rPr lang="en-US" b="1" dirty="0" err="1">
                <a:solidFill>
                  <a:srgbClr val="FFFFFF"/>
                </a:solidFill>
                <a:effectLst>
                  <a:outerShdw blurRad="101600" dist="63500" dir="2700000" algn="tl" rotWithShape="0">
                    <a:srgbClr val="000000">
                      <a:alpha val="75000"/>
                    </a:srgbClr>
                  </a:outerShdw>
                </a:effectLst>
                <a:latin typeface="Courier"/>
                <a:cs typeface="Courier"/>
              </a:rPr>
              <a:t>StarCat</a:t>
            </a:r>
            <a:r>
              <a:rPr lang="en-US" dirty="0">
                <a:solidFill>
                  <a:srgbClr val="FFFF00"/>
                </a:solidFill>
                <a:effectLst>
                  <a:outerShdw blurRad="101600" dist="63500" dir="2700000" algn="tl" rotWithShape="0">
                    <a:srgbClr val="000000">
                      <a:alpha val="75000"/>
                    </a:srgbClr>
                  </a:outerShdw>
                </a:effectLst>
                <a:cs typeface="Courier"/>
              </a:rPr>
              <a:t> table</a:t>
            </a:r>
            <a:endParaRPr lang="en-US" b="1" dirty="0">
              <a:solidFill>
                <a:srgbClr val="FFFF00"/>
              </a:solidFill>
              <a:effectLst>
                <a:outerShdw blurRad="101600" dist="63500" dir="2700000" algn="tl" rotWithShape="0">
                  <a:srgbClr val="000000">
                    <a:alpha val="75000"/>
                  </a:srgbClr>
                </a:outerShdw>
              </a:effectLst>
              <a:latin typeface="Courier"/>
              <a:cs typeface="Courier"/>
            </a:endParaRPr>
          </a:p>
        </p:txBody>
      </p:sp>
      <p:sp>
        <p:nvSpPr>
          <p:cNvPr id="11" name="TextBox 10"/>
          <p:cNvSpPr txBox="1"/>
          <p:nvPr/>
        </p:nvSpPr>
        <p:spPr>
          <a:xfrm>
            <a:off x="5715000" y="609600"/>
            <a:ext cx="2514600" cy="369332"/>
          </a:xfrm>
          <a:prstGeom prst="rect">
            <a:avLst/>
          </a:prstGeom>
          <a:noFill/>
        </p:spPr>
        <p:txBody>
          <a:bodyPr wrap="square" rtlCol="0">
            <a:spAutoFit/>
          </a:bodyPr>
          <a:lstStyle/>
          <a:p>
            <a:pPr algn="ctr"/>
            <a:r>
              <a:rPr lang="en-US" b="1" dirty="0" err="1">
                <a:solidFill>
                  <a:srgbClr val="FFFFFF"/>
                </a:solidFill>
                <a:effectLst>
                  <a:outerShdw blurRad="101600" dist="63500" dir="2700000" algn="tl" rotWithShape="0">
                    <a:srgbClr val="000000">
                      <a:alpha val="75000"/>
                    </a:srgbClr>
                  </a:outerShdw>
                </a:effectLst>
                <a:latin typeface="Courier"/>
                <a:cs typeface="Courier"/>
              </a:rPr>
              <a:t>DIF.dif</a:t>
            </a:r>
            <a:r>
              <a:rPr lang="en-US" dirty="0">
                <a:solidFill>
                  <a:srgbClr val="FFFF00"/>
                </a:solidFill>
                <a:effectLst>
                  <a:outerShdw blurRad="101600" dist="63500" dir="2700000" algn="tl" rotWithShape="0">
                    <a:srgbClr val="000000">
                      <a:alpha val="75000"/>
                    </a:srgbClr>
                  </a:outerShdw>
                </a:effectLst>
                <a:cs typeface="Courier"/>
              </a:rPr>
              <a:t> table</a:t>
            </a:r>
            <a:endParaRPr lang="en-US" dirty="0">
              <a:solidFill>
                <a:srgbClr val="FFFF00"/>
              </a:solidFill>
              <a:effectLst>
                <a:outerShdw blurRad="101600" dist="63500" dir="2700000" algn="tl" rotWithShape="0">
                  <a:srgbClr val="000000">
                    <a:alpha val="75000"/>
                  </a:srgbClr>
                </a:outerShdw>
              </a:effectLst>
              <a:latin typeface="Courier"/>
              <a:cs typeface="Courier"/>
            </a:endParaRPr>
          </a:p>
        </p:txBody>
      </p:sp>
      <p:sp>
        <p:nvSpPr>
          <p:cNvPr id="13" name="Text Box 4"/>
          <p:cNvSpPr txBox="1">
            <a:spLocks noChangeArrowheads="1"/>
          </p:cNvSpPr>
          <p:nvPr/>
        </p:nvSpPr>
        <p:spPr bwMode="auto">
          <a:xfrm>
            <a:off x="437447" y="5766241"/>
            <a:ext cx="6787439" cy="710067"/>
          </a:xfrm>
          <a:prstGeom prst="rect">
            <a:avLst/>
          </a:prstGeom>
          <a:solidFill>
            <a:schemeClr val="tx2">
              <a:lumMod val="20000"/>
              <a:lumOff val="80000"/>
            </a:schemeClr>
          </a:solidFill>
          <a:ln w="25400">
            <a:solidFill>
              <a:schemeClr val="tx2"/>
            </a:solidFill>
            <a:round/>
            <a:headEnd/>
            <a:tailEnd/>
          </a:ln>
        </p:spPr>
        <p:txBody>
          <a:bodyPr wrap="square" lIns="72000" tIns="46800" rIns="72000" bIns="46800">
            <a:prstTxWarp prst="textNoShape">
              <a:avLst/>
            </a:prstTxWarp>
            <a:spAutoFit/>
          </a:bodyPr>
          <a:lstStyle/>
          <a:p>
            <a:pPr>
              <a:tabLst>
                <a:tab pos="655638" algn="l"/>
                <a:tab pos="1312863" algn="l"/>
                <a:tab pos="1968500" algn="l"/>
                <a:tab pos="2625725" algn="l"/>
                <a:tab pos="3282950" algn="l"/>
              </a:tabLst>
            </a:pPr>
            <a:r>
              <a:rPr lang="en-GB" sz="2000" dirty="0">
                <a:solidFill>
                  <a:srgbClr val="000090"/>
                </a:solidFill>
                <a:latin typeface="Consolas"/>
                <a:ea typeface="Courier New" charset="0"/>
                <a:cs typeface="Consolas"/>
              </a:rPr>
              <a:t>SELECT </a:t>
            </a:r>
            <a:r>
              <a:rPr lang="en-GB" sz="2000" b="1" dirty="0" err="1">
                <a:solidFill>
                  <a:srgbClr val="000090"/>
                </a:solidFill>
                <a:latin typeface="Consolas"/>
                <a:ea typeface="Courier New" charset="0"/>
                <a:cs typeface="Consolas"/>
              </a:rPr>
              <a:t>HEALPLookup</a:t>
            </a:r>
            <a:r>
              <a:rPr lang="en-GB" sz="2000" b="1" dirty="0">
                <a:solidFill>
                  <a:srgbClr val="000090"/>
                </a:solidFill>
                <a:latin typeface="Consolas"/>
                <a:ea typeface="Courier New" charset="0"/>
                <a:cs typeface="Consolas"/>
              </a:rPr>
              <a:t>(0,8,RA,Decl)</a:t>
            </a:r>
            <a:endParaRPr lang="en-GB" sz="2000" dirty="0">
              <a:solidFill>
                <a:srgbClr val="000090"/>
              </a:solidFill>
              <a:latin typeface="Consolas"/>
              <a:ea typeface="Courier New" charset="0"/>
              <a:cs typeface="Consolas"/>
            </a:endParaRPr>
          </a:p>
          <a:p>
            <a:pPr>
              <a:tabLst>
                <a:tab pos="655638" algn="l"/>
                <a:tab pos="1312863" algn="l"/>
                <a:tab pos="1968500" algn="l"/>
                <a:tab pos="2625725" algn="l"/>
                <a:tab pos="3282950" algn="l"/>
              </a:tabLst>
            </a:pPr>
            <a:r>
              <a:rPr lang="en-GB" sz="2000" dirty="0">
                <a:solidFill>
                  <a:srgbClr val="000090"/>
                </a:solidFill>
                <a:latin typeface="Consolas"/>
                <a:ea typeface="Courier New" charset="0"/>
                <a:cs typeface="Consolas"/>
              </a:rPr>
              <a:t>  From GSC23_htm_6 Where </a:t>
            </a:r>
            <a:r>
              <a:rPr lang="en-GB" sz="2000" b="1" dirty="0">
                <a:solidFill>
                  <a:srgbClr val="000090"/>
                </a:solidFill>
                <a:latin typeface="Consolas"/>
                <a:ea typeface="Courier New" charset="0"/>
                <a:cs typeface="Consolas"/>
              </a:rPr>
              <a:t>DIF_Rect(20.1,30.5,8)</a:t>
            </a:r>
            <a:r>
              <a:rPr lang="en-GB" sz="2000" dirty="0">
                <a:solidFill>
                  <a:srgbClr val="000090"/>
                </a:solidFill>
                <a:latin typeface="Consolas"/>
                <a:ea typeface="Courier New" charset="0"/>
                <a:cs typeface="Consolas"/>
              </a:rPr>
              <a:t>;</a:t>
            </a:r>
          </a:p>
        </p:txBody>
      </p:sp>
      <p:sp>
        <p:nvSpPr>
          <p:cNvPr id="14" name="TextBox 13"/>
          <p:cNvSpPr txBox="1"/>
          <p:nvPr/>
        </p:nvSpPr>
        <p:spPr>
          <a:xfrm>
            <a:off x="2667000" y="4067430"/>
            <a:ext cx="3048000" cy="369332"/>
          </a:xfrm>
          <a:prstGeom prst="rect">
            <a:avLst/>
          </a:prstGeom>
          <a:noFill/>
        </p:spPr>
        <p:txBody>
          <a:bodyPr wrap="square" rtlCol="0">
            <a:spAutoFit/>
          </a:bodyPr>
          <a:lstStyle/>
          <a:p>
            <a:pPr algn="ctr"/>
            <a:r>
              <a:rPr lang="en-US" b="1" dirty="0">
                <a:solidFill>
                  <a:srgbClr val="FFFFFF"/>
                </a:solidFill>
                <a:effectLst>
                  <a:outerShdw blurRad="101600" dist="63500" dir="2700000" algn="tl" rotWithShape="0">
                    <a:srgbClr val="000000">
                      <a:alpha val="75000"/>
                    </a:srgbClr>
                  </a:outerShdw>
                </a:effectLst>
                <a:latin typeface="Consolas" panose="020B0609020204030204" pitchFamily="49" charset="0"/>
                <a:cs typeface="Consolas" panose="020B0609020204030204" pitchFamily="49" charset="0"/>
              </a:rPr>
              <a:t>StarCat_htm_6</a:t>
            </a:r>
            <a:r>
              <a:rPr lang="en-US" dirty="0">
                <a:solidFill>
                  <a:srgbClr val="FFFF00"/>
                </a:solidFill>
                <a:effectLst>
                  <a:outerShdw blurRad="101600" dist="63500" dir="2700000" algn="tl" rotWithShape="0">
                    <a:srgbClr val="000000">
                      <a:alpha val="75000"/>
                    </a:srgbClr>
                  </a:outerShdw>
                </a:effectLst>
                <a:latin typeface="Consolas" panose="020B0609020204030204" pitchFamily="49" charset="0"/>
                <a:cs typeface="Consolas" panose="020B0609020204030204" pitchFamily="49" charset="0"/>
              </a:rPr>
              <a:t> VIEW</a:t>
            </a:r>
            <a:endParaRPr lang="en-US" b="1" dirty="0">
              <a:solidFill>
                <a:srgbClr val="FFFF00"/>
              </a:solidFill>
              <a:effectLst>
                <a:outerShdw blurRad="101600" dist="63500" dir="2700000" algn="tl" rotWithShape="0">
                  <a:srgbClr val="000000">
                    <a:alpha val="75000"/>
                  </a:srgbClr>
                </a:outerShdw>
              </a:effectLst>
              <a:latin typeface="Consolas" panose="020B0609020204030204" pitchFamily="49" charset="0"/>
              <a:cs typeface="Consolas" panose="020B0609020204030204" pitchFamily="49" charset="0"/>
            </a:endParaRPr>
          </a:p>
        </p:txBody>
      </p:sp>
      <p:sp>
        <p:nvSpPr>
          <p:cNvPr id="15" name="TextBox 14"/>
          <p:cNvSpPr txBox="1"/>
          <p:nvPr/>
        </p:nvSpPr>
        <p:spPr>
          <a:xfrm>
            <a:off x="4038600" y="1447800"/>
            <a:ext cx="1219200" cy="646331"/>
          </a:xfrm>
          <a:prstGeom prst="rect">
            <a:avLst/>
          </a:prstGeom>
          <a:noFill/>
        </p:spPr>
        <p:txBody>
          <a:bodyPr wrap="square" rtlCol="0">
            <a:spAutoFit/>
          </a:bodyPr>
          <a:lstStyle/>
          <a:p>
            <a:pPr algn="ctr"/>
            <a:r>
              <a:rPr lang="en-GB">
                <a:solidFill>
                  <a:srgbClr val="FFFF00"/>
                </a:solidFill>
                <a:effectLst>
                  <a:outerShdw blurRad="101600" dist="63500" dir="2700000" algn="tl" rotWithShape="0">
                    <a:srgbClr val="000000">
                      <a:alpha val="75000"/>
                    </a:srgbClr>
                  </a:outerShdw>
                </a:effectLst>
              </a:rPr>
              <a:t>DIF added field+index</a:t>
            </a:r>
          </a:p>
        </p:txBody>
      </p:sp>
      <p:sp>
        <p:nvSpPr>
          <p:cNvPr id="16" name="TextBox 15"/>
          <p:cNvSpPr txBox="1"/>
          <p:nvPr/>
        </p:nvSpPr>
        <p:spPr>
          <a:xfrm>
            <a:off x="6400800" y="1447800"/>
            <a:ext cx="1447800" cy="646331"/>
          </a:xfrm>
          <a:prstGeom prst="rect">
            <a:avLst/>
          </a:prstGeom>
          <a:noFill/>
        </p:spPr>
        <p:txBody>
          <a:bodyPr wrap="square" rtlCol="0">
            <a:spAutoFit/>
          </a:bodyPr>
          <a:lstStyle/>
          <a:p>
            <a:pPr algn="ctr"/>
            <a:r>
              <a:rPr lang="en-GB">
                <a:solidFill>
                  <a:srgbClr val="FFFF00"/>
                </a:solidFill>
                <a:effectLst>
                  <a:outerShdw blurRad="101600" dist="63500" dir="2700000" algn="tl" rotWithShape="0">
                    <a:srgbClr val="000000">
                      <a:alpha val="75000"/>
                    </a:srgbClr>
                  </a:outerShdw>
                </a:effectLst>
              </a:rPr>
              <a:t>Dynamically generated</a:t>
            </a:r>
          </a:p>
        </p:txBody>
      </p:sp>
      <p:sp>
        <p:nvSpPr>
          <p:cNvPr id="17" name="Text Box 4"/>
          <p:cNvSpPr txBox="1">
            <a:spLocks noChangeArrowheads="1"/>
          </p:cNvSpPr>
          <p:nvPr/>
        </p:nvSpPr>
        <p:spPr bwMode="auto">
          <a:xfrm>
            <a:off x="857954" y="5201198"/>
            <a:ext cx="7848602" cy="371513"/>
          </a:xfrm>
          <a:prstGeom prst="rect">
            <a:avLst/>
          </a:prstGeom>
          <a:solidFill>
            <a:schemeClr val="tx2">
              <a:lumMod val="20000"/>
              <a:lumOff val="80000"/>
            </a:schemeClr>
          </a:solidFill>
          <a:ln w="25400">
            <a:solidFill>
              <a:schemeClr val="tx2"/>
            </a:solidFill>
            <a:round/>
            <a:headEnd/>
            <a:tailEnd/>
          </a:ln>
        </p:spPr>
        <p:txBody>
          <a:bodyPr wrap="square" lIns="72000" tIns="46800" rIns="72000" bIns="46800">
            <a:prstTxWarp prst="textNoShape">
              <a:avLst/>
            </a:prstTxWarp>
            <a:spAutoFit/>
          </a:bodyPr>
          <a:lstStyle/>
          <a:p>
            <a:pPr>
              <a:tabLst>
                <a:tab pos="655638" algn="l"/>
                <a:tab pos="1312863" algn="l"/>
                <a:tab pos="1968500" algn="l"/>
                <a:tab pos="2625725" algn="l"/>
                <a:tab pos="3282950" algn="l"/>
              </a:tabLst>
            </a:pPr>
            <a:r>
              <a:rPr lang="en-GB" dirty="0">
                <a:solidFill>
                  <a:srgbClr val="000090"/>
                </a:solidFill>
                <a:latin typeface="Consolas"/>
                <a:ea typeface="Courier New" charset="0"/>
                <a:cs typeface="Consolas"/>
              </a:rPr>
              <a:t>SELECT </a:t>
            </a:r>
            <a:r>
              <a:rPr lang="en-GB" b="1" dirty="0">
                <a:solidFill>
                  <a:srgbClr val="000090"/>
                </a:solidFill>
                <a:latin typeface="Consolas"/>
                <a:ea typeface="Courier New" charset="0"/>
                <a:cs typeface="Consolas"/>
              </a:rPr>
              <a:t>*</a:t>
            </a:r>
            <a:r>
              <a:rPr lang="en-GB" dirty="0">
                <a:solidFill>
                  <a:srgbClr val="000090"/>
                </a:solidFill>
                <a:latin typeface="Consolas"/>
                <a:ea typeface="Courier New" charset="0"/>
                <a:cs typeface="Consolas"/>
              </a:rPr>
              <a:t> From StarCat_htm_6 Where </a:t>
            </a:r>
            <a:r>
              <a:rPr lang="en-GB" b="1" dirty="0" err="1">
                <a:solidFill>
                  <a:srgbClr val="000090"/>
                </a:solidFill>
                <a:latin typeface="Consolas"/>
                <a:ea typeface="Courier New" charset="0"/>
                <a:cs typeface="Consolas"/>
              </a:rPr>
              <a:t>DIF_Circle</a:t>
            </a:r>
            <a:r>
              <a:rPr lang="en-GB" b="1" dirty="0">
                <a:solidFill>
                  <a:srgbClr val="000090"/>
                </a:solidFill>
                <a:latin typeface="Consolas"/>
                <a:ea typeface="Courier New" charset="0"/>
                <a:cs typeface="Consolas"/>
              </a:rPr>
              <a:t>( 82.5,12.0, 6 )</a:t>
            </a:r>
            <a:r>
              <a:rPr lang="en-GB" dirty="0">
                <a:solidFill>
                  <a:srgbClr val="000090"/>
                </a:solidFill>
                <a:latin typeface="Consolas"/>
                <a:ea typeface="Courier New" charset="0"/>
                <a:cs typeface="Consolas"/>
              </a:rPr>
              <a:t>;</a:t>
            </a:r>
          </a:p>
        </p:txBody>
      </p:sp>
      <p:sp>
        <p:nvSpPr>
          <p:cNvPr id="19" name="Left Brace 18"/>
          <p:cNvSpPr/>
          <p:nvPr/>
        </p:nvSpPr>
        <p:spPr>
          <a:xfrm rot="16200000">
            <a:off x="7304107" y="4898005"/>
            <a:ext cx="250788" cy="1600199"/>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7385755" y="5734598"/>
            <a:ext cx="1219200" cy="646331"/>
          </a:xfrm>
          <a:prstGeom prst="rect">
            <a:avLst/>
          </a:prstGeom>
          <a:noFill/>
        </p:spPr>
        <p:txBody>
          <a:bodyPr wrap="square" rtlCol="0">
            <a:spAutoFit/>
          </a:bodyPr>
          <a:lstStyle/>
          <a:p>
            <a:pPr algn="ctr"/>
            <a:r>
              <a:rPr lang="en-US" dirty="0">
                <a:solidFill>
                  <a:srgbClr val="FFFF00"/>
                </a:solidFill>
                <a:effectLst>
                  <a:outerShdw blurRad="101600" dist="63500" dir="2700000" algn="tl" rotWithShape="0">
                    <a:srgbClr val="000000">
                      <a:alpha val="75000"/>
                    </a:srgbClr>
                  </a:outerShdw>
                </a:effectLst>
              </a:rPr>
              <a:t>Center (°) &amp; radius (´)</a:t>
            </a:r>
          </a:p>
        </p:txBody>
      </p:sp>
      <p:grpSp>
        <p:nvGrpSpPr>
          <p:cNvPr id="30" name="Group 29"/>
          <p:cNvGrpSpPr/>
          <p:nvPr/>
        </p:nvGrpSpPr>
        <p:grpSpPr>
          <a:xfrm>
            <a:off x="5257800" y="2113729"/>
            <a:ext cx="3093157" cy="3087469"/>
            <a:chOff x="5867400" y="2170331"/>
            <a:chExt cx="2667000" cy="3087469"/>
          </a:xfrm>
        </p:grpSpPr>
        <p:sp>
          <p:nvSpPr>
            <p:cNvPr id="21" name="Left Bracket 20"/>
            <p:cNvSpPr/>
            <p:nvPr/>
          </p:nvSpPr>
          <p:spPr>
            <a:xfrm rot="5400000">
              <a:off x="7124700" y="3848100"/>
              <a:ext cx="152400" cy="266700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3" name="Straight Arrow Connector 22"/>
            <p:cNvCxnSpPr/>
            <p:nvPr/>
          </p:nvCxnSpPr>
          <p:spPr>
            <a:xfrm rot="16200000" flipV="1">
              <a:off x="5714316" y="3618816"/>
              <a:ext cx="2935069" cy="3810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grpSp>
      <p:cxnSp>
        <p:nvCxnSpPr>
          <p:cNvPr id="25" name="Straight Arrow Connector 24"/>
          <p:cNvCxnSpPr/>
          <p:nvPr/>
        </p:nvCxnSpPr>
        <p:spPr>
          <a:xfrm>
            <a:off x="2133600" y="1524000"/>
            <a:ext cx="1219200" cy="114300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0800000" flipV="1">
            <a:off x="5029200" y="1524000"/>
            <a:ext cx="1371600" cy="121920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8" idx="4"/>
          </p:cNvCxnSpPr>
          <p:nvPr/>
        </p:nvCxnSpPr>
        <p:spPr>
          <a:xfrm rot="5400000">
            <a:off x="3924300" y="3850158"/>
            <a:ext cx="533400" cy="1588"/>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31" name="Title 30"/>
          <p:cNvSpPr>
            <a:spLocks noGrp="1"/>
          </p:cNvSpPr>
          <p:nvPr>
            <p:ph type="title" idx="4294967295"/>
          </p:nvPr>
        </p:nvSpPr>
        <p:spPr>
          <a:xfrm>
            <a:off x="720000" y="57932"/>
            <a:ext cx="8167506" cy="612000"/>
          </a:xfrm>
        </p:spPr>
        <p:txBody>
          <a:bodyPr>
            <a:normAutofit/>
          </a:bodyPr>
          <a:lstStyle/>
          <a:p>
            <a:pPr algn="l" rtl="0" eaLnBrk="1" fontAlgn="base" latinLnBrk="0" hangingPunct="1"/>
            <a:r>
              <a:rPr lang="en-US" sz="3200" i="0" kern="1200" spc="0" baseline="0" dirty="0">
                <a:solidFill>
                  <a:srgbClr val="FFC000"/>
                </a:solidFill>
                <a:effectLst>
                  <a:outerShdw blurRad="50800" dist="38100" algn="tr" rotWithShape="0">
                    <a:prstClr val="black">
                      <a:alpha val="40000"/>
                    </a:prstClr>
                  </a:outerShdw>
                </a:effectLst>
                <a:latin typeface="Calibri"/>
                <a:ea typeface="+mn-ea"/>
                <a:cs typeface="+mn-cs"/>
              </a:rPr>
              <a:t>DIF</a:t>
            </a:r>
            <a:r>
              <a:rPr lang="en-US" sz="3200" kern="1200" dirty="0">
                <a:solidFill>
                  <a:schemeClr val="tx2"/>
                </a:solidFill>
                <a:effectLst>
                  <a:outerShdw blurRad="50800" dist="38100" algn="tr" rotWithShape="0">
                    <a:prstClr val="black">
                      <a:alpha val="40000"/>
                    </a:prstClr>
                  </a:outerShdw>
                </a:effectLst>
                <a:latin typeface="Calibri"/>
                <a:ea typeface="+mn-ea"/>
                <a:cs typeface="+mn-cs"/>
              </a:rPr>
              <a:t>:</a:t>
            </a:r>
            <a:r>
              <a:rPr lang="en-US" sz="3200" i="0" kern="1200" spc="0" baseline="0" dirty="0">
                <a:solidFill>
                  <a:schemeClr val="tx2"/>
                </a:solidFill>
                <a:effectLst>
                  <a:outerShdw blurRad="50800" dist="38100" algn="tr" rotWithShape="0">
                    <a:prstClr val="black">
                      <a:alpha val="40000"/>
                    </a:prstClr>
                  </a:outerShdw>
                </a:effectLst>
                <a:latin typeface="Calibri"/>
                <a:ea typeface="+mn-ea"/>
                <a:cs typeface="+mn-cs"/>
              </a:rPr>
              <a:t> dynamic indexing facility</a:t>
            </a:r>
          </a:p>
        </p:txBody>
      </p:sp>
      <p:sp>
        <p:nvSpPr>
          <p:cNvPr id="32" name="Oval 31"/>
          <p:cNvSpPr/>
          <p:nvPr/>
        </p:nvSpPr>
        <p:spPr>
          <a:xfrm>
            <a:off x="4038600" y="990600"/>
            <a:ext cx="1143000" cy="533400"/>
          </a:xfrm>
          <a:prstGeom prst="ellipse">
            <a:avLst/>
          </a:prstGeom>
          <a:no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35846" y="4751993"/>
            <a:ext cx="1188154" cy="369332"/>
          </a:xfrm>
          <a:prstGeom prst="rect">
            <a:avLst/>
          </a:prstGeom>
          <a:noFill/>
        </p:spPr>
        <p:txBody>
          <a:bodyPr wrap="square" rtlCol="0">
            <a:spAutoFit/>
          </a:bodyPr>
          <a:lstStyle/>
          <a:p>
            <a:r>
              <a:rPr lang="en-US" dirty="0">
                <a:solidFill>
                  <a:srgbClr val="FFFF00"/>
                </a:solidFill>
              </a:rPr>
              <a:t>Examples:</a:t>
            </a:r>
          </a:p>
        </p:txBody>
      </p:sp>
      <p:sp>
        <p:nvSpPr>
          <p:cNvPr id="27" name="Slide Number Placeholder 2">
            <a:extLst>
              <a:ext uri="{FF2B5EF4-FFF2-40B4-BE49-F238E27FC236}">
                <a16:creationId xmlns:a16="http://schemas.microsoft.com/office/drawing/2014/main" id="{98987005-A14F-464A-8BA9-475E0187328D}"/>
              </a:ext>
            </a:extLst>
          </p:cNvPr>
          <p:cNvSpPr>
            <a:spLocks noGrp="1"/>
          </p:cNvSpPr>
          <p:nvPr>
            <p:ph type="sldNum" sz="quarter" idx="12"/>
          </p:nvPr>
        </p:nvSpPr>
        <p:spPr>
          <a:xfrm>
            <a:off x="8361363" y="6551266"/>
            <a:ext cx="526143" cy="284388"/>
          </a:xfrm>
        </p:spPr>
        <p:txBody>
          <a:bodyPr/>
          <a:lstStyle/>
          <a:p>
            <a:fld id="{D12AA694-00EB-4F4B-AABB-6F50FB178914}" type="slidenum">
              <a:rPr lang="en-US" sz="1400" smtClean="0">
                <a:effectLst/>
              </a:rPr>
              <a:t>58</a:t>
            </a:fld>
            <a:endParaRPr lang="en-US" sz="1400" dirty="0">
              <a:effectLst/>
            </a:endParaRPr>
          </a:p>
        </p:txBody>
      </p:sp>
    </p:spTree>
    <p:extLst>
      <p:ext uri="{BB962C8B-B14F-4D97-AF65-F5344CB8AC3E}">
        <p14:creationId xmlns:p14="http://schemas.microsoft.com/office/powerpoint/2010/main" val="25841188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lide(fromBottom)">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accel="50000" decel="5000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2" accel="50000" decel="5000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1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lide(fromBottom)">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up)">
                                      <p:cBhvr>
                                        <p:cTn id="42" dur="500"/>
                                        <p:tgtEl>
                                          <p:spTgt spid="25"/>
                                        </p:tgtEl>
                                      </p:cBhvr>
                                    </p:animEffect>
                                  </p:childTnLst>
                                </p:cTn>
                              </p:par>
                              <p:par>
                                <p:cTn id="43" presetID="22" presetClass="entr" presetSubtype="1"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500"/>
                                        <p:tgtEl>
                                          <p:spTgt spid="29"/>
                                        </p:tgtEl>
                                      </p:cBhvr>
                                    </p:animEffect>
                                  </p:childTnLst>
                                </p:cTn>
                              </p:par>
                            </p:childTnLst>
                          </p:cTn>
                        </p:par>
                        <p:par>
                          <p:cTn id="46" fill="hold">
                            <p:stCondLst>
                              <p:cond delay="500"/>
                            </p:stCondLst>
                            <p:childTnLst>
                              <p:par>
                                <p:cTn id="47" presetID="21" presetClass="entr" presetSubtype="4"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heel(4)">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up)">
                                      <p:cBhvr>
                                        <p:cTn id="54" dur="500"/>
                                        <p:tgtEl>
                                          <p:spTgt spid="36"/>
                                        </p:tgtEl>
                                      </p:cBhvr>
                                    </p:animEffect>
                                  </p:childTnLst>
                                </p:cTn>
                              </p:par>
                            </p:childTnLst>
                          </p:cTn>
                        </p:par>
                        <p:par>
                          <p:cTn id="55" fill="hold">
                            <p:stCondLst>
                              <p:cond delay="500"/>
                            </p:stCondLst>
                            <p:childTnLst>
                              <p:par>
                                <p:cTn id="56" presetID="12" presetClass="entr" presetSubtype="4"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slide(fromBottom)">
                                      <p:cBhvr>
                                        <p:cTn id="58" dur="500"/>
                                        <p:tgtEl>
                                          <p:spTgt spid="14"/>
                                        </p:tgtEl>
                                      </p:cBhvr>
                                    </p:animEffect>
                                  </p:childTnLst>
                                </p:cTn>
                              </p:par>
                            </p:childTnLst>
                          </p:cTn>
                        </p:par>
                        <p:par>
                          <p:cTn id="59" fill="hold">
                            <p:stCondLst>
                              <p:cond delay="1000"/>
                            </p:stCondLst>
                            <p:childTnLst>
                              <p:par>
                                <p:cTn id="60" presetID="12" presetClass="entr" presetSubtype="4" fill="hold"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slide(fromBottom)">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p:tgtEl>
                                          <p:spTgt spid="3"/>
                                        </p:tgtEl>
                                        <p:attrNameLst>
                                          <p:attrName>ppt_y</p:attrName>
                                        </p:attrNameLst>
                                      </p:cBhvr>
                                      <p:tavLst>
                                        <p:tav tm="0">
                                          <p:val>
                                            <p:strVal val="#ppt_y+#ppt_h*1.125000"/>
                                          </p:val>
                                        </p:tav>
                                        <p:tav tm="100000">
                                          <p:val>
                                            <p:strVal val="#ppt_y"/>
                                          </p:val>
                                        </p:tav>
                                      </p:tavLst>
                                    </p:anim>
                                    <p:animEffect transition="in" filter="wipe(up)">
                                      <p:cBhvr>
                                        <p:cTn id="68" dur="500"/>
                                        <p:tgtEl>
                                          <p:spTgt spid="3"/>
                                        </p:tgtEl>
                                      </p:cBhvr>
                                    </p:animEffect>
                                  </p:childTnLst>
                                </p:cTn>
                              </p:par>
                            </p:childTnLst>
                          </p:cTn>
                        </p:par>
                      </p:childTnLst>
                    </p:cTn>
                  </p:par>
                  <p:par>
                    <p:cTn id="69" fill="hold">
                      <p:stCondLst>
                        <p:cond delay="indefinite"/>
                      </p:stCondLst>
                      <p:childTnLst>
                        <p:par>
                          <p:cTn id="70" fill="hold">
                            <p:stCondLst>
                              <p:cond delay="0"/>
                            </p:stCondLst>
                            <p:childTnLst>
                              <p:par>
                                <p:cTn id="71" presetID="7" presetClass="entr" presetSubtype="2"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1+#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00"/>
                            </p:stCondLst>
                            <p:childTnLst>
                              <p:par>
                                <p:cTn id="76" presetID="12" presetClass="entr" presetSubtype="4"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p:tgtEl>
                                          <p:spTgt spid="19"/>
                                        </p:tgtEl>
                                        <p:attrNameLst>
                                          <p:attrName>ppt_y</p:attrName>
                                        </p:attrNameLst>
                                      </p:cBhvr>
                                      <p:tavLst>
                                        <p:tav tm="0">
                                          <p:val>
                                            <p:strVal val="#ppt_y+#ppt_h*1.125000"/>
                                          </p:val>
                                        </p:tav>
                                        <p:tav tm="100000">
                                          <p:val>
                                            <p:strVal val="#ppt_y"/>
                                          </p:val>
                                        </p:tav>
                                      </p:tavLst>
                                    </p:anim>
                                    <p:animEffect transition="in" filter="wipe(up)">
                                      <p:cBhvr>
                                        <p:cTn id="79" dur="500"/>
                                        <p:tgtEl>
                                          <p:spTgt spid="19"/>
                                        </p:tgtEl>
                                      </p:cBhvr>
                                    </p:animEffect>
                                  </p:childTnLst>
                                </p:cTn>
                              </p:par>
                            </p:childTnLst>
                          </p:cTn>
                        </p:par>
                        <p:par>
                          <p:cTn id="80" fill="hold">
                            <p:stCondLst>
                              <p:cond delay="1000"/>
                            </p:stCondLst>
                            <p:childTnLst>
                              <p:par>
                                <p:cTn id="81" presetID="12" presetClass="entr" presetSubtype="4"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p:tgtEl>
                                          <p:spTgt spid="20"/>
                                        </p:tgtEl>
                                        <p:attrNameLst>
                                          <p:attrName>ppt_y</p:attrName>
                                        </p:attrNameLst>
                                      </p:cBhvr>
                                      <p:tavLst>
                                        <p:tav tm="0">
                                          <p:val>
                                            <p:strVal val="#ppt_y+#ppt_h*1.125000"/>
                                          </p:val>
                                        </p:tav>
                                        <p:tav tm="100000">
                                          <p:val>
                                            <p:strVal val="#ppt_y"/>
                                          </p:val>
                                        </p:tav>
                                      </p:tavLst>
                                    </p:anim>
                                    <p:animEffect transition="in" filter="wipe(up)">
                                      <p:cBhvr>
                                        <p:cTn id="84" dur="500"/>
                                        <p:tgtEl>
                                          <p:spTgt spid="20"/>
                                        </p:tgtEl>
                                      </p:cBhvr>
                                    </p:animEffect>
                                  </p:childTnLst>
                                </p:cTn>
                              </p:par>
                            </p:childTnLst>
                          </p:cTn>
                        </p:par>
                      </p:childTnLst>
                    </p:cTn>
                  </p:par>
                  <p:par>
                    <p:cTn id="85" fill="hold">
                      <p:stCondLst>
                        <p:cond delay="indefinite"/>
                      </p:stCondLst>
                      <p:childTnLst>
                        <p:par>
                          <p:cTn id="86" fill="hold">
                            <p:stCondLst>
                              <p:cond delay="0"/>
                            </p:stCondLst>
                            <p:childTnLst>
                              <p:par>
                                <p:cTn id="87" presetID="17" presetClass="entr" presetSubtype="10"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p:cTn id="89" dur="500" fill="hold"/>
                                        <p:tgtEl>
                                          <p:spTgt spid="30"/>
                                        </p:tgtEl>
                                        <p:attrNameLst>
                                          <p:attrName>ppt_w</p:attrName>
                                        </p:attrNameLst>
                                      </p:cBhvr>
                                      <p:tavLst>
                                        <p:tav tm="0">
                                          <p:val>
                                            <p:fltVal val="0"/>
                                          </p:val>
                                        </p:tav>
                                        <p:tav tm="100000">
                                          <p:val>
                                            <p:strVal val="#ppt_w"/>
                                          </p:val>
                                        </p:tav>
                                      </p:tavLst>
                                    </p:anim>
                                    <p:anim calcmode="lin" valueType="num">
                                      <p:cBhvr>
                                        <p:cTn id="90" dur="5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7" presetClass="entr" presetSubtype="8" fill="hold" grpId="0" nodeType="click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additive="base">
                                        <p:cTn id="95" dur="500" fill="hold"/>
                                        <p:tgtEl>
                                          <p:spTgt spid="13"/>
                                        </p:tgtEl>
                                        <p:attrNameLst>
                                          <p:attrName>ppt_x</p:attrName>
                                        </p:attrNameLst>
                                      </p:cBhvr>
                                      <p:tavLst>
                                        <p:tav tm="0">
                                          <p:val>
                                            <p:strVal val="0-#ppt_w/2"/>
                                          </p:val>
                                        </p:tav>
                                        <p:tav tm="100000">
                                          <p:val>
                                            <p:strVal val="#ppt_x"/>
                                          </p:val>
                                        </p:tav>
                                      </p:tavLst>
                                    </p:anim>
                                    <p:anim calcmode="lin" valueType="num">
                                      <p:cBhvr additive="base">
                                        <p:cTn id="9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P spid="14" grpId="0"/>
      <p:bldP spid="15" grpId="0"/>
      <p:bldP spid="16" grpId="0"/>
      <p:bldP spid="17" grpId="0" animBg="1"/>
      <p:bldP spid="19" grpId="0" animBg="1"/>
      <p:bldP spid="20" grpId="0"/>
      <p:bldP spid="3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3">
            <a:extLst>
              <a:ext uri="{FF2B5EF4-FFF2-40B4-BE49-F238E27FC236}">
                <a16:creationId xmlns:a16="http://schemas.microsoft.com/office/drawing/2014/main" id="{212B0F1C-5AAC-1949-89B0-1B95F32EA3B0}"/>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11" name="TextBox 10"/>
          <p:cNvSpPr txBox="1"/>
          <p:nvPr/>
        </p:nvSpPr>
        <p:spPr>
          <a:xfrm>
            <a:off x="540000" y="2359600"/>
            <a:ext cx="8280000" cy="3565079"/>
          </a:xfrm>
          <a:prstGeom prst="rect">
            <a:avLst/>
          </a:prstGeom>
          <a:noFill/>
        </p:spPr>
        <p:txBody>
          <a:bodyPr wrap="square" rtlCol="0">
            <a:spAutoFit/>
          </a:bodyPr>
          <a:lstStyle/>
          <a:p>
            <a:pPr marL="342000" indent="-342000">
              <a:spcBef>
                <a:spcPts val="1000"/>
              </a:spcBef>
              <a:spcAft>
                <a:spcPts val="200"/>
              </a:spcAft>
              <a:buFont typeface="Wingdings" charset="2"/>
              <a:buChar char="Ø"/>
            </a:pPr>
            <a:r>
              <a:rPr lang="it-IT" sz="2800" dirty="0"/>
              <a:t>Database nomenclature:</a:t>
            </a:r>
          </a:p>
          <a:p>
            <a:pPr marL="800100" lvl="1" indent="-342900">
              <a:buFont typeface="Wingdings" charset="2"/>
              <a:buChar char="§"/>
            </a:pPr>
            <a:r>
              <a:rPr lang="en-US" sz="2800" b="1" dirty="0"/>
              <a:t>table</a:t>
            </a:r>
          </a:p>
          <a:p>
            <a:pPr marL="800100" lvl="1" indent="-342900">
              <a:buFont typeface="Wingdings" charset="2"/>
              <a:buChar char="§"/>
            </a:pPr>
            <a:r>
              <a:rPr lang="en-US" sz="2800" b="1" dirty="0"/>
              <a:t>record</a:t>
            </a:r>
          </a:p>
          <a:p>
            <a:pPr marL="800100" lvl="1" indent="-342900">
              <a:buFont typeface="Wingdings" charset="2"/>
              <a:buChar char="§"/>
            </a:pPr>
            <a:r>
              <a:rPr lang="en-US" sz="2800" b="1" dirty="0"/>
              <a:t>field</a:t>
            </a:r>
          </a:p>
          <a:p>
            <a:pPr marL="800100" lvl="1" indent="-342900">
              <a:buFont typeface="Wingdings" charset="2"/>
              <a:buChar char="§"/>
            </a:pPr>
            <a:r>
              <a:rPr lang="en-US" sz="2800" b="1" dirty="0"/>
              <a:t>key</a:t>
            </a:r>
          </a:p>
          <a:p>
            <a:pPr marL="800100" lvl="1" indent="-342900">
              <a:buFont typeface="Wingdings" charset="2"/>
              <a:buChar char="§"/>
            </a:pPr>
            <a:r>
              <a:rPr lang="en-US" sz="2800" b="1" dirty="0"/>
              <a:t>query</a:t>
            </a:r>
          </a:p>
          <a:p>
            <a:pPr marL="800100" lvl="1" indent="-342900">
              <a:buFont typeface="Wingdings" charset="2"/>
              <a:buChar char="§"/>
            </a:pPr>
            <a:r>
              <a:rPr lang="en-US" sz="2800" b="1" dirty="0"/>
              <a:t>SQL</a:t>
            </a:r>
          </a:p>
          <a:p>
            <a:pPr marL="800100" lvl="1" indent="-342900">
              <a:buFont typeface="Wingdings" charset="2"/>
              <a:buChar char="§"/>
            </a:pPr>
            <a:r>
              <a:rPr lang="en-US" sz="2800" b="1" dirty="0"/>
              <a:t>DBMS</a:t>
            </a:r>
          </a:p>
        </p:txBody>
      </p:sp>
      <p:sp>
        <p:nvSpPr>
          <p:cNvPr id="8" name="Content Placeholder 3"/>
          <p:cNvSpPr txBox="1">
            <a:spLocks/>
          </p:cNvSpPr>
          <p:nvPr/>
        </p:nvSpPr>
        <p:spPr>
          <a:xfrm>
            <a:off x="432000" y="1152000"/>
            <a:ext cx="8460000" cy="443198"/>
          </a:xfrm>
          <a:prstGeom prst="rect">
            <a:avLst/>
          </a:prstGeom>
          <a:solidFill>
            <a:schemeClr val="accent1"/>
          </a:solidFill>
          <a:ln w="12700">
            <a:solidFill>
              <a:schemeClr val="tx2"/>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sp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dk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dk1"/>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9pPr>
          </a:lstStyle>
          <a:p>
            <a:pPr marL="0" indent="0">
              <a:buNone/>
            </a:pPr>
            <a:r>
              <a:rPr lang="en-GB" sz="2400" dirty="0">
                <a:solidFill>
                  <a:srgbClr val="FFFF00"/>
                </a:solidFill>
              </a:rPr>
              <a:t>As usual, please use the </a:t>
            </a:r>
            <a:r>
              <a:rPr lang="en-GB" sz="2400" b="1" dirty="0">
                <a:solidFill>
                  <a:srgbClr val="FFC000"/>
                </a:solidFill>
              </a:rPr>
              <a:t>web</a:t>
            </a:r>
            <a:r>
              <a:rPr lang="en-GB" sz="2400" dirty="0"/>
              <a:t> </a:t>
            </a:r>
            <a:r>
              <a:rPr lang="en-GB" sz="2400" dirty="0">
                <a:solidFill>
                  <a:srgbClr val="FFFF00"/>
                </a:solidFill>
              </a:rPr>
              <a:t>as a reference for anything.</a:t>
            </a:r>
          </a:p>
        </p:txBody>
      </p:sp>
      <p:sp>
        <p:nvSpPr>
          <p:cNvPr id="3" name="Slide Number Placeholder 2"/>
          <p:cNvSpPr>
            <a:spLocks noGrp="1"/>
          </p:cNvSpPr>
          <p:nvPr>
            <p:ph type="sldNum" sz="quarter" idx="12"/>
          </p:nvPr>
        </p:nvSpPr>
        <p:spPr/>
        <p:txBody>
          <a:bodyPr/>
          <a:lstStyle/>
          <a:p>
            <a:fld id="{FB16AC60-4618-014F-ABF8-BFC9F6D13946}" type="slidenum">
              <a:rPr lang="it-IT" smtClean="0"/>
              <a:t>5</a:t>
            </a:fld>
            <a:endParaRPr lang="it-IT"/>
          </a:p>
        </p:txBody>
      </p:sp>
      <p:sp>
        <p:nvSpPr>
          <p:cNvPr id="9" name="Title 1">
            <a:extLst>
              <a:ext uri="{FF2B5EF4-FFF2-40B4-BE49-F238E27FC236}">
                <a16:creationId xmlns:a16="http://schemas.microsoft.com/office/drawing/2014/main" id="{2D11DCA7-7EEB-3548-8478-EEE56354B58D}"/>
              </a:ext>
            </a:extLst>
          </p:cNvPr>
          <p:cNvSpPr>
            <a:spLocks noGrp="1"/>
          </p:cNvSpPr>
          <p:nvPr>
            <p:ph type="title"/>
          </p:nvPr>
        </p:nvSpPr>
        <p:spPr>
          <a:xfrm>
            <a:off x="720000" y="102420"/>
            <a:ext cx="7920000" cy="718246"/>
          </a:xfrm>
        </p:spPr>
        <p:txBody>
          <a:bodyPr>
            <a:normAutofit/>
          </a:bodyPr>
          <a:lstStyle/>
          <a:p>
            <a:pPr algn="l"/>
            <a:r>
              <a:rPr lang="en-GB" sz="3600" dirty="0">
                <a:solidFill>
                  <a:schemeClr val="tx2"/>
                </a:solidFill>
              </a:rPr>
              <a:t>Basic concepts for a relational database</a:t>
            </a:r>
          </a:p>
        </p:txBody>
      </p:sp>
    </p:spTree>
    <p:extLst>
      <p:ext uri="{BB962C8B-B14F-4D97-AF65-F5344CB8AC3E}">
        <p14:creationId xmlns:p14="http://schemas.microsoft.com/office/powerpoint/2010/main" val="115014986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p:tgtEl>
                                          <p:spTgt spid="11">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additive="base">
                                        <p:cTn id="37" dur="500"/>
                                        <p:tgtEl>
                                          <p:spTgt spid="11">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1">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 calcmode="lin" valueType="num">
                                      <p:cBhvr additive="base">
                                        <p:cTn id="43" dur="500"/>
                                        <p:tgtEl>
                                          <p:spTgt spid="11">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11">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1">
                                            <p:txEl>
                                              <p:pRg st="7" end="7"/>
                                            </p:txEl>
                                          </p:spTgt>
                                        </p:tgtEl>
                                        <p:attrNameLst>
                                          <p:attrName>style.visibility</p:attrName>
                                        </p:attrNameLst>
                                      </p:cBhvr>
                                      <p:to>
                                        <p:strVal val="visible"/>
                                      </p:to>
                                    </p:set>
                                    <p:anim calcmode="lin" valueType="num">
                                      <p:cBhvr additive="base">
                                        <p:cTn id="49" dur="500"/>
                                        <p:tgtEl>
                                          <p:spTgt spid="11">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tangolo 3">
            <a:extLst>
              <a:ext uri="{FF2B5EF4-FFF2-40B4-BE49-F238E27FC236}">
                <a16:creationId xmlns:a16="http://schemas.microsoft.com/office/drawing/2014/main" id="{366EBD7E-8EB4-F64E-8B27-2C2927B5EBE4}"/>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7" name="Title 1"/>
          <p:cNvSpPr txBox="1">
            <a:spLocks/>
          </p:cNvSpPr>
          <p:nvPr/>
        </p:nvSpPr>
        <p:spPr>
          <a:xfrm>
            <a:off x="720001"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lang="en-US" sz="3200" b="1" dirty="0">
                <a:solidFill>
                  <a:srgbClr val="FFC000"/>
                </a:solidFill>
                <a:effectLst>
                  <a:outerShdw blurRad="50800" dist="38100" algn="tr" rotWithShape="0">
                    <a:prstClr val="black">
                      <a:alpha val="40000"/>
                    </a:prstClr>
                  </a:outerShdw>
                </a:effectLst>
              </a:rPr>
              <a:t>DIF</a:t>
            </a:r>
            <a:r>
              <a:rPr lang="en-US" sz="3200" b="1" dirty="0">
                <a:solidFill>
                  <a:schemeClr val="tx2"/>
                </a:solidFill>
                <a:effectLst>
                  <a:outerShdw blurRad="50800" dist="38100" algn="tr" rotWithShape="0">
                    <a:prstClr val="black">
                      <a:alpha val="40000"/>
                    </a:prstClr>
                  </a:outerShdw>
                </a:effectLst>
              </a:rPr>
              <a:t>: MySQL extension</a:t>
            </a:r>
            <a:endParaRPr kumimoji="0" lang="en-GB" sz="3200" b="1" i="0" u="none" strike="noStrike" kern="1200" cap="none" spc="0" normalizeH="0" baseline="0" dirty="0">
              <a:ln>
                <a:noFill/>
              </a:ln>
              <a:solidFill>
                <a:schemeClr val="tx2"/>
              </a:solidFill>
              <a:effectLst>
                <a:outerShdw blurRad="50800" dist="38100" dir="2700000">
                  <a:srgbClr val="000000">
                    <a:alpha val="43000"/>
                  </a:srgbClr>
                </a:outerShdw>
              </a:effectLst>
              <a:uLnTx/>
              <a:uFillTx/>
              <a:latin typeface="+mj-lt"/>
              <a:ea typeface="+mj-ea"/>
              <a:cs typeface="+mj-cs"/>
            </a:endParaRPr>
          </a:p>
        </p:txBody>
      </p:sp>
      <p:sp>
        <p:nvSpPr>
          <p:cNvPr id="10" name="Text Box 5"/>
          <p:cNvSpPr txBox="1">
            <a:spLocks noChangeArrowheads="1"/>
          </p:cNvSpPr>
          <p:nvPr/>
        </p:nvSpPr>
        <p:spPr bwMode="auto">
          <a:xfrm>
            <a:off x="6477000" y="5475287"/>
            <a:ext cx="1588" cy="342900"/>
          </a:xfrm>
          <a:prstGeom prst="rect">
            <a:avLst/>
          </a:prstGeom>
          <a:noFill/>
          <a:ln w="9525">
            <a:noFill/>
            <a:round/>
            <a:headEnd/>
            <a:tailEnd/>
          </a:ln>
        </p:spPr>
        <p:txBody>
          <a:bodyPr wrap="none" anchor="ctr">
            <a:prstTxWarp prst="textNoShape">
              <a:avLst/>
            </a:prstTxWarp>
          </a:bodyPr>
          <a:lstStyle/>
          <a:p>
            <a:endParaRPr lang="en-US"/>
          </a:p>
        </p:txBody>
      </p:sp>
      <p:sp>
        <p:nvSpPr>
          <p:cNvPr id="12" name="Text Box 4"/>
          <p:cNvSpPr txBox="1">
            <a:spLocks noChangeArrowheads="1"/>
          </p:cNvSpPr>
          <p:nvPr/>
        </p:nvSpPr>
        <p:spPr bwMode="auto">
          <a:xfrm>
            <a:off x="293852" y="902597"/>
            <a:ext cx="1814972" cy="308063"/>
          </a:xfrm>
          <a:prstGeom prst="rect">
            <a:avLst/>
          </a:prstGeom>
          <a:noFill/>
          <a:ln w="9525">
            <a:noFill/>
            <a:round/>
            <a:headEnd/>
            <a:tailEnd/>
          </a:ln>
        </p:spPr>
        <p:txBody>
          <a:bodyPr lIns="0" tIns="0" rIns="0" bIns="0">
            <a:prstTxWarp prst="textNoShape">
              <a:avLst/>
            </a:prstTxWarp>
          </a:bodyPr>
          <a:lstStyle/>
          <a:p>
            <a:pPr>
              <a:tabLst>
                <a:tab pos="656650" algn="l"/>
                <a:tab pos="1313299" algn="l"/>
                <a:tab pos="1969949" algn="l"/>
                <a:tab pos="2626599" algn="l"/>
                <a:tab pos="3283248" algn="l"/>
              </a:tabLst>
            </a:pPr>
            <a:r>
              <a:rPr lang="en-GB" sz="2000" dirty="0">
                <a:solidFill>
                  <a:srgbClr val="FFC000"/>
                </a:solidFill>
                <a:effectLst>
                  <a:outerShdw blurRad="38100" dist="38100" dir="2700000" algn="tl">
                    <a:srgbClr val="000000"/>
                  </a:outerShdw>
                </a:effectLst>
                <a:latin typeface="Calibri" charset="0"/>
              </a:rPr>
              <a:t>UDF Functions:</a:t>
            </a:r>
          </a:p>
        </p:txBody>
      </p:sp>
      <p:sp>
        <p:nvSpPr>
          <p:cNvPr id="13" name="Text Box 5"/>
          <p:cNvSpPr txBox="1">
            <a:spLocks noChangeArrowheads="1"/>
          </p:cNvSpPr>
          <p:nvPr/>
        </p:nvSpPr>
        <p:spPr bwMode="auto">
          <a:xfrm>
            <a:off x="5877051" y="5314806"/>
            <a:ext cx="1441" cy="310942"/>
          </a:xfrm>
          <a:prstGeom prst="rect">
            <a:avLst/>
          </a:prstGeom>
          <a:noFill/>
          <a:ln w="9525">
            <a:noFill/>
            <a:round/>
            <a:headEnd/>
            <a:tailEnd/>
          </a:ln>
        </p:spPr>
        <p:txBody>
          <a:bodyPr wrap="none" lIns="82945" tIns="41473" rIns="82945" bIns="41473" anchor="ctr">
            <a:prstTxWarp prst="textNoShape">
              <a:avLst/>
            </a:prstTxWarp>
          </a:bodyPr>
          <a:lstStyle/>
          <a:p>
            <a:endParaRPr lang="en-US"/>
          </a:p>
        </p:txBody>
      </p:sp>
      <p:sp>
        <p:nvSpPr>
          <p:cNvPr id="14" name="Text Box 6"/>
          <p:cNvSpPr txBox="1">
            <a:spLocks noChangeArrowheads="1"/>
          </p:cNvSpPr>
          <p:nvPr/>
        </p:nvSpPr>
        <p:spPr bwMode="auto">
          <a:xfrm>
            <a:off x="229033" y="1353494"/>
            <a:ext cx="3919474" cy="5117878"/>
          </a:xfrm>
          <a:prstGeom prst="rect">
            <a:avLst/>
          </a:prstGeom>
          <a:noFill/>
          <a:ln w="9525">
            <a:solidFill>
              <a:srgbClr val="00FFFF"/>
            </a:solidFill>
            <a:round/>
            <a:headEnd/>
            <a:tailEnd/>
          </a:ln>
        </p:spPr>
        <p:txBody>
          <a:bodyPr lIns="65311" tIns="65311" rIns="65311" bIns="65311">
            <a:prstTxWarp prst="textNoShape">
              <a:avLst/>
            </a:prstTxWarp>
            <a:spAutoFit/>
          </a:bodyPr>
          <a:lstStyle/>
          <a:p>
            <a:pPr>
              <a:tabLst>
                <a:tab pos="656650" algn="l"/>
                <a:tab pos="1313299" algn="l"/>
                <a:tab pos="1969949" algn="l"/>
                <a:tab pos="2626599" algn="l"/>
                <a:tab pos="3283248" algn="l"/>
              </a:tabLst>
            </a:pPr>
            <a:r>
              <a:rPr lang="en-GB" dirty="0" err="1">
                <a:solidFill>
                  <a:srgbClr val="FFFF00"/>
                </a:solidFill>
                <a:latin typeface="Calibri" charset="0"/>
              </a:rPr>
              <a:t>DIF.getHTMDepth</a:t>
            </a:r>
            <a:r>
              <a:rPr lang="en-GB" dirty="0">
                <a:solidFill>
                  <a:srgbClr val="FFFF00"/>
                </a:solidFill>
                <a:latin typeface="Calibri" charset="0"/>
              </a:rPr>
              <a:t>	(db, tab)</a:t>
            </a:r>
          </a:p>
          <a:p>
            <a:pPr>
              <a:tabLst>
                <a:tab pos="656650" algn="l"/>
                <a:tab pos="1313299" algn="l"/>
                <a:tab pos="1969949" algn="l"/>
                <a:tab pos="2626599" algn="l"/>
                <a:tab pos="3283248" algn="l"/>
              </a:tabLst>
            </a:pPr>
            <a:r>
              <a:rPr lang="en-GB" dirty="0" err="1">
                <a:solidFill>
                  <a:srgbClr val="FFFF00"/>
                </a:solidFill>
                <a:latin typeface="Calibri" charset="0"/>
              </a:rPr>
              <a:t>DIF.getHEALPOrder</a:t>
            </a:r>
            <a:r>
              <a:rPr lang="en-GB" dirty="0">
                <a:solidFill>
                  <a:srgbClr val="FFFF00"/>
                </a:solidFill>
                <a:latin typeface="Calibri" charset="0"/>
              </a:rPr>
              <a:t>	(db, tab)</a:t>
            </a:r>
          </a:p>
          <a:p>
            <a:pPr>
              <a:tabLst>
                <a:tab pos="656650" algn="l"/>
                <a:tab pos="1313299" algn="l"/>
                <a:tab pos="1969949" algn="l"/>
                <a:tab pos="2626599" algn="l"/>
                <a:tab pos="3283248" algn="l"/>
              </a:tabLst>
            </a:pPr>
            <a:r>
              <a:rPr lang="en-GB" dirty="0" err="1">
                <a:solidFill>
                  <a:srgbClr val="FFFF00"/>
                </a:solidFill>
                <a:latin typeface="Calibri" charset="0"/>
              </a:rPr>
              <a:t>DIF.getHEALPNested</a:t>
            </a:r>
            <a:r>
              <a:rPr lang="en-GB" dirty="0">
                <a:solidFill>
                  <a:srgbClr val="FFFF00"/>
                </a:solidFill>
                <a:latin typeface="Calibri" charset="0"/>
              </a:rPr>
              <a:t>	(db, tab)</a:t>
            </a:r>
          </a:p>
          <a:p>
            <a:pPr>
              <a:tabLst>
                <a:tab pos="656650" algn="l"/>
                <a:tab pos="1313299" algn="l"/>
                <a:tab pos="1969949" algn="l"/>
                <a:tab pos="2626599" algn="l"/>
                <a:tab pos="3283248" algn="l"/>
              </a:tabLst>
            </a:pPr>
            <a:r>
              <a:rPr lang="en-GB" dirty="0" err="1">
                <a:solidFill>
                  <a:srgbClr val="FFFF00"/>
                </a:solidFill>
                <a:latin typeface="Calibri" charset="0"/>
              </a:rPr>
              <a:t>DIF.getRa</a:t>
            </a:r>
            <a:r>
              <a:rPr lang="en-GB" dirty="0">
                <a:solidFill>
                  <a:srgbClr val="FFFF00"/>
                </a:solidFill>
                <a:latin typeface="Calibri" charset="0"/>
              </a:rPr>
              <a:t>		(db, tab)</a:t>
            </a:r>
          </a:p>
          <a:p>
            <a:pPr>
              <a:tabLst>
                <a:tab pos="656650" algn="l"/>
                <a:tab pos="1313299" algn="l"/>
                <a:tab pos="1969949" algn="l"/>
                <a:tab pos="2626599" algn="l"/>
                <a:tab pos="3283248" algn="l"/>
              </a:tabLst>
            </a:pPr>
            <a:r>
              <a:rPr lang="en-GB" dirty="0" err="1">
                <a:solidFill>
                  <a:srgbClr val="FFFF00"/>
                </a:solidFill>
                <a:latin typeface="Calibri" charset="0"/>
              </a:rPr>
              <a:t>DIF.getDec</a:t>
            </a:r>
            <a:r>
              <a:rPr lang="en-GB" dirty="0">
                <a:solidFill>
                  <a:srgbClr val="FFFF00"/>
                </a:solidFill>
                <a:latin typeface="Calibri" charset="0"/>
              </a:rPr>
              <a:t>		(db, tab)</a:t>
            </a:r>
          </a:p>
          <a:p>
            <a:pPr>
              <a:tabLst>
                <a:tab pos="656650" algn="l"/>
                <a:tab pos="1313299" algn="l"/>
                <a:tab pos="1969949" algn="l"/>
                <a:tab pos="2626599" algn="l"/>
                <a:tab pos="3283248" algn="l"/>
              </a:tabLst>
            </a:pPr>
            <a:r>
              <a:rPr lang="en-GB" dirty="0" err="1">
                <a:solidFill>
                  <a:srgbClr val="FFFFFF"/>
                </a:solidFill>
                <a:latin typeface="Calibri" charset="0"/>
              </a:rPr>
              <a:t>HTMBary</a:t>
            </a:r>
            <a:r>
              <a:rPr lang="en-GB" dirty="0">
                <a:solidFill>
                  <a:srgbClr val="FFFFFF"/>
                </a:solidFill>
                <a:latin typeface="Calibri" charset="0"/>
              </a:rPr>
              <a:t>		(</a:t>
            </a:r>
            <a:r>
              <a:rPr lang="en-GB" dirty="0" err="1">
                <a:solidFill>
                  <a:srgbClr val="FFFFFF"/>
                </a:solidFill>
                <a:latin typeface="Calibri" charset="0"/>
              </a:rPr>
              <a:t>d</a:t>
            </a:r>
            <a:r>
              <a:rPr lang="en-GB" dirty="0">
                <a:solidFill>
                  <a:srgbClr val="FFFFFF"/>
                </a:solidFill>
                <a:latin typeface="Calibri" charset="0"/>
              </a:rPr>
              <a:t>, ID)</a:t>
            </a:r>
          </a:p>
          <a:p>
            <a:pPr>
              <a:tabLst>
                <a:tab pos="656650" algn="l"/>
                <a:tab pos="1313299" algn="l"/>
                <a:tab pos="1969949" algn="l"/>
                <a:tab pos="2626599" algn="l"/>
                <a:tab pos="3283248" algn="l"/>
              </a:tabLst>
            </a:pPr>
            <a:r>
              <a:rPr lang="en-GB" dirty="0" err="1">
                <a:solidFill>
                  <a:srgbClr val="FFFFFF"/>
                </a:solidFill>
                <a:latin typeface="Calibri" charset="0"/>
              </a:rPr>
              <a:t>HTMBaryC</a:t>
            </a:r>
            <a:r>
              <a:rPr lang="en-GB" dirty="0">
                <a:solidFill>
                  <a:srgbClr val="FFFFFF"/>
                </a:solidFill>
                <a:latin typeface="Calibri" charset="0"/>
              </a:rPr>
              <a:t>		(d, RA, Dec)</a:t>
            </a:r>
          </a:p>
          <a:p>
            <a:pPr>
              <a:tabLst>
                <a:tab pos="656650" algn="l"/>
                <a:tab pos="1313299" algn="l"/>
                <a:tab pos="1969949" algn="l"/>
                <a:tab pos="2626599" algn="l"/>
                <a:tab pos="3283248" algn="l"/>
              </a:tabLst>
            </a:pPr>
            <a:r>
              <a:rPr lang="en-GB" dirty="0" err="1">
                <a:solidFill>
                  <a:srgbClr val="FFFFFF"/>
                </a:solidFill>
                <a:latin typeface="Calibri" charset="0"/>
              </a:rPr>
              <a:t>HTMBaryDist</a:t>
            </a:r>
            <a:r>
              <a:rPr lang="en-GB" dirty="0">
                <a:solidFill>
                  <a:srgbClr val="FFFFFF"/>
                </a:solidFill>
                <a:latin typeface="Calibri" charset="0"/>
              </a:rPr>
              <a:t>		(d, ID, RA, Dec)</a:t>
            </a:r>
          </a:p>
          <a:p>
            <a:pPr>
              <a:tabLst>
                <a:tab pos="656650" algn="l"/>
                <a:tab pos="1313299" algn="l"/>
                <a:tab pos="1969949" algn="l"/>
                <a:tab pos="2626599" algn="l"/>
                <a:tab pos="3283248" algn="l"/>
              </a:tabLst>
            </a:pPr>
            <a:r>
              <a:rPr lang="en-GB" dirty="0" err="1">
                <a:solidFill>
                  <a:srgbClr val="FFFFFF"/>
                </a:solidFill>
                <a:latin typeface="Calibri" charset="0"/>
              </a:rPr>
              <a:t>HTMNeighb</a:t>
            </a:r>
            <a:r>
              <a:rPr lang="en-GB" dirty="0">
                <a:solidFill>
                  <a:srgbClr val="FFFFFF"/>
                </a:solidFill>
                <a:latin typeface="Calibri" charset="0"/>
              </a:rPr>
              <a:t>		(</a:t>
            </a:r>
            <a:r>
              <a:rPr lang="en-GB" dirty="0" err="1">
                <a:solidFill>
                  <a:srgbClr val="FFFFFF"/>
                </a:solidFill>
                <a:latin typeface="Calibri" charset="0"/>
              </a:rPr>
              <a:t>d</a:t>
            </a:r>
            <a:r>
              <a:rPr lang="en-GB" dirty="0">
                <a:solidFill>
                  <a:srgbClr val="FFFFFF"/>
                </a:solidFill>
                <a:latin typeface="Calibri" charset="0"/>
              </a:rPr>
              <a:t>, ID)</a:t>
            </a:r>
          </a:p>
          <a:p>
            <a:pPr>
              <a:tabLst>
                <a:tab pos="656650" algn="l"/>
                <a:tab pos="1313299" algn="l"/>
                <a:tab pos="1969949" algn="l"/>
                <a:tab pos="2626599" algn="l"/>
                <a:tab pos="3283248" algn="l"/>
              </a:tabLst>
            </a:pPr>
            <a:r>
              <a:rPr lang="en-GB" dirty="0" err="1">
                <a:solidFill>
                  <a:srgbClr val="FFFFFF"/>
                </a:solidFill>
                <a:latin typeface="Calibri" charset="0"/>
              </a:rPr>
              <a:t>HTMNeighbC</a:t>
            </a:r>
            <a:r>
              <a:rPr lang="en-GB" dirty="0">
                <a:solidFill>
                  <a:srgbClr val="FFFFFF"/>
                </a:solidFill>
                <a:latin typeface="Calibri" charset="0"/>
              </a:rPr>
              <a:t>		(d, RA, Dec)</a:t>
            </a:r>
          </a:p>
          <a:p>
            <a:pPr>
              <a:tabLst>
                <a:tab pos="656650" algn="l"/>
                <a:tab pos="1313299" algn="l"/>
                <a:tab pos="1969949" algn="l"/>
                <a:tab pos="2626599" algn="l"/>
                <a:tab pos="3283248" algn="l"/>
              </a:tabLst>
            </a:pPr>
            <a:r>
              <a:rPr lang="en-GB" dirty="0" err="1">
                <a:solidFill>
                  <a:srgbClr val="FFFFFF"/>
                </a:solidFill>
                <a:latin typeface="Calibri" charset="0"/>
              </a:rPr>
              <a:t>HEALPBary</a:t>
            </a:r>
            <a:r>
              <a:rPr lang="en-GB" dirty="0">
                <a:solidFill>
                  <a:srgbClr val="FFFFFF"/>
                </a:solidFill>
                <a:latin typeface="Calibri" charset="0"/>
              </a:rPr>
              <a:t>		(</a:t>
            </a:r>
            <a:r>
              <a:rPr lang="en-GB" dirty="0" err="1">
                <a:solidFill>
                  <a:srgbClr val="FFFFFF"/>
                </a:solidFill>
                <a:latin typeface="Calibri" charset="0"/>
              </a:rPr>
              <a:t>s</a:t>
            </a:r>
            <a:r>
              <a:rPr lang="en-GB" dirty="0">
                <a:solidFill>
                  <a:srgbClr val="FFFFFF"/>
                </a:solidFill>
                <a:latin typeface="Calibri" charset="0"/>
              </a:rPr>
              <a:t>, </a:t>
            </a:r>
            <a:r>
              <a:rPr lang="en-GB" dirty="0" err="1">
                <a:solidFill>
                  <a:srgbClr val="FFFFFF"/>
                </a:solidFill>
                <a:latin typeface="Calibri" charset="0"/>
              </a:rPr>
              <a:t>k</a:t>
            </a:r>
            <a:r>
              <a:rPr lang="en-GB" dirty="0">
                <a:solidFill>
                  <a:srgbClr val="FFFFFF"/>
                </a:solidFill>
                <a:latin typeface="Calibri" charset="0"/>
              </a:rPr>
              <a:t>, ID)</a:t>
            </a:r>
          </a:p>
          <a:p>
            <a:pPr>
              <a:tabLst>
                <a:tab pos="656650" algn="l"/>
                <a:tab pos="1313299" algn="l"/>
                <a:tab pos="1969949" algn="l"/>
                <a:tab pos="2626599" algn="l"/>
                <a:tab pos="3283248" algn="l"/>
              </a:tabLst>
            </a:pPr>
            <a:r>
              <a:rPr lang="en-GB" dirty="0" err="1">
                <a:solidFill>
                  <a:srgbClr val="FFFFFF"/>
                </a:solidFill>
                <a:latin typeface="Calibri" charset="0"/>
              </a:rPr>
              <a:t>HEALPBaryC</a:t>
            </a:r>
            <a:r>
              <a:rPr lang="en-GB" dirty="0">
                <a:solidFill>
                  <a:srgbClr val="FFFFFF"/>
                </a:solidFill>
                <a:latin typeface="Calibri" charset="0"/>
              </a:rPr>
              <a:t>		(s, k, RA, Dec)</a:t>
            </a:r>
          </a:p>
          <a:p>
            <a:pPr>
              <a:tabLst>
                <a:tab pos="656650" algn="l"/>
                <a:tab pos="1313299" algn="l"/>
                <a:tab pos="1969949" algn="l"/>
                <a:tab pos="2626599" algn="l"/>
                <a:tab pos="3283248" algn="l"/>
              </a:tabLst>
            </a:pPr>
            <a:r>
              <a:rPr lang="en-GB" dirty="0" err="1">
                <a:solidFill>
                  <a:srgbClr val="FFFFFF"/>
                </a:solidFill>
                <a:latin typeface="Calibri" charset="0"/>
              </a:rPr>
              <a:t>HEALPBaryDist</a:t>
            </a:r>
            <a:r>
              <a:rPr lang="en-GB" dirty="0">
                <a:solidFill>
                  <a:srgbClr val="FFFFFF"/>
                </a:solidFill>
                <a:latin typeface="Calibri" charset="0"/>
              </a:rPr>
              <a:t>	(s, k, ID, RA, Dec)</a:t>
            </a:r>
          </a:p>
          <a:p>
            <a:pPr>
              <a:tabLst>
                <a:tab pos="656650" algn="l"/>
                <a:tab pos="1313299" algn="l"/>
                <a:tab pos="1969949" algn="l"/>
                <a:tab pos="2626599" algn="l"/>
                <a:tab pos="3283248" algn="l"/>
              </a:tabLst>
            </a:pPr>
            <a:r>
              <a:rPr lang="en-GB" dirty="0" err="1">
                <a:solidFill>
                  <a:srgbClr val="FFFFFF"/>
                </a:solidFill>
                <a:latin typeface="Calibri" charset="0"/>
              </a:rPr>
              <a:t>HEALPNeighb</a:t>
            </a:r>
            <a:r>
              <a:rPr lang="en-GB" dirty="0">
                <a:solidFill>
                  <a:srgbClr val="FFFFFF"/>
                </a:solidFill>
                <a:latin typeface="Calibri" charset="0"/>
              </a:rPr>
              <a:t>		(s, k, ID)</a:t>
            </a:r>
          </a:p>
          <a:p>
            <a:pPr>
              <a:tabLst>
                <a:tab pos="656650" algn="l"/>
                <a:tab pos="1313299" algn="l"/>
                <a:tab pos="1969949" algn="l"/>
                <a:tab pos="2626599" algn="l"/>
                <a:tab pos="3283248" algn="l"/>
              </a:tabLst>
            </a:pPr>
            <a:r>
              <a:rPr lang="en-GB" dirty="0" err="1">
                <a:solidFill>
                  <a:srgbClr val="FFFFFF"/>
                </a:solidFill>
                <a:latin typeface="Calibri" charset="0"/>
              </a:rPr>
              <a:t>HEALPNeighbC</a:t>
            </a:r>
            <a:r>
              <a:rPr lang="en-GB" dirty="0">
                <a:solidFill>
                  <a:srgbClr val="FFFFFF"/>
                </a:solidFill>
                <a:latin typeface="Calibri" charset="0"/>
              </a:rPr>
              <a:t>	(s, k, RA, Dec)</a:t>
            </a:r>
          </a:p>
          <a:p>
            <a:pPr>
              <a:tabLst>
                <a:tab pos="656650" algn="l"/>
                <a:tab pos="1313299" algn="l"/>
                <a:tab pos="1969949" algn="l"/>
                <a:tab pos="2626599" algn="l"/>
                <a:tab pos="3283248" algn="l"/>
              </a:tabLst>
            </a:pPr>
            <a:r>
              <a:rPr lang="en-GB" dirty="0" err="1">
                <a:solidFill>
                  <a:srgbClr val="FFFFFF"/>
                </a:solidFill>
                <a:latin typeface="Calibri" charset="0"/>
              </a:rPr>
              <a:t>HEALPBound</a:t>
            </a:r>
            <a:r>
              <a:rPr lang="en-GB" dirty="0">
                <a:solidFill>
                  <a:srgbClr val="FFFFFF"/>
                </a:solidFill>
                <a:latin typeface="Calibri" charset="0"/>
              </a:rPr>
              <a:t>		(s, k, ID, </a:t>
            </a:r>
            <a:r>
              <a:rPr lang="en-GB" i="1" dirty="0">
                <a:solidFill>
                  <a:srgbClr val="D5FED6"/>
                </a:solidFill>
                <a:latin typeface="Calibri" charset="0"/>
              </a:rPr>
              <a:t>step</a:t>
            </a:r>
            <a:r>
              <a:rPr lang="en-GB" dirty="0">
                <a:solidFill>
                  <a:srgbClr val="FFFFFF"/>
                </a:solidFill>
                <a:latin typeface="Calibri" charset="0"/>
              </a:rPr>
              <a:t>)</a:t>
            </a:r>
          </a:p>
          <a:p>
            <a:pPr>
              <a:tabLst>
                <a:tab pos="656650" algn="l"/>
                <a:tab pos="1313299" algn="l"/>
                <a:tab pos="1969949" algn="l"/>
                <a:tab pos="2626599" algn="l"/>
                <a:tab pos="3283248" algn="l"/>
              </a:tabLst>
            </a:pPr>
            <a:r>
              <a:rPr lang="en-GB" dirty="0" err="1">
                <a:solidFill>
                  <a:srgbClr val="FFFFFF"/>
                </a:solidFill>
                <a:latin typeface="Calibri" charset="0"/>
              </a:rPr>
              <a:t>HEALPBoundC</a:t>
            </a:r>
            <a:r>
              <a:rPr lang="en-GB" dirty="0">
                <a:solidFill>
                  <a:srgbClr val="FFFFFF"/>
                </a:solidFill>
                <a:latin typeface="Calibri" charset="0"/>
              </a:rPr>
              <a:t>	(s, k, RA, Dec, </a:t>
            </a:r>
            <a:r>
              <a:rPr lang="en-GB" i="1" dirty="0">
                <a:solidFill>
                  <a:srgbClr val="D5FED6"/>
                </a:solidFill>
                <a:latin typeface="Calibri" charset="0"/>
              </a:rPr>
              <a:t>step</a:t>
            </a:r>
            <a:r>
              <a:rPr lang="en-GB" dirty="0">
                <a:solidFill>
                  <a:srgbClr val="FFFFFF"/>
                </a:solidFill>
                <a:latin typeface="Calibri" charset="0"/>
              </a:rPr>
              <a:t>)</a:t>
            </a:r>
          </a:p>
          <a:p>
            <a:pPr>
              <a:tabLst>
                <a:tab pos="656650" algn="l"/>
                <a:tab pos="1313299" algn="l"/>
                <a:tab pos="1969949" algn="l"/>
                <a:tab pos="2626599" algn="l"/>
                <a:tab pos="3283248" algn="l"/>
              </a:tabLst>
            </a:pPr>
            <a:r>
              <a:rPr lang="en-GB" dirty="0" err="1">
                <a:solidFill>
                  <a:srgbClr val="FFFFFF"/>
                </a:solidFill>
                <a:latin typeface="Calibri" charset="0"/>
              </a:rPr>
              <a:t>HEALPMaxS</a:t>
            </a:r>
            <a:r>
              <a:rPr lang="en-GB" dirty="0">
                <a:solidFill>
                  <a:srgbClr val="FFFFFF"/>
                </a:solidFill>
                <a:latin typeface="Calibri" charset="0"/>
              </a:rPr>
              <a:t>		(k)</a:t>
            </a:r>
          </a:p>
        </p:txBody>
      </p:sp>
      <p:sp>
        <p:nvSpPr>
          <p:cNvPr id="15" name="Text Box 7"/>
          <p:cNvSpPr txBox="1">
            <a:spLocks noChangeArrowheads="1"/>
          </p:cNvSpPr>
          <p:nvPr/>
        </p:nvSpPr>
        <p:spPr bwMode="auto">
          <a:xfrm>
            <a:off x="4341528" y="2759912"/>
            <a:ext cx="4573441" cy="2901887"/>
          </a:xfrm>
          <a:prstGeom prst="rect">
            <a:avLst/>
          </a:prstGeom>
          <a:noFill/>
          <a:ln w="9525">
            <a:solidFill>
              <a:srgbClr val="00FFFF"/>
            </a:solidFill>
            <a:round/>
            <a:headEnd/>
            <a:tailEnd/>
          </a:ln>
        </p:spPr>
        <p:txBody>
          <a:bodyPr lIns="65311" tIns="65311" rIns="65311" bIns="65311">
            <a:prstTxWarp prst="textNoShape">
              <a:avLst/>
            </a:prstTxWarp>
            <a:spAutoFit/>
          </a:bodyPr>
          <a:lstStyle/>
          <a:p>
            <a:pPr>
              <a:tabLst>
                <a:tab pos="656650" algn="l"/>
                <a:tab pos="1313299" algn="l"/>
                <a:tab pos="1969949" algn="l"/>
                <a:tab pos="2626599" algn="l"/>
                <a:tab pos="3283248" algn="l"/>
                <a:tab pos="3939898" algn="l"/>
                <a:tab pos="4596548" algn="l"/>
              </a:tabLst>
            </a:pPr>
            <a:r>
              <a:rPr lang="en-GB" dirty="0" err="1">
                <a:solidFill>
                  <a:srgbClr val="FFFFFF"/>
                </a:solidFill>
                <a:latin typeface="Calibri" charset="0"/>
              </a:rPr>
              <a:t>DIF_Circle</a:t>
            </a:r>
            <a:r>
              <a:rPr lang="en-GB" dirty="0">
                <a:solidFill>
                  <a:srgbClr val="FFFFFF"/>
                </a:solidFill>
                <a:latin typeface="Calibri" charset="0"/>
              </a:rPr>
              <a:t>			(RA, Dec, R)</a:t>
            </a:r>
          </a:p>
          <a:p>
            <a:pPr>
              <a:tabLst>
                <a:tab pos="656650" algn="l"/>
                <a:tab pos="1313299" algn="l"/>
                <a:tab pos="1969949" algn="l"/>
                <a:tab pos="2626599" algn="l"/>
                <a:tab pos="3283248" algn="l"/>
                <a:tab pos="3939898" algn="l"/>
                <a:tab pos="4596548" algn="l"/>
              </a:tabLst>
            </a:pPr>
            <a:r>
              <a:rPr lang="en-GB" dirty="0" err="1">
                <a:solidFill>
                  <a:srgbClr val="FFFFFF"/>
                </a:solidFill>
                <a:latin typeface="Calibri" charset="0"/>
              </a:rPr>
              <a:t>DIF_Rect</a:t>
            </a:r>
            <a:r>
              <a:rPr lang="en-GB" dirty="0">
                <a:solidFill>
                  <a:srgbClr val="FFFFFF"/>
                </a:solidFill>
                <a:latin typeface="Calibri" charset="0"/>
              </a:rPr>
              <a:t>			(RA, Dec, S1, </a:t>
            </a:r>
            <a:r>
              <a:rPr lang="en-GB" i="1" dirty="0">
                <a:solidFill>
                  <a:srgbClr val="D5FED6"/>
                </a:solidFill>
                <a:latin typeface="Calibri" charset="0"/>
              </a:rPr>
              <a:t>S2</a:t>
            </a:r>
            <a:r>
              <a:rPr lang="en-GB" dirty="0">
                <a:solidFill>
                  <a:srgbClr val="FFFFFF"/>
                </a:solidFill>
                <a:latin typeface="Calibri" charset="0"/>
              </a:rPr>
              <a:t>)</a:t>
            </a:r>
          </a:p>
          <a:p>
            <a:pPr>
              <a:tabLst>
                <a:tab pos="656650" algn="l"/>
                <a:tab pos="1313299" algn="l"/>
                <a:tab pos="1969949" algn="l"/>
                <a:tab pos="2626599" algn="l"/>
                <a:tab pos="3283248" algn="l"/>
                <a:tab pos="3939898" algn="l"/>
                <a:tab pos="4596548" algn="l"/>
              </a:tabLst>
            </a:pPr>
            <a:r>
              <a:rPr lang="en-GB" dirty="0" err="1">
                <a:solidFill>
                  <a:srgbClr val="FFFFFF"/>
                </a:solidFill>
                <a:latin typeface="Calibri" charset="0"/>
              </a:rPr>
              <a:t>DIF_RectV</a:t>
            </a:r>
            <a:r>
              <a:rPr lang="en-GB" dirty="0">
                <a:solidFill>
                  <a:srgbClr val="FFFFFF"/>
                </a:solidFill>
                <a:latin typeface="Calibri" charset="0"/>
              </a:rPr>
              <a:t>			(RA1, Dec1, </a:t>
            </a:r>
            <a:r>
              <a:rPr lang="en-GB" dirty="0">
                <a:solidFill>
                  <a:srgbClr val="D5FED6"/>
                </a:solidFill>
                <a:latin typeface="Calibri" charset="0"/>
              </a:rPr>
              <a:t>...</a:t>
            </a:r>
            <a:r>
              <a:rPr lang="en-GB" dirty="0">
                <a:solidFill>
                  <a:srgbClr val="FFFFFF"/>
                </a:solidFill>
                <a:latin typeface="Calibri" charset="0"/>
              </a:rPr>
              <a:t>)</a:t>
            </a:r>
          </a:p>
          <a:p>
            <a:pPr>
              <a:tabLst>
                <a:tab pos="656650" algn="l"/>
                <a:tab pos="1313299" algn="l"/>
                <a:tab pos="1969949" algn="l"/>
                <a:tab pos="2626599" algn="l"/>
                <a:tab pos="3283248" algn="l"/>
                <a:tab pos="3939898" algn="l"/>
                <a:tab pos="4596548" algn="l"/>
              </a:tabLst>
            </a:pPr>
            <a:r>
              <a:rPr lang="en-GB" dirty="0" err="1">
                <a:solidFill>
                  <a:srgbClr val="FFFFFF"/>
                </a:solidFill>
                <a:latin typeface="Calibri" charset="0"/>
              </a:rPr>
              <a:t>DIF_NeighbC</a:t>
            </a:r>
            <a:r>
              <a:rPr lang="en-GB" dirty="0">
                <a:solidFill>
                  <a:srgbClr val="FFFFFF"/>
                </a:solidFill>
                <a:latin typeface="Calibri" charset="0"/>
              </a:rPr>
              <a:t>			(RA, Dec)</a:t>
            </a:r>
          </a:p>
          <a:p>
            <a:pPr>
              <a:tabLst>
                <a:tab pos="656650" algn="l"/>
                <a:tab pos="1313299" algn="l"/>
                <a:tab pos="1969949" algn="l"/>
                <a:tab pos="2626599" algn="l"/>
                <a:tab pos="3283248" algn="l"/>
                <a:tab pos="3939898" algn="l"/>
                <a:tab pos="4596548" algn="l"/>
              </a:tabLst>
            </a:pPr>
            <a:r>
              <a:rPr lang="en-GB" dirty="0" err="1">
                <a:solidFill>
                  <a:srgbClr val="FFFFFF"/>
                </a:solidFill>
                <a:latin typeface="Calibri" charset="0"/>
              </a:rPr>
              <a:t>DIF_sNeighb</a:t>
            </a:r>
            <a:r>
              <a:rPr lang="en-GB" dirty="0">
                <a:solidFill>
                  <a:srgbClr val="FFFFFF"/>
                </a:solidFill>
                <a:latin typeface="Calibri" charset="0"/>
              </a:rPr>
              <a:t>			(d1, ID_d2, d2)</a:t>
            </a:r>
          </a:p>
          <a:p>
            <a:pPr>
              <a:tabLst>
                <a:tab pos="656650" algn="l"/>
                <a:tab pos="1313299" algn="l"/>
                <a:tab pos="1969949" algn="l"/>
                <a:tab pos="2626599" algn="l"/>
                <a:tab pos="3283248" algn="l"/>
                <a:tab pos="3939898" algn="l"/>
                <a:tab pos="4596548" algn="l"/>
              </a:tabLst>
            </a:pPr>
            <a:r>
              <a:rPr lang="en-GB" dirty="0" err="1">
                <a:solidFill>
                  <a:srgbClr val="FFFFFF"/>
                </a:solidFill>
                <a:latin typeface="Calibri" charset="0"/>
              </a:rPr>
              <a:t>DIF_setHTMDepth</a:t>
            </a:r>
            <a:r>
              <a:rPr lang="en-GB" dirty="0">
                <a:solidFill>
                  <a:srgbClr val="FFFFFF"/>
                </a:solidFill>
                <a:latin typeface="Calibri" charset="0"/>
              </a:rPr>
              <a:t>		(d)</a:t>
            </a:r>
          </a:p>
          <a:p>
            <a:pPr>
              <a:tabLst>
                <a:tab pos="656650" algn="l"/>
                <a:tab pos="1313299" algn="l"/>
                <a:tab pos="1969949" algn="l"/>
                <a:tab pos="2626599" algn="l"/>
                <a:tab pos="3283248" algn="l"/>
                <a:tab pos="3939898" algn="l"/>
                <a:tab pos="4596548" algn="l"/>
              </a:tabLst>
            </a:pPr>
            <a:r>
              <a:rPr lang="en-GB" dirty="0" err="1">
                <a:solidFill>
                  <a:srgbClr val="FFFFFF"/>
                </a:solidFill>
                <a:latin typeface="Calibri" charset="0"/>
              </a:rPr>
              <a:t>DIF_setHEALPOrder</a:t>
            </a:r>
            <a:r>
              <a:rPr lang="en-GB" dirty="0">
                <a:solidFill>
                  <a:srgbClr val="FFFFFF"/>
                </a:solidFill>
                <a:latin typeface="Calibri" charset="0"/>
              </a:rPr>
              <a:t>		(s, k)</a:t>
            </a:r>
          </a:p>
          <a:p>
            <a:pPr>
              <a:tabLst>
                <a:tab pos="656650" algn="l"/>
                <a:tab pos="1313299" algn="l"/>
                <a:tab pos="1969949" algn="l"/>
                <a:tab pos="2626599" algn="l"/>
                <a:tab pos="3283248" algn="l"/>
                <a:tab pos="3939898" algn="l"/>
                <a:tab pos="4596548" algn="l"/>
              </a:tabLst>
            </a:pPr>
            <a:r>
              <a:rPr lang="en-GB" dirty="0" err="1">
                <a:solidFill>
                  <a:srgbClr val="FFFFFF"/>
                </a:solidFill>
                <a:latin typeface="Calibri" charset="0"/>
              </a:rPr>
              <a:t>DIF_FineSearch</a:t>
            </a:r>
            <a:r>
              <a:rPr lang="en-GB" dirty="0">
                <a:solidFill>
                  <a:srgbClr val="FFFFFF"/>
                </a:solidFill>
                <a:latin typeface="Calibri" charset="0"/>
              </a:rPr>
              <a:t>		(</a:t>
            </a:r>
            <a:r>
              <a:rPr lang="en-GB" i="1" dirty="0" err="1">
                <a:solidFill>
                  <a:srgbClr val="D5FED6"/>
                </a:solidFill>
                <a:latin typeface="Calibri" charset="0"/>
              </a:rPr>
              <a:t>var</a:t>
            </a:r>
            <a:r>
              <a:rPr lang="en-GB" dirty="0">
                <a:solidFill>
                  <a:srgbClr val="FFFFFF"/>
                </a:solidFill>
                <a:latin typeface="Calibri" charset="0"/>
              </a:rPr>
              <a:t>)</a:t>
            </a:r>
          </a:p>
          <a:p>
            <a:pPr>
              <a:tabLst>
                <a:tab pos="656650" algn="l"/>
                <a:tab pos="1313299" algn="l"/>
                <a:tab pos="1969949" algn="l"/>
                <a:tab pos="2626599" algn="l"/>
                <a:tab pos="3283248" algn="l"/>
                <a:tab pos="3939898" algn="l"/>
                <a:tab pos="4596548" algn="l"/>
              </a:tabLst>
            </a:pPr>
            <a:r>
              <a:rPr lang="en-GB" dirty="0" err="1">
                <a:solidFill>
                  <a:srgbClr val="FFFFFF"/>
                </a:solidFill>
                <a:latin typeface="Calibri" charset="0"/>
              </a:rPr>
              <a:t>DIF_Sphedist</a:t>
            </a:r>
            <a:r>
              <a:rPr lang="en-GB" dirty="0">
                <a:solidFill>
                  <a:srgbClr val="FFFFFF"/>
                </a:solidFill>
                <a:latin typeface="Calibri" charset="0"/>
              </a:rPr>
              <a:t>	(RA1, Dec1, RA2, Dec2)</a:t>
            </a:r>
          </a:p>
          <a:p>
            <a:pPr>
              <a:tabLst>
                <a:tab pos="656650" algn="l"/>
                <a:tab pos="1313299" algn="l"/>
                <a:tab pos="1969949" algn="l"/>
                <a:tab pos="2626599" algn="l"/>
                <a:tab pos="3283248" algn="l"/>
                <a:tab pos="3939898" algn="l"/>
                <a:tab pos="4596548" algn="l"/>
              </a:tabLst>
            </a:pPr>
            <a:r>
              <a:rPr lang="en-GB" dirty="0" err="1">
                <a:solidFill>
                  <a:srgbClr val="FFFFFF"/>
                </a:solidFill>
                <a:latin typeface="Calibri" charset="0"/>
              </a:rPr>
              <a:t>DIF_cpuTime</a:t>
            </a:r>
            <a:r>
              <a:rPr lang="en-GB" dirty="0">
                <a:solidFill>
                  <a:srgbClr val="FFFFFF"/>
                </a:solidFill>
                <a:latin typeface="Calibri" charset="0"/>
              </a:rPr>
              <a:t>(),  </a:t>
            </a:r>
            <a:r>
              <a:rPr lang="en-GB" dirty="0" err="1">
                <a:solidFill>
                  <a:srgbClr val="FFFFFF"/>
                </a:solidFill>
                <a:latin typeface="Calibri" charset="0"/>
              </a:rPr>
              <a:t>DIF_clear</a:t>
            </a:r>
            <a:r>
              <a:rPr lang="en-GB" dirty="0">
                <a:solidFill>
                  <a:srgbClr val="FFFFFF"/>
                </a:solidFill>
                <a:latin typeface="Calibri" charset="0"/>
              </a:rPr>
              <a:t>()</a:t>
            </a:r>
          </a:p>
        </p:txBody>
      </p:sp>
      <p:sp>
        <p:nvSpPr>
          <p:cNvPr id="16" name="Text Box 4"/>
          <p:cNvSpPr txBox="1">
            <a:spLocks noChangeArrowheads="1"/>
          </p:cNvSpPr>
          <p:nvPr/>
        </p:nvSpPr>
        <p:spPr bwMode="auto">
          <a:xfrm>
            <a:off x="4377540" y="2409737"/>
            <a:ext cx="2463176" cy="308063"/>
          </a:xfrm>
          <a:prstGeom prst="rect">
            <a:avLst/>
          </a:prstGeom>
          <a:noFill/>
          <a:ln w="9525">
            <a:noFill/>
            <a:round/>
            <a:headEnd/>
            <a:tailEnd/>
          </a:ln>
        </p:spPr>
        <p:txBody>
          <a:bodyPr lIns="0" tIns="0" rIns="0" bIns="0">
            <a:prstTxWarp prst="textNoShape">
              <a:avLst/>
            </a:prstTxWarp>
          </a:bodyPr>
          <a:lstStyle/>
          <a:p>
            <a:pPr>
              <a:tabLst>
                <a:tab pos="656650" algn="l"/>
                <a:tab pos="1313299" algn="l"/>
                <a:tab pos="1969949" algn="l"/>
                <a:tab pos="2626599" algn="l"/>
                <a:tab pos="3283248" algn="l"/>
              </a:tabLst>
            </a:pPr>
            <a:r>
              <a:rPr lang="en-GB" sz="2000" dirty="0">
                <a:solidFill>
                  <a:srgbClr val="FFC000"/>
                </a:solidFill>
                <a:effectLst>
                  <a:outerShdw blurRad="38100" dist="38100" dir="2700000" algn="tl">
                    <a:srgbClr val="000000"/>
                  </a:outerShdw>
                </a:effectLst>
                <a:latin typeface="Calibri" charset="0"/>
              </a:rPr>
              <a:t>DIF engine Functions:</a:t>
            </a:r>
          </a:p>
        </p:txBody>
      </p:sp>
      <p:sp>
        <p:nvSpPr>
          <p:cNvPr id="21" name="Text Box 4"/>
          <p:cNvSpPr txBox="1">
            <a:spLocks noChangeArrowheads="1"/>
          </p:cNvSpPr>
          <p:nvPr/>
        </p:nvSpPr>
        <p:spPr bwMode="auto">
          <a:xfrm>
            <a:off x="4247898" y="5765800"/>
            <a:ext cx="4667070" cy="631961"/>
          </a:xfrm>
          <a:prstGeom prst="rect">
            <a:avLst/>
          </a:prstGeom>
          <a:noFill/>
          <a:ln w="9525">
            <a:noFill/>
            <a:round/>
            <a:headEnd/>
            <a:tailEnd/>
          </a:ln>
        </p:spPr>
        <p:txBody>
          <a:bodyPr lIns="0" tIns="0" rIns="0" bIns="0">
            <a:prstTxWarp prst="textNoShape">
              <a:avLst/>
            </a:prstTxWarp>
          </a:bodyPr>
          <a:lstStyle/>
          <a:p>
            <a:pPr>
              <a:tabLst>
                <a:tab pos="656650" algn="l"/>
                <a:tab pos="1313299" algn="l"/>
                <a:tab pos="1969949" algn="l"/>
                <a:tab pos="2626599" algn="l"/>
                <a:tab pos="3283248" algn="l"/>
              </a:tabLst>
            </a:pPr>
            <a:r>
              <a:rPr lang="en-GB" sz="2000" dirty="0">
                <a:solidFill>
                  <a:srgbClr val="FFFF00"/>
                </a:solidFill>
                <a:latin typeface="Consolas" panose="020B0609020204030204" pitchFamily="49" charset="0"/>
                <a:ea typeface="Courier New" charset="0"/>
                <a:cs typeface="Consolas" panose="020B0609020204030204" pitchFamily="49" charset="0"/>
              </a:rPr>
              <a:t>Select</a:t>
            </a:r>
            <a:r>
              <a:rPr lang="en-GB" sz="2000" dirty="0">
                <a:solidFill>
                  <a:srgbClr val="D9D9D9"/>
                </a:solidFill>
                <a:latin typeface="Consolas" panose="020B0609020204030204" pitchFamily="49" charset="0"/>
                <a:ea typeface="Courier New" charset="0"/>
                <a:cs typeface="Consolas" panose="020B0609020204030204" pitchFamily="49" charset="0"/>
              </a:rPr>
              <a:t> </a:t>
            </a:r>
            <a:r>
              <a:rPr lang="en-GB" sz="2000" b="1" dirty="0" err="1">
                <a:solidFill>
                  <a:srgbClr val="FFFFFF"/>
                </a:solidFill>
                <a:latin typeface="Consolas" panose="020B0609020204030204" pitchFamily="49" charset="0"/>
                <a:ea typeface="Courier New" charset="0"/>
                <a:cs typeface="Consolas" panose="020B0609020204030204" pitchFamily="49" charset="0"/>
              </a:rPr>
              <a:t>HEALPLookup</a:t>
            </a:r>
            <a:r>
              <a:rPr lang="en-GB" sz="2000" b="1" dirty="0">
                <a:solidFill>
                  <a:srgbClr val="FFFFFF"/>
                </a:solidFill>
                <a:latin typeface="Consolas" panose="020B0609020204030204" pitchFamily="49" charset="0"/>
                <a:ea typeface="Courier New" charset="0"/>
                <a:cs typeface="Consolas" panose="020B0609020204030204" pitchFamily="49" charset="0"/>
              </a:rPr>
              <a:t>(1,8,RA,Dec)</a:t>
            </a:r>
            <a:r>
              <a:rPr lang="en-GB" sz="2000" dirty="0">
                <a:solidFill>
                  <a:srgbClr val="FFFFFF"/>
                </a:solidFill>
                <a:latin typeface="Consolas" panose="020B0609020204030204" pitchFamily="49" charset="0"/>
                <a:ea typeface="Courier New" charset="0"/>
                <a:cs typeface="Consolas" panose="020B0609020204030204" pitchFamily="49" charset="0"/>
              </a:rPr>
              <a:t> </a:t>
            </a:r>
            <a:r>
              <a:rPr lang="en-GB" sz="2000" dirty="0">
                <a:solidFill>
                  <a:srgbClr val="FFFF00"/>
                </a:solidFill>
                <a:latin typeface="Consolas" panose="020B0609020204030204" pitchFamily="49" charset="0"/>
                <a:ea typeface="Courier New" charset="0"/>
                <a:cs typeface="Consolas" panose="020B0609020204030204" pitchFamily="49" charset="0"/>
              </a:rPr>
              <a:t>From</a:t>
            </a:r>
            <a:r>
              <a:rPr lang="en-GB" sz="2000" dirty="0">
                <a:solidFill>
                  <a:srgbClr val="D9D9D9"/>
                </a:solidFill>
                <a:latin typeface="Consolas" panose="020B0609020204030204" pitchFamily="49" charset="0"/>
                <a:ea typeface="Courier New" charset="0"/>
                <a:cs typeface="Consolas" panose="020B0609020204030204" pitchFamily="49" charset="0"/>
              </a:rPr>
              <a:t> Cat </a:t>
            </a:r>
            <a:r>
              <a:rPr lang="en-GB" sz="2000" dirty="0">
                <a:solidFill>
                  <a:srgbClr val="FFFF00"/>
                </a:solidFill>
                <a:latin typeface="Consolas" panose="020B0609020204030204" pitchFamily="49" charset="0"/>
                <a:ea typeface="Courier New" charset="0"/>
                <a:cs typeface="Consolas" panose="020B0609020204030204" pitchFamily="49" charset="0"/>
              </a:rPr>
              <a:t>Where</a:t>
            </a:r>
            <a:r>
              <a:rPr lang="en-GB" sz="2000" dirty="0">
                <a:solidFill>
                  <a:srgbClr val="D9D9D9"/>
                </a:solidFill>
                <a:latin typeface="Consolas" panose="020B0609020204030204" pitchFamily="49" charset="0"/>
                <a:ea typeface="Courier New" charset="0"/>
                <a:cs typeface="Consolas" panose="020B0609020204030204" pitchFamily="49" charset="0"/>
              </a:rPr>
              <a:t> </a:t>
            </a:r>
            <a:r>
              <a:rPr lang="en-GB" sz="2000" b="1" dirty="0">
                <a:solidFill>
                  <a:srgbClr val="FFFFFF"/>
                </a:solidFill>
                <a:latin typeface="Consolas" panose="020B0609020204030204" pitchFamily="49" charset="0"/>
                <a:ea typeface="Courier New" charset="0"/>
                <a:cs typeface="Consolas" panose="020B0609020204030204" pitchFamily="49" charset="0"/>
              </a:rPr>
              <a:t>DIF_Rect(0,0,20)</a:t>
            </a:r>
            <a:r>
              <a:rPr lang="en-GB" sz="2000" dirty="0">
                <a:solidFill>
                  <a:srgbClr val="D9D9D9"/>
                </a:solidFill>
                <a:latin typeface="Consolas" panose="020B0609020204030204" pitchFamily="49" charset="0"/>
                <a:ea typeface="Courier New" charset="0"/>
                <a:cs typeface="Consolas" panose="020B0609020204030204" pitchFamily="49" charset="0"/>
              </a:rPr>
              <a:t>;</a:t>
            </a:r>
          </a:p>
        </p:txBody>
      </p:sp>
      <p:sp>
        <p:nvSpPr>
          <p:cNvPr id="22" name="Text Box 7"/>
          <p:cNvSpPr txBox="1">
            <a:spLocks noChangeArrowheads="1"/>
          </p:cNvSpPr>
          <p:nvPr/>
        </p:nvSpPr>
        <p:spPr bwMode="auto">
          <a:xfrm>
            <a:off x="4341528" y="1048694"/>
            <a:ext cx="4573441" cy="1239893"/>
          </a:xfrm>
          <a:prstGeom prst="rect">
            <a:avLst/>
          </a:prstGeom>
          <a:noFill/>
          <a:ln w="9525">
            <a:solidFill>
              <a:srgbClr val="00FFFF"/>
            </a:solidFill>
            <a:round/>
            <a:headEnd/>
            <a:tailEnd/>
          </a:ln>
        </p:spPr>
        <p:txBody>
          <a:bodyPr lIns="65311" tIns="65311" rIns="65311" bIns="65311">
            <a:prstTxWarp prst="textNoShape">
              <a:avLst/>
            </a:prstTxWarp>
            <a:spAutoFit/>
          </a:bodyPr>
          <a:lstStyle/>
          <a:p>
            <a:pPr>
              <a:tabLst>
                <a:tab pos="656650" algn="l"/>
                <a:tab pos="1313299" algn="l"/>
                <a:tab pos="1969949" algn="l"/>
                <a:tab pos="2626599" algn="l"/>
                <a:tab pos="3283248" algn="l"/>
                <a:tab pos="3939898" algn="l"/>
                <a:tab pos="4596548" algn="l"/>
              </a:tabLst>
            </a:pPr>
            <a:r>
              <a:rPr lang="en-GB" dirty="0" err="1">
                <a:solidFill>
                  <a:srgbClr val="FFFFFF"/>
                </a:solidFill>
                <a:latin typeface="Calibri" charset="0"/>
              </a:rPr>
              <a:t>Sphedist</a:t>
            </a:r>
            <a:r>
              <a:rPr lang="en-GB" dirty="0">
                <a:solidFill>
                  <a:srgbClr val="FFFFFF"/>
                </a:solidFill>
                <a:latin typeface="Calibri" charset="0"/>
              </a:rPr>
              <a:t>		(R1 ,D1, R2, D2)</a:t>
            </a:r>
          </a:p>
          <a:p>
            <a:pPr>
              <a:tabLst>
                <a:tab pos="656650" algn="l"/>
                <a:tab pos="1313299" algn="l"/>
                <a:tab pos="1969949" algn="l"/>
                <a:tab pos="2626599" algn="l"/>
                <a:tab pos="3283248" algn="l"/>
                <a:tab pos="3939898" algn="l"/>
                <a:tab pos="4596548" algn="l"/>
              </a:tabLst>
            </a:pPr>
            <a:r>
              <a:rPr lang="en-GB" dirty="0" err="1">
                <a:solidFill>
                  <a:srgbClr val="FFFFFF"/>
                </a:solidFill>
                <a:latin typeface="Calibri" charset="0"/>
              </a:rPr>
              <a:t>HTMLookup</a:t>
            </a:r>
            <a:r>
              <a:rPr lang="en-GB" dirty="0">
                <a:solidFill>
                  <a:srgbClr val="FFFFFF"/>
                </a:solidFill>
                <a:latin typeface="Calibri" charset="0"/>
              </a:rPr>
              <a:t>		(d, RA, Dec)</a:t>
            </a:r>
          </a:p>
          <a:p>
            <a:pPr>
              <a:tabLst>
                <a:tab pos="656650" algn="l"/>
                <a:tab pos="1313299" algn="l"/>
                <a:tab pos="1969949" algn="l"/>
                <a:tab pos="2626599" algn="l"/>
                <a:tab pos="3283248" algn="l"/>
                <a:tab pos="3939898" algn="l"/>
                <a:tab pos="4596548" algn="l"/>
              </a:tabLst>
            </a:pPr>
            <a:r>
              <a:rPr lang="en-GB" dirty="0" err="1">
                <a:solidFill>
                  <a:srgbClr val="FFFFFF"/>
                </a:solidFill>
                <a:latin typeface="Calibri" charset="0"/>
              </a:rPr>
              <a:t>HEALPLookup</a:t>
            </a:r>
            <a:r>
              <a:rPr lang="en-GB" dirty="0">
                <a:solidFill>
                  <a:srgbClr val="FFFFFF"/>
                </a:solidFill>
                <a:latin typeface="Calibri" charset="0"/>
              </a:rPr>
              <a:t>		(s, k, RA, Dec)</a:t>
            </a:r>
          </a:p>
          <a:p>
            <a:pPr>
              <a:tabLst>
                <a:tab pos="656650" algn="l"/>
                <a:tab pos="1313299" algn="l"/>
                <a:tab pos="1969949" algn="l"/>
                <a:tab pos="2626599" algn="l"/>
                <a:tab pos="3283248" algn="l"/>
                <a:tab pos="3939898" algn="l"/>
                <a:tab pos="4596548" algn="l"/>
              </a:tabLst>
            </a:pPr>
            <a:r>
              <a:rPr lang="en-GB" dirty="0" err="1">
                <a:solidFill>
                  <a:srgbClr val="FFFFFF"/>
                </a:solidFill>
                <a:latin typeface="Calibri" charset="0"/>
              </a:rPr>
              <a:t>HTMsNeighb</a:t>
            </a:r>
            <a:r>
              <a:rPr lang="en-GB" dirty="0">
                <a:solidFill>
                  <a:srgbClr val="FFFFFF"/>
                </a:solidFill>
                <a:latin typeface="Calibri" charset="0"/>
              </a:rPr>
              <a:t>		(d1, ID_d2, d2)</a:t>
            </a:r>
          </a:p>
        </p:txBody>
      </p:sp>
      <p:sp>
        <p:nvSpPr>
          <p:cNvPr id="3" name="Slide Number Placeholder 2">
            <a:extLst>
              <a:ext uri="{FF2B5EF4-FFF2-40B4-BE49-F238E27FC236}">
                <a16:creationId xmlns:a16="http://schemas.microsoft.com/office/drawing/2014/main" id="{57F02438-720A-5541-A42D-353E43B0433F}"/>
              </a:ext>
            </a:extLst>
          </p:cNvPr>
          <p:cNvSpPr>
            <a:spLocks noGrp="1"/>
          </p:cNvSpPr>
          <p:nvPr>
            <p:ph type="sldNum" sz="quarter" idx="12"/>
          </p:nvPr>
        </p:nvSpPr>
        <p:spPr/>
        <p:txBody>
          <a:bodyPr/>
          <a:lstStyle/>
          <a:p>
            <a:fld id="{D12AA694-00EB-4F4B-AABB-6F50FB178914}" type="slidenum">
              <a:rPr lang="en-US" smtClean="0"/>
              <a:t>59</a:t>
            </a:fld>
            <a:endParaRPr lang="en-US"/>
          </a:p>
        </p:txBody>
      </p:sp>
      <p:sp>
        <p:nvSpPr>
          <p:cNvPr id="2" name="Rectangle 1">
            <a:extLst>
              <a:ext uri="{FF2B5EF4-FFF2-40B4-BE49-F238E27FC236}">
                <a16:creationId xmlns:a16="http://schemas.microsoft.com/office/drawing/2014/main" id="{9C521714-5733-584C-BAF7-77E96F8EEF06}"/>
              </a:ext>
            </a:extLst>
          </p:cNvPr>
          <p:cNvSpPr/>
          <p:nvPr/>
        </p:nvSpPr>
        <p:spPr>
          <a:xfrm>
            <a:off x="4249452" y="1365491"/>
            <a:ext cx="3581943" cy="624599"/>
          </a:xfrm>
          <a:prstGeom prst="rect">
            <a:avLst/>
          </a:prstGeom>
          <a:noFill/>
          <a:ln w="28575">
            <a:solidFill>
              <a:srgbClr val="FFFF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6" name="Group 5">
            <a:extLst>
              <a:ext uri="{FF2B5EF4-FFF2-40B4-BE49-F238E27FC236}">
                <a16:creationId xmlns:a16="http://schemas.microsoft.com/office/drawing/2014/main" id="{B449C123-42D2-584C-B865-8C4F602FCDE4}"/>
              </a:ext>
            </a:extLst>
          </p:cNvPr>
          <p:cNvGrpSpPr/>
          <p:nvPr/>
        </p:nvGrpSpPr>
        <p:grpSpPr>
          <a:xfrm>
            <a:off x="229032" y="3647598"/>
            <a:ext cx="8315203" cy="1924582"/>
            <a:chOff x="229032" y="3647598"/>
            <a:chExt cx="8315203" cy="1924582"/>
          </a:xfrm>
        </p:grpSpPr>
        <p:sp>
          <p:nvSpPr>
            <p:cNvPr id="18" name="Rectangle 9"/>
            <p:cNvSpPr>
              <a:spLocks noChangeArrowheads="1"/>
            </p:cNvSpPr>
            <p:nvPr/>
          </p:nvSpPr>
          <p:spPr bwMode="auto">
            <a:xfrm>
              <a:off x="229032" y="5248177"/>
              <a:ext cx="3550879" cy="324003"/>
            </a:xfrm>
            <a:prstGeom prst="rect">
              <a:avLst/>
            </a:prstGeom>
            <a:noFill/>
            <a:ln w="25400">
              <a:solidFill>
                <a:srgbClr val="00FFFF"/>
              </a:solidFill>
              <a:prstDash val="sysDash"/>
              <a:round/>
              <a:headEnd/>
              <a:tailEnd/>
            </a:ln>
          </p:spPr>
          <p:txBody>
            <a:bodyPr>
              <a:prstTxWarp prst="textNoShape">
                <a:avLst/>
              </a:prstTxWarp>
            </a:bodyPr>
            <a:lstStyle/>
            <a:p>
              <a:endParaRPr lang="en-US"/>
            </a:p>
          </p:txBody>
        </p:sp>
        <p:sp>
          <p:nvSpPr>
            <p:cNvPr id="19" name="Rectangle 10"/>
            <p:cNvSpPr>
              <a:spLocks noChangeArrowheads="1"/>
            </p:cNvSpPr>
            <p:nvPr/>
          </p:nvSpPr>
          <p:spPr bwMode="auto">
            <a:xfrm>
              <a:off x="4355974" y="3647598"/>
              <a:ext cx="4188261" cy="324003"/>
            </a:xfrm>
            <a:prstGeom prst="rect">
              <a:avLst/>
            </a:prstGeom>
            <a:noFill/>
            <a:ln w="25400">
              <a:solidFill>
                <a:srgbClr val="00FFFF"/>
              </a:solidFill>
              <a:prstDash val="sysDash"/>
              <a:round/>
              <a:headEnd/>
              <a:tailEnd/>
            </a:ln>
          </p:spPr>
          <p:txBody>
            <a:bodyPr>
              <a:prstTxWarp prst="textNoShape">
                <a:avLst/>
              </a:prstTxWarp>
            </a:bodyPr>
            <a:lstStyle/>
            <a:p>
              <a:endParaRPr lang="en-US"/>
            </a:p>
          </p:txBody>
        </p:sp>
        <p:cxnSp>
          <p:nvCxnSpPr>
            <p:cNvPr id="20" name="Elbow Connector 12"/>
            <p:cNvCxnSpPr>
              <a:cxnSpLocks noChangeShapeType="1"/>
              <a:stCxn id="18" idx="3"/>
              <a:endCxn id="19" idx="1"/>
            </p:cNvCxnSpPr>
            <p:nvPr/>
          </p:nvCxnSpPr>
          <p:spPr bwMode="auto">
            <a:xfrm flipV="1">
              <a:off x="3779911" y="3809600"/>
              <a:ext cx="576063" cy="1600579"/>
            </a:xfrm>
            <a:prstGeom prst="bentConnector3">
              <a:avLst>
                <a:gd name="adj1" fmla="val 50000"/>
              </a:avLst>
            </a:prstGeom>
            <a:noFill/>
            <a:ln w="25400">
              <a:solidFill>
                <a:srgbClr val="00FFFF"/>
              </a:solidFill>
              <a:round/>
              <a:headEnd type="arrow" w="med" len="med"/>
              <a:tailEnd type="arrow" w="med" len="med"/>
            </a:ln>
          </p:spPr>
        </p:cxnSp>
        <p:sp>
          <p:nvSpPr>
            <p:cNvPr id="24" name="Rectangle 9">
              <a:extLst>
                <a:ext uri="{FF2B5EF4-FFF2-40B4-BE49-F238E27FC236}">
                  <a16:creationId xmlns:a16="http://schemas.microsoft.com/office/drawing/2014/main" id="{1E75AA65-8920-D04F-9632-7E57DF8C70F2}"/>
                </a:ext>
              </a:extLst>
            </p:cNvPr>
            <p:cNvSpPr>
              <a:spLocks noChangeArrowheads="1"/>
            </p:cNvSpPr>
            <p:nvPr/>
          </p:nvSpPr>
          <p:spPr bwMode="auto">
            <a:xfrm>
              <a:off x="250598" y="3880274"/>
              <a:ext cx="3550879" cy="324003"/>
            </a:xfrm>
            <a:prstGeom prst="rect">
              <a:avLst/>
            </a:prstGeom>
            <a:noFill/>
            <a:ln w="25400">
              <a:solidFill>
                <a:srgbClr val="00FFFF"/>
              </a:solidFill>
              <a:prstDash val="sysDash"/>
              <a:round/>
              <a:headEnd/>
              <a:tailEnd/>
            </a:ln>
          </p:spPr>
          <p:txBody>
            <a:bodyPr>
              <a:prstTxWarp prst="textNoShape">
                <a:avLst/>
              </a:prstTxWarp>
            </a:bodyPr>
            <a:lstStyle/>
            <a:p>
              <a:endParaRPr lang="en-US"/>
            </a:p>
          </p:txBody>
        </p:sp>
        <p:cxnSp>
          <p:nvCxnSpPr>
            <p:cNvPr id="25" name="Elbow Connector 12">
              <a:extLst>
                <a:ext uri="{FF2B5EF4-FFF2-40B4-BE49-F238E27FC236}">
                  <a16:creationId xmlns:a16="http://schemas.microsoft.com/office/drawing/2014/main" id="{5279A990-30B7-204D-91BE-B80781781F34}"/>
                </a:ext>
              </a:extLst>
            </p:cNvPr>
            <p:cNvCxnSpPr>
              <a:cxnSpLocks noChangeShapeType="1"/>
              <a:stCxn id="24" idx="3"/>
              <a:endCxn id="19" idx="1"/>
            </p:cNvCxnSpPr>
            <p:nvPr/>
          </p:nvCxnSpPr>
          <p:spPr bwMode="auto">
            <a:xfrm flipV="1">
              <a:off x="3801477" y="3809600"/>
              <a:ext cx="554497" cy="232676"/>
            </a:xfrm>
            <a:prstGeom prst="bentConnector3">
              <a:avLst>
                <a:gd name="adj1" fmla="val 50000"/>
              </a:avLst>
            </a:prstGeom>
            <a:noFill/>
            <a:ln w="25400">
              <a:solidFill>
                <a:srgbClr val="00FFFF"/>
              </a:solidFill>
              <a:round/>
              <a:headEnd type="arrow" w="med" len="med"/>
              <a:tailEnd type="arrow" w="med" len="med"/>
            </a:ln>
          </p:spPr>
        </p:cxnSp>
      </p:grpSp>
    </p:spTree>
    <p:extLst>
      <p:ext uri="{BB962C8B-B14F-4D97-AF65-F5344CB8AC3E}">
        <p14:creationId xmlns:p14="http://schemas.microsoft.com/office/powerpoint/2010/main" val="323448570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1000"/>
                                        <p:tgtEl>
                                          <p:spTgt spid="14"/>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10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lide(fromBottom)">
                                      <p:cBhvr>
                                        <p:cTn id="20" dur="500"/>
                                        <p:tgtEl>
                                          <p:spTgt spid="16"/>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1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circle(in)">
                                      <p:cBhvr>
                                        <p:cTn id="35" dur="20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ircle(in)">
                                      <p:cBhvr>
                                        <p:cTn id="4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animBg="1"/>
      <p:bldP spid="16" grpId="0"/>
      <p:bldP spid="21" grpId="0"/>
      <p:bldP spid="22" grpId="0" animBg="1"/>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tangolo 3">
            <a:extLst>
              <a:ext uri="{FF2B5EF4-FFF2-40B4-BE49-F238E27FC236}">
                <a16:creationId xmlns:a16="http://schemas.microsoft.com/office/drawing/2014/main" id="{0C0D2F66-4215-2D4B-8AFC-5BA00B31DBED}"/>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7" name="Title 1"/>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lang="en-US" sz="3200" b="1" dirty="0">
                <a:solidFill>
                  <a:srgbClr val="FFC000"/>
                </a:solidFill>
                <a:effectLst>
                  <a:outerShdw blurRad="50800" dist="38100" algn="tr" rotWithShape="0">
                    <a:prstClr val="black">
                      <a:alpha val="40000"/>
                    </a:prstClr>
                  </a:outerShdw>
                </a:effectLst>
              </a:rPr>
              <a:t>SID</a:t>
            </a:r>
            <a:r>
              <a:rPr lang="en-US" sz="3200" b="1" dirty="0">
                <a:solidFill>
                  <a:schemeClr val="tx2"/>
                </a:solidFill>
                <a:effectLst>
                  <a:outerShdw blurRad="50800" dist="38100" algn="tr" rotWithShape="0">
                    <a:prstClr val="black">
                      <a:alpha val="40000"/>
                    </a:prstClr>
                  </a:outerShdw>
                </a:effectLst>
              </a:rPr>
              <a:t>: MySQL extension</a:t>
            </a:r>
            <a:endParaRPr kumimoji="0" lang="en-GB" sz="3200" b="1" i="0" u="none" strike="noStrike" kern="1200" cap="none" spc="0" normalizeH="0" baseline="0" dirty="0">
              <a:ln>
                <a:noFill/>
              </a:ln>
              <a:solidFill>
                <a:schemeClr val="tx2"/>
              </a:solidFill>
              <a:effectLst>
                <a:outerShdw blurRad="50800" dist="38100" dir="2700000">
                  <a:srgbClr val="000000">
                    <a:alpha val="43000"/>
                  </a:srgbClr>
                </a:outerShdw>
              </a:effectLst>
              <a:uLnTx/>
              <a:uFillTx/>
              <a:latin typeface="+mj-lt"/>
              <a:ea typeface="+mj-ea"/>
              <a:cs typeface="+mj-cs"/>
            </a:endParaRPr>
          </a:p>
        </p:txBody>
      </p:sp>
      <p:sp>
        <p:nvSpPr>
          <p:cNvPr id="10" name="Text Box 5"/>
          <p:cNvSpPr txBox="1">
            <a:spLocks noChangeArrowheads="1"/>
          </p:cNvSpPr>
          <p:nvPr/>
        </p:nvSpPr>
        <p:spPr bwMode="auto">
          <a:xfrm>
            <a:off x="6477000" y="5475287"/>
            <a:ext cx="1588" cy="342900"/>
          </a:xfrm>
          <a:prstGeom prst="rect">
            <a:avLst/>
          </a:prstGeom>
          <a:noFill/>
          <a:ln w="9525">
            <a:noFill/>
            <a:round/>
            <a:headEnd/>
            <a:tailEnd/>
          </a:ln>
        </p:spPr>
        <p:txBody>
          <a:bodyPr wrap="none" anchor="ctr">
            <a:prstTxWarp prst="textNoShape">
              <a:avLst/>
            </a:prstTxWarp>
          </a:bodyPr>
          <a:lstStyle/>
          <a:p>
            <a:endParaRPr lang="en-US"/>
          </a:p>
        </p:txBody>
      </p:sp>
      <p:sp>
        <p:nvSpPr>
          <p:cNvPr id="12" name="Text Box 4"/>
          <p:cNvSpPr txBox="1">
            <a:spLocks noChangeArrowheads="1"/>
          </p:cNvSpPr>
          <p:nvPr/>
        </p:nvSpPr>
        <p:spPr bwMode="auto">
          <a:xfrm>
            <a:off x="293852" y="902597"/>
            <a:ext cx="1814972" cy="308063"/>
          </a:xfrm>
          <a:prstGeom prst="rect">
            <a:avLst/>
          </a:prstGeom>
          <a:noFill/>
          <a:ln w="9525">
            <a:noFill/>
            <a:round/>
            <a:headEnd/>
            <a:tailEnd/>
          </a:ln>
        </p:spPr>
        <p:txBody>
          <a:bodyPr lIns="0" tIns="0" rIns="0" bIns="0">
            <a:prstTxWarp prst="textNoShape">
              <a:avLst/>
            </a:prstTxWarp>
          </a:bodyPr>
          <a:lstStyle/>
          <a:p>
            <a:pPr>
              <a:tabLst>
                <a:tab pos="656650" algn="l"/>
                <a:tab pos="1313299" algn="l"/>
                <a:tab pos="1969949" algn="l"/>
                <a:tab pos="2626599" algn="l"/>
                <a:tab pos="3283248" algn="l"/>
              </a:tabLst>
            </a:pPr>
            <a:r>
              <a:rPr lang="en-GB" sz="2000" dirty="0">
                <a:solidFill>
                  <a:srgbClr val="FFC000"/>
                </a:solidFill>
                <a:effectLst>
                  <a:outerShdw blurRad="38100" dist="38100" dir="2700000" algn="tl">
                    <a:srgbClr val="000000"/>
                  </a:outerShdw>
                </a:effectLst>
                <a:latin typeface="Calibri" charset="0"/>
              </a:rPr>
              <a:t>UDF Functions:</a:t>
            </a:r>
          </a:p>
        </p:txBody>
      </p:sp>
      <p:sp>
        <p:nvSpPr>
          <p:cNvPr id="13" name="Text Box 5"/>
          <p:cNvSpPr txBox="1">
            <a:spLocks noChangeArrowheads="1"/>
          </p:cNvSpPr>
          <p:nvPr/>
        </p:nvSpPr>
        <p:spPr bwMode="auto">
          <a:xfrm>
            <a:off x="5877051" y="5314806"/>
            <a:ext cx="1441" cy="310942"/>
          </a:xfrm>
          <a:prstGeom prst="rect">
            <a:avLst/>
          </a:prstGeom>
          <a:noFill/>
          <a:ln w="9525">
            <a:noFill/>
            <a:round/>
            <a:headEnd/>
            <a:tailEnd/>
          </a:ln>
        </p:spPr>
        <p:txBody>
          <a:bodyPr wrap="none" lIns="82945" tIns="41473" rIns="82945" bIns="41473" anchor="ctr">
            <a:prstTxWarp prst="textNoShape">
              <a:avLst/>
            </a:prstTxWarp>
          </a:bodyPr>
          <a:lstStyle/>
          <a:p>
            <a:endParaRPr lang="en-US"/>
          </a:p>
        </p:txBody>
      </p:sp>
      <p:sp>
        <p:nvSpPr>
          <p:cNvPr id="14" name="Text Box 6"/>
          <p:cNvSpPr txBox="1">
            <a:spLocks noChangeArrowheads="1"/>
          </p:cNvSpPr>
          <p:nvPr/>
        </p:nvSpPr>
        <p:spPr bwMode="auto">
          <a:xfrm>
            <a:off x="229033" y="1226494"/>
            <a:ext cx="3919474" cy="5117878"/>
          </a:xfrm>
          <a:prstGeom prst="rect">
            <a:avLst/>
          </a:prstGeom>
          <a:noFill/>
          <a:ln w="9525">
            <a:solidFill>
              <a:srgbClr val="00FFFF"/>
            </a:solidFill>
            <a:round/>
            <a:headEnd/>
            <a:tailEnd/>
          </a:ln>
        </p:spPr>
        <p:txBody>
          <a:bodyPr lIns="65311" tIns="65311" rIns="65311" bIns="65311">
            <a:prstTxWarp prst="textNoShape">
              <a:avLst/>
            </a:prstTxWarp>
            <a:spAutoFit/>
          </a:bodyPr>
          <a:lstStyle/>
          <a:p>
            <a:pPr>
              <a:tabLst>
                <a:tab pos="656650" algn="l"/>
                <a:tab pos="1313299" algn="l"/>
                <a:tab pos="1969949" algn="l"/>
                <a:tab pos="2626599" algn="l"/>
                <a:tab pos="3283248" algn="l"/>
              </a:tabLst>
            </a:pPr>
            <a:r>
              <a:rPr lang="en-GB" dirty="0" err="1">
                <a:solidFill>
                  <a:srgbClr val="FFFFFF"/>
                </a:solidFill>
                <a:latin typeface="Calibri" charset="0"/>
              </a:rPr>
              <a:t>HTMLookup</a:t>
            </a:r>
            <a:r>
              <a:rPr lang="en-GB" dirty="0">
                <a:solidFill>
                  <a:srgbClr val="FFFFFF"/>
                </a:solidFill>
                <a:latin typeface="Calibri" charset="0"/>
              </a:rPr>
              <a:t>		(d, RA, Dec)</a:t>
            </a:r>
          </a:p>
          <a:p>
            <a:pPr>
              <a:tabLst>
                <a:tab pos="656650" algn="l"/>
                <a:tab pos="1313299" algn="l"/>
                <a:tab pos="1969949" algn="l"/>
                <a:tab pos="2626599" algn="l"/>
                <a:tab pos="3283248" algn="l"/>
              </a:tabLst>
            </a:pPr>
            <a:r>
              <a:rPr lang="en-GB" dirty="0" err="1">
                <a:solidFill>
                  <a:srgbClr val="FFFFFF"/>
                </a:solidFill>
                <a:latin typeface="Calibri" charset="0"/>
              </a:rPr>
              <a:t>HTMidByName</a:t>
            </a:r>
            <a:r>
              <a:rPr lang="en-GB" dirty="0">
                <a:solidFill>
                  <a:srgbClr val="FFFFFF"/>
                </a:solidFill>
                <a:latin typeface="Calibri" charset="0"/>
              </a:rPr>
              <a:t>	(</a:t>
            </a:r>
            <a:r>
              <a:rPr lang="en-GB" dirty="0" err="1">
                <a:solidFill>
                  <a:srgbClr val="FFFFFF"/>
                </a:solidFill>
                <a:latin typeface="Calibri" charset="0"/>
              </a:rPr>
              <a:t>ID_Name</a:t>
            </a:r>
            <a:r>
              <a:rPr lang="en-GB" dirty="0">
                <a:solidFill>
                  <a:srgbClr val="FFFFFF"/>
                </a:solidFill>
                <a:latin typeface="Calibri" charset="0"/>
              </a:rPr>
              <a:t>)</a:t>
            </a:r>
          </a:p>
          <a:p>
            <a:pPr>
              <a:tabLst>
                <a:tab pos="656650" algn="l"/>
                <a:tab pos="1313299" algn="l"/>
                <a:tab pos="1969949" algn="l"/>
                <a:tab pos="2626599" algn="l"/>
                <a:tab pos="3283248" algn="l"/>
              </a:tabLst>
            </a:pPr>
            <a:r>
              <a:rPr lang="en-GB" dirty="0" err="1">
                <a:solidFill>
                  <a:srgbClr val="FFFFFF"/>
                </a:solidFill>
                <a:latin typeface="Calibri" charset="0"/>
              </a:rPr>
              <a:t>HTMnameById</a:t>
            </a:r>
            <a:r>
              <a:rPr lang="en-GB" dirty="0">
                <a:solidFill>
                  <a:srgbClr val="FFFFFF"/>
                </a:solidFill>
                <a:latin typeface="Calibri" charset="0"/>
              </a:rPr>
              <a:t>	(ID)</a:t>
            </a:r>
          </a:p>
          <a:p>
            <a:pPr>
              <a:tabLst>
                <a:tab pos="656650" algn="l"/>
                <a:tab pos="1313299" algn="l"/>
                <a:tab pos="1969949" algn="l"/>
                <a:tab pos="2626599" algn="l"/>
                <a:tab pos="3283248" algn="l"/>
              </a:tabLst>
            </a:pPr>
            <a:r>
              <a:rPr lang="en-GB" dirty="0" err="1">
                <a:solidFill>
                  <a:srgbClr val="FFFFFF"/>
                </a:solidFill>
                <a:latin typeface="Calibri" charset="0"/>
              </a:rPr>
              <a:t>HTMBary</a:t>
            </a:r>
            <a:r>
              <a:rPr lang="en-GB" dirty="0">
                <a:solidFill>
                  <a:srgbClr val="FFFFFF"/>
                </a:solidFill>
                <a:latin typeface="Calibri" charset="0"/>
              </a:rPr>
              <a:t>		(d, ID)</a:t>
            </a:r>
          </a:p>
          <a:p>
            <a:pPr>
              <a:tabLst>
                <a:tab pos="656650" algn="l"/>
                <a:tab pos="1313299" algn="l"/>
                <a:tab pos="1969949" algn="l"/>
                <a:tab pos="2626599" algn="l"/>
                <a:tab pos="3283248" algn="l"/>
              </a:tabLst>
            </a:pPr>
            <a:r>
              <a:rPr lang="en-GB" dirty="0" err="1">
                <a:solidFill>
                  <a:srgbClr val="FFFFFF"/>
                </a:solidFill>
                <a:latin typeface="Calibri" charset="0"/>
              </a:rPr>
              <a:t>HTMBaryC</a:t>
            </a:r>
            <a:r>
              <a:rPr lang="en-GB" dirty="0">
                <a:solidFill>
                  <a:srgbClr val="FFFFFF"/>
                </a:solidFill>
                <a:latin typeface="Calibri" charset="0"/>
              </a:rPr>
              <a:t>		(d, RA, Dec)</a:t>
            </a:r>
          </a:p>
          <a:p>
            <a:pPr>
              <a:tabLst>
                <a:tab pos="656650" algn="l"/>
                <a:tab pos="1313299" algn="l"/>
                <a:tab pos="1969949" algn="l"/>
                <a:tab pos="2626599" algn="l"/>
                <a:tab pos="3283248" algn="l"/>
              </a:tabLst>
            </a:pPr>
            <a:r>
              <a:rPr lang="en-GB" dirty="0" err="1">
                <a:solidFill>
                  <a:srgbClr val="FFFFFF"/>
                </a:solidFill>
                <a:latin typeface="Calibri" charset="0"/>
              </a:rPr>
              <a:t>HTMBaryDist</a:t>
            </a:r>
            <a:r>
              <a:rPr lang="en-GB" dirty="0">
                <a:solidFill>
                  <a:srgbClr val="FFFFFF"/>
                </a:solidFill>
                <a:latin typeface="Calibri" charset="0"/>
              </a:rPr>
              <a:t>		(d, ID, RA, Dec)</a:t>
            </a:r>
          </a:p>
          <a:p>
            <a:pPr>
              <a:tabLst>
                <a:tab pos="656650" algn="l"/>
                <a:tab pos="1313299" algn="l"/>
                <a:tab pos="1969949" algn="l"/>
                <a:tab pos="2626599" algn="l"/>
                <a:tab pos="3283248" algn="l"/>
              </a:tabLst>
            </a:pPr>
            <a:r>
              <a:rPr lang="en-GB" dirty="0" err="1">
                <a:solidFill>
                  <a:srgbClr val="FFFFFF"/>
                </a:solidFill>
                <a:latin typeface="Calibri" charset="0"/>
              </a:rPr>
              <a:t>HTMNeighb</a:t>
            </a:r>
            <a:r>
              <a:rPr lang="en-GB" dirty="0">
                <a:solidFill>
                  <a:srgbClr val="FFFFFF"/>
                </a:solidFill>
                <a:latin typeface="Calibri" charset="0"/>
              </a:rPr>
              <a:t>		(d, ID)</a:t>
            </a:r>
          </a:p>
          <a:p>
            <a:pPr>
              <a:tabLst>
                <a:tab pos="656650" algn="l"/>
                <a:tab pos="1313299" algn="l"/>
                <a:tab pos="1969949" algn="l"/>
                <a:tab pos="2626599" algn="l"/>
                <a:tab pos="3283248" algn="l"/>
              </a:tabLst>
            </a:pPr>
            <a:r>
              <a:rPr lang="en-GB" dirty="0" err="1">
                <a:solidFill>
                  <a:srgbClr val="FFFFFF"/>
                </a:solidFill>
                <a:latin typeface="Calibri" charset="0"/>
              </a:rPr>
              <a:t>HTMsNeighb</a:t>
            </a:r>
            <a:r>
              <a:rPr lang="en-GB" dirty="0">
                <a:solidFill>
                  <a:srgbClr val="FFFFFF"/>
                </a:solidFill>
                <a:latin typeface="Calibri" charset="0"/>
              </a:rPr>
              <a:t>		(d1, ID_d2, d2)</a:t>
            </a:r>
          </a:p>
          <a:p>
            <a:pPr>
              <a:tabLst>
                <a:tab pos="656650" algn="l"/>
                <a:tab pos="1313299" algn="l"/>
                <a:tab pos="1969949" algn="l"/>
                <a:tab pos="2626599" algn="l"/>
                <a:tab pos="3283248" algn="l"/>
              </a:tabLst>
            </a:pPr>
            <a:r>
              <a:rPr lang="en-GB" dirty="0" err="1">
                <a:solidFill>
                  <a:srgbClr val="FFFFFF"/>
                </a:solidFill>
                <a:latin typeface="Calibri" charset="0"/>
              </a:rPr>
              <a:t>HTMNeighbC</a:t>
            </a:r>
            <a:r>
              <a:rPr lang="en-GB" dirty="0">
                <a:solidFill>
                  <a:srgbClr val="FFFFFF"/>
                </a:solidFill>
                <a:latin typeface="Calibri" charset="0"/>
              </a:rPr>
              <a:t>		(d, RA, Dec)</a:t>
            </a:r>
          </a:p>
          <a:p>
            <a:pPr>
              <a:tabLst>
                <a:tab pos="656650" algn="l"/>
                <a:tab pos="1313299" algn="l"/>
                <a:tab pos="1969949" algn="l"/>
                <a:tab pos="2626599" algn="l"/>
                <a:tab pos="3283248" algn="l"/>
              </a:tabLst>
            </a:pPr>
            <a:r>
              <a:rPr lang="en-GB" dirty="0" err="1">
                <a:solidFill>
                  <a:srgbClr val="FFFFFF"/>
                </a:solidFill>
                <a:latin typeface="Calibri" charset="0"/>
              </a:rPr>
              <a:t>HEALPLookup</a:t>
            </a:r>
            <a:r>
              <a:rPr lang="en-GB" dirty="0">
                <a:solidFill>
                  <a:srgbClr val="FFFFFF"/>
                </a:solidFill>
                <a:latin typeface="Calibri" charset="0"/>
              </a:rPr>
              <a:t>		(s, k, RA, Dec)</a:t>
            </a:r>
          </a:p>
          <a:p>
            <a:pPr>
              <a:tabLst>
                <a:tab pos="656650" algn="l"/>
                <a:tab pos="1313299" algn="l"/>
                <a:tab pos="1969949" algn="l"/>
                <a:tab pos="2626599" algn="l"/>
                <a:tab pos="3283248" algn="l"/>
              </a:tabLst>
            </a:pPr>
            <a:r>
              <a:rPr lang="en-GB" dirty="0" err="1">
                <a:solidFill>
                  <a:srgbClr val="FFFFFF"/>
                </a:solidFill>
                <a:latin typeface="Calibri" charset="0"/>
              </a:rPr>
              <a:t>HEALPMaxS</a:t>
            </a:r>
            <a:r>
              <a:rPr lang="en-GB" dirty="0">
                <a:solidFill>
                  <a:srgbClr val="FFFFFF"/>
                </a:solidFill>
                <a:latin typeface="Calibri" charset="0"/>
              </a:rPr>
              <a:t>		(k)</a:t>
            </a:r>
          </a:p>
          <a:p>
            <a:pPr>
              <a:tabLst>
                <a:tab pos="656650" algn="l"/>
                <a:tab pos="1313299" algn="l"/>
                <a:tab pos="1969949" algn="l"/>
                <a:tab pos="2626599" algn="l"/>
                <a:tab pos="3283248" algn="l"/>
              </a:tabLst>
            </a:pPr>
            <a:r>
              <a:rPr lang="en-GB" dirty="0" err="1">
                <a:solidFill>
                  <a:srgbClr val="FFFFFF"/>
                </a:solidFill>
                <a:latin typeface="Calibri" charset="0"/>
              </a:rPr>
              <a:t>HEALPBary</a:t>
            </a:r>
            <a:r>
              <a:rPr lang="en-GB" dirty="0">
                <a:solidFill>
                  <a:srgbClr val="FFFFFF"/>
                </a:solidFill>
                <a:latin typeface="Calibri" charset="0"/>
              </a:rPr>
              <a:t>		(</a:t>
            </a:r>
            <a:r>
              <a:rPr lang="en-GB" dirty="0" err="1">
                <a:solidFill>
                  <a:srgbClr val="FFFFFF"/>
                </a:solidFill>
                <a:latin typeface="Calibri" charset="0"/>
              </a:rPr>
              <a:t>s</a:t>
            </a:r>
            <a:r>
              <a:rPr lang="en-GB" dirty="0">
                <a:solidFill>
                  <a:srgbClr val="FFFFFF"/>
                </a:solidFill>
                <a:latin typeface="Calibri" charset="0"/>
              </a:rPr>
              <a:t>, </a:t>
            </a:r>
            <a:r>
              <a:rPr lang="en-GB" dirty="0" err="1">
                <a:solidFill>
                  <a:srgbClr val="FFFFFF"/>
                </a:solidFill>
                <a:latin typeface="Calibri" charset="0"/>
              </a:rPr>
              <a:t>k</a:t>
            </a:r>
            <a:r>
              <a:rPr lang="en-GB" dirty="0">
                <a:solidFill>
                  <a:srgbClr val="FFFFFF"/>
                </a:solidFill>
                <a:latin typeface="Calibri" charset="0"/>
              </a:rPr>
              <a:t>, ID)</a:t>
            </a:r>
          </a:p>
          <a:p>
            <a:pPr>
              <a:tabLst>
                <a:tab pos="656650" algn="l"/>
                <a:tab pos="1313299" algn="l"/>
                <a:tab pos="1969949" algn="l"/>
                <a:tab pos="2626599" algn="l"/>
                <a:tab pos="3283248" algn="l"/>
              </a:tabLst>
            </a:pPr>
            <a:r>
              <a:rPr lang="en-GB" dirty="0" err="1">
                <a:solidFill>
                  <a:srgbClr val="FFFFFF"/>
                </a:solidFill>
                <a:latin typeface="Calibri" charset="0"/>
              </a:rPr>
              <a:t>HEALPBaryC</a:t>
            </a:r>
            <a:r>
              <a:rPr lang="en-GB" dirty="0">
                <a:solidFill>
                  <a:srgbClr val="FFFFFF"/>
                </a:solidFill>
                <a:latin typeface="Calibri" charset="0"/>
              </a:rPr>
              <a:t>		(s, k, RA, Dec)</a:t>
            </a:r>
          </a:p>
          <a:p>
            <a:pPr>
              <a:tabLst>
                <a:tab pos="656650" algn="l"/>
                <a:tab pos="1313299" algn="l"/>
                <a:tab pos="1969949" algn="l"/>
                <a:tab pos="2626599" algn="l"/>
                <a:tab pos="3283248" algn="l"/>
              </a:tabLst>
            </a:pPr>
            <a:r>
              <a:rPr lang="en-GB" dirty="0" err="1">
                <a:solidFill>
                  <a:srgbClr val="FFFFFF"/>
                </a:solidFill>
                <a:latin typeface="Calibri" charset="0"/>
              </a:rPr>
              <a:t>HEALPBaryDist</a:t>
            </a:r>
            <a:r>
              <a:rPr lang="en-GB" dirty="0">
                <a:solidFill>
                  <a:srgbClr val="FFFFFF"/>
                </a:solidFill>
                <a:latin typeface="Calibri" charset="0"/>
              </a:rPr>
              <a:t>	(s, k, ID, RA, Dec)</a:t>
            </a:r>
          </a:p>
          <a:p>
            <a:pPr>
              <a:tabLst>
                <a:tab pos="656650" algn="l"/>
                <a:tab pos="1313299" algn="l"/>
                <a:tab pos="1969949" algn="l"/>
                <a:tab pos="2626599" algn="l"/>
                <a:tab pos="3283248" algn="l"/>
              </a:tabLst>
            </a:pPr>
            <a:r>
              <a:rPr lang="en-GB" dirty="0" err="1">
                <a:solidFill>
                  <a:srgbClr val="FFFFFF"/>
                </a:solidFill>
                <a:latin typeface="Calibri" charset="0"/>
              </a:rPr>
              <a:t>HEALPNeighb</a:t>
            </a:r>
            <a:r>
              <a:rPr lang="en-GB" dirty="0">
                <a:solidFill>
                  <a:srgbClr val="FFFFFF"/>
                </a:solidFill>
                <a:latin typeface="Calibri" charset="0"/>
              </a:rPr>
              <a:t>		(s, k, ID)</a:t>
            </a:r>
          </a:p>
          <a:p>
            <a:pPr>
              <a:tabLst>
                <a:tab pos="656650" algn="l"/>
                <a:tab pos="1313299" algn="l"/>
                <a:tab pos="1969949" algn="l"/>
                <a:tab pos="2626599" algn="l"/>
                <a:tab pos="3283248" algn="l"/>
              </a:tabLst>
            </a:pPr>
            <a:r>
              <a:rPr lang="en-GB" dirty="0" err="1">
                <a:solidFill>
                  <a:srgbClr val="FFFFFF"/>
                </a:solidFill>
                <a:latin typeface="Calibri" charset="0"/>
              </a:rPr>
              <a:t>HEALPNeighbC</a:t>
            </a:r>
            <a:r>
              <a:rPr lang="en-GB" dirty="0">
                <a:solidFill>
                  <a:srgbClr val="FFFFFF"/>
                </a:solidFill>
                <a:latin typeface="Calibri" charset="0"/>
              </a:rPr>
              <a:t>	(s, k, RA, Dec)</a:t>
            </a:r>
          </a:p>
          <a:p>
            <a:pPr>
              <a:tabLst>
                <a:tab pos="656650" algn="l"/>
                <a:tab pos="1313299" algn="l"/>
                <a:tab pos="1969949" algn="l"/>
                <a:tab pos="2626599" algn="l"/>
                <a:tab pos="3283248" algn="l"/>
              </a:tabLst>
            </a:pPr>
            <a:r>
              <a:rPr lang="en-GB" dirty="0" err="1">
                <a:solidFill>
                  <a:srgbClr val="FFFFFF"/>
                </a:solidFill>
                <a:latin typeface="Calibri" charset="0"/>
              </a:rPr>
              <a:t>HEALPBound</a:t>
            </a:r>
            <a:r>
              <a:rPr lang="en-GB" dirty="0">
                <a:solidFill>
                  <a:srgbClr val="FFFFFF"/>
                </a:solidFill>
                <a:latin typeface="Calibri" charset="0"/>
              </a:rPr>
              <a:t>		(s, k, ID, </a:t>
            </a:r>
            <a:r>
              <a:rPr lang="en-GB" i="1" dirty="0">
                <a:solidFill>
                  <a:srgbClr val="D5FED6"/>
                </a:solidFill>
                <a:latin typeface="Calibri" charset="0"/>
              </a:rPr>
              <a:t>step</a:t>
            </a:r>
            <a:r>
              <a:rPr lang="en-GB" dirty="0">
                <a:solidFill>
                  <a:srgbClr val="FFFFFF"/>
                </a:solidFill>
                <a:latin typeface="Calibri" charset="0"/>
              </a:rPr>
              <a:t>)</a:t>
            </a:r>
          </a:p>
          <a:p>
            <a:pPr>
              <a:tabLst>
                <a:tab pos="656650" algn="l"/>
                <a:tab pos="1313299" algn="l"/>
                <a:tab pos="1969949" algn="l"/>
                <a:tab pos="2626599" algn="l"/>
                <a:tab pos="3283248" algn="l"/>
              </a:tabLst>
            </a:pPr>
            <a:r>
              <a:rPr lang="en-GB" dirty="0" err="1">
                <a:solidFill>
                  <a:srgbClr val="FFFFFF"/>
                </a:solidFill>
                <a:latin typeface="Calibri" charset="0"/>
              </a:rPr>
              <a:t>HEALPBoundC</a:t>
            </a:r>
            <a:r>
              <a:rPr lang="en-GB" dirty="0">
                <a:solidFill>
                  <a:srgbClr val="FFFFFF"/>
                </a:solidFill>
                <a:latin typeface="Calibri" charset="0"/>
              </a:rPr>
              <a:t>	(s, k, RA, Dec, </a:t>
            </a:r>
            <a:r>
              <a:rPr lang="en-GB" i="1" dirty="0">
                <a:solidFill>
                  <a:srgbClr val="D5FED6"/>
                </a:solidFill>
                <a:latin typeface="Calibri" charset="0"/>
              </a:rPr>
              <a:t>step</a:t>
            </a:r>
            <a:r>
              <a:rPr lang="en-GB" dirty="0">
                <a:solidFill>
                  <a:srgbClr val="FFFFFF"/>
                </a:solidFill>
                <a:latin typeface="Calibri" charset="0"/>
              </a:rPr>
              <a:t>)</a:t>
            </a:r>
          </a:p>
        </p:txBody>
      </p:sp>
      <p:sp>
        <p:nvSpPr>
          <p:cNvPr id="15" name="Text Box 7"/>
          <p:cNvSpPr txBox="1">
            <a:spLocks noChangeArrowheads="1"/>
          </p:cNvSpPr>
          <p:nvPr/>
        </p:nvSpPr>
        <p:spPr bwMode="auto">
          <a:xfrm>
            <a:off x="4341528" y="2632912"/>
            <a:ext cx="4573441" cy="2624888"/>
          </a:xfrm>
          <a:prstGeom prst="rect">
            <a:avLst/>
          </a:prstGeom>
          <a:noFill/>
          <a:ln w="9525">
            <a:solidFill>
              <a:srgbClr val="00FFFF"/>
            </a:solidFill>
            <a:round/>
            <a:headEnd/>
            <a:tailEnd/>
          </a:ln>
        </p:spPr>
        <p:txBody>
          <a:bodyPr lIns="65311" tIns="65311" rIns="65311" bIns="65311">
            <a:prstTxWarp prst="textNoShape">
              <a:avLst/>
            </a:prstTxWarp>
            <a:spAutoFit/>
          </a:bodyPr>
          <a:lstStyle/>
          <a:p>
            <a:pPr>
              <a:tabLst>
                <a:tab pos="656650" algn="l"/>
                <a:tab pos="1313299" algn="l"/>
                <a:tab pos="1969949" algn="l"/>
                <a:tab pos="2626599" algn="l"/>
                <a:tab pos="3283248" algn="l"/>
                <a:tab pos="3939898" algn="l"/>
                <a:tab pos="4596548" algn="l"/>
              </a:tabLst>
            </a:pPr>
            <a:r>
              <a:rPr lang="en-GB" dirty="0" err="1">
                <a:solidFill>
                  <a:srgbClr val="FFFFFF"/>
                </a:solidFill>
                <a:latin typeface="Calibri" charset="0"/>
              </a:rPr>
              <a:t>SIDCount</a:t>
            </a:r>
            <a:r>
              <a:rPr lang="en-GB" dirty="0">
                <a:solidFill>
                  <a:srgbClr val="FFFFFF"/>
                </a:solidFill>
                <a:latin typeface="Calibri" charset="0"/>
              </a:rPr>
              <a:t>		(p, full)</a:t>
            </a:r>
          </a:p>
          <a:p>
            <a:pPr>
              <a:tabLst>
                <a:tab pos="656650" algn="l"/>
                <a:tab pos="1313299" algn="l"/>
                <a:tab pos="1969949" algn="l"/>
                <a:tab pos="2626599" algn="l"/>
                <a:tab pos="3283248" algn="l"/>
                <a:tab pos="3939898" algn="l"/>
                <a:tab pos="4596548" algn="l"/>
              </a:tabLst>
            </a:pPr>
            <a:r>
              <a:rPr lang="en-GB" dirty="0" err="1">
                <a:solidFill>
                  <a:srgbClr val="FFFFFF"/>
                </a:solidFill>
                <a:latin typeface="Calibri" charset="0"/>
              </a:rPr>
              <a:t>SIDGetID</a:t>
            </a:r>
            <a:r>
              <a:rPr lang="en-GB" dirty="0">
                <a:solidFill>
                  <a:srgbClr val="FFFFFF"/>
                </a:solidFill>
                <a:latin typeface="Calibri" charset="0"/>
              </a:rPr>
              <a:t>		(p, </a:t>
            </a:r>
            <a:r>
              <a:rPr lang="en-GB" dirty="0" err="1">
                <a:solidFill>
                  <a:srgbClr val="FFFFFF"/>
                </a:solidFill>
                <a:latin typeface="Calibri" charset="0"/>
              </a:rPr>
              <a:t>i</a:t>
            </a:r>
            <a:r>
              <a:rPr lang="en-GB" dirty="0">
                <a:solidFill>
                  <a:srgbClr val="FFFFFF"/>
                </a:solidFill>
                <a:latin typeface="Calibri" charset="0"/>
              </a:rPr>
              <a:t>, full)</a:t>
            </a:r>
          </a:p>
          <a:p>
            <a:pPr>
              <a:tabLst>
                <a:tab pos="656650" algn="l"/>
                <a:tab pos="1313299" algn="l"/>
                <a:tab pos="1969949" algn="l"/>
                <a:tab pos="2626599" algn="l"/>
                <a:tab pos="3283248" algn="l"/>
                <a:tab pos="3939898" algn="l"/>
                <a:tab pos="4596548" algn="l"/>
              </a:tabLst>
            </a:pPr>
            <a:r>
              <a:rPr lang="en-GB" dirty="0" err="1">
                <a:solidFill>
                  <a:srgbClr val="FFFFFF"/>
                </a:solidFill>
                <a:latin typeface="Calibri" charset="0"/>
              </a:rPr>
              <a:t>SIDClear</a:t>
            </a:r>
            <a:r>
              <a:rPr lang="en-GB" dirty="0">
                <a:solidFill>
                  <a:srgbClr val="FFFFFF"/>
                </a:solidFill>
                <a:latin typeface="Calibri" charset="0"/>
              </a:rPr>
              <a:t>		()</a:t>
            </a:r>
          </a:p>
          <a:p>
            <a:pPr>
              <a:tabLst>
                <a:tab pos="656650" algn="l"/>
                <a:tab pos="1313299" algn="l"/>
                <a:tab pos="1969949" algn="l"/>
                <a:tab pos="2626599" algn="l"/>
                <a:tab pos="3283248" algn="l"/>
                <a:tab pos="3939898" algn="l"/>
                <a:tab pos="4596548" algn="l"/>
              </a:tabLst>
            </a:pPr>
            <a:r>
              <a:rPr lang="en-GB" dirty="0" err="1">
                <a:solidFill>
                  <a:srgbClr val="FFFFFF"/>
                </a:solidFill>
                <a:latin typeface="Calibri" charset="0"/>
              </a:rPr>
              <a:t>SIDCircleHTM</a:t>
            </a:r>
            <a:r>
              <a:rPr lang="en-GB" dirty="0">
                <a:solidFill>
                  <a:srgbClr val="FFFFFF"/>
                </a:solidFill>
                <a:latin typeface="Calibri" charset="0"/>
              </a:rPr>
              <a:t>		(RA, Dec, R)</a:t>
            </a:r>
          </a:p>
          <a:p>
            <a:pPr>
              <a:tabLst>
                <a:tab pos="656650" algn="l"/>
                <a:tab pos="1313299" algn="l"/>
                <a:tab pos="1969949" algn="l"/>
                <a:tab pos="2626599" algn="l"/>
                <a:tab pos="3283248" algn="l"/>
                <a:tab pos="3939898" algn="l"/>
                <a:tab pos="4596548" algn="l"/>
              </a:tabLst>
            </a:pPr>
            <a:r>
              <a:rPr lang="en-GB" dirty="0" err="1">
                <a:solidFill>
                  <a:srgbClr val="FFFFFF"/>
                </a:solidFill>
                <a:latin typeface="Calibri" charset="0"/>
              </a:rPr>
              <a:t>SIDRectHTM</a:t>
            </a:r>
            <a:r>
              <a:rPr lang="en-GB" dirty="0">
                <a:solidFill>
                  <a:srgbClr val="FFFFFF"/>
                </a:solidFill>
                <a:latin typeface="Calibri" charset="0"/>
              </a:rPr>
              <a:t>		(RA, Dec, S1, </a:t>
            </a:r>
            <a:r>
              <a:rPr lang="en-GB" i="1" dirty="0">
                <a:solidFill>
                  <a:srgbClr val="D5FED6"/>
                </a:solidFill>
                <a:latin typeface="Calibri" charset="0"/>
              </a:rPr>
              <a:t>S2</a:t>
            </a:r>
            <a:r>
              <a:rPr lang="en-GB" dirty="0">
                <a:solidFill>
                  <a:srgbClr val="FFFFFF"/>
                </a:solidFill>
                <a:latin typeface="Calibri" charset="0"/>
              </a:rPr>
              <a:t>)</a:t>
            </a:r>
          </a:p>
          <a:p>
            <a:pPr>
              <a:tabLst>
                <a:tab pos="656650" algn="l"/>
                <a:tab pos="1313299" algn="l"/>
                <a:tab pos="1969949" algn="l"/>
                <a:tab pos="2626599" algn="l"/>
                <a:tab pos="3283248" algn="l"/>
                <a:tab pos="3939898" algn="l"/>
                <a:tab pos="4596548" algn="l"/>
              </a:tabLst>
            </a:pPr>
            <a:r>
              <a:rPr lang="en-GB" dirty="0" err="1">
                <a:solidFill>
                  <a:srgbClr val="FFFFFF"/>
                </a:solidFill>
                <a:latin typeface="Calibri" charset="0"/>
              </a:rPr>
              <a:t>SIDRectvHTM</a:t>
            </a:r>
            <a:r>
              <a:rPr lang="en-GB" dirty="0">
                <a:solidFill>
                  <a:srgbClr val="FFFFFF"/>
                </a:solidFill>
                <a:latin typeface="Calibri" charset="0"/>
              </a:rPr>
              <a:t>		(RA1, Dec1, </a:t>
            </a:r>
            <a:r>
              <a:rPr lang="en-GB" dirty="0">
                <a:solidFill>
                  <a:srgbClr val="D5FED6"/>
                </a:solidFill>
                <a:latin typeface="Calibri" charset="0"/>
              </a:rPr>
              <a:t>...</a:t>
            </a:r>
            <a:r>
              <a:rPr lang="en-GB" dirty="0">
                <a:solidFill>
                  <a:srgbClr val="FFFFFF"/>
                </a:solidFill>
                <a:latin typeface="Calibri" charset="0"/>
              </a:rPr>
              <a:t>)</a:t>
            </a:r>
          </a:p>
          <a:p>
            <a:pPr>
              <a:tabLst>
                <a:tab pos="656650" algn="l"/>
                <a:tab pos="1313299" algn="l"/>
                <a:tab pos="1969949" algn="l"/>
                <a:tab pos="2626599" algn="l"/>
                <a:tab pos="3283248" algn="l"/>
                <a:tab pos="3939898" algn="l"/>
                <a:tab pos="4596548" algn="l"/>
              </a:tabLst>
            </a:pPr>
            <a:r>
              <a:rPr lang="en-GB" dirty="0" err="1">
                <a:solidFill>
                  <a:srgbClr val="FFFFFF"/>
                </a:solidFill>
                <a:latin typeface="Calibri" charset="0"/>
              </a:rPr>
              <a:t>SIDCircleHEALP</a:t>
            </a:r>
            <a:r>
              <a:rPr lang="en-GB" dirty="0">
                <a:solidFill>
                  <a:srgbClr val="FFFFFF"/>
                </a:solidFill>
                <a:latin typeface="Calibri" charset="0"/>
              </a:rPr>
              <a:t>	(RA, Dec)</a:t>
            </a:r>
          </a:p>
          <a:p>
            <a:pPr>
              <a:tabLst>
                <a:tab pos="656650" algn="l"/>
                <a:tab pos="1313299" algn="l"/>
                <a:tab pos="1969949" algn="l"/>
                <a:tab pos="2626599" algn="l"/>
                <a:tab pos="3283248" algn="l"/>
                <a:tab pos="3939898" algn="l"/>
                <a:tab pos="4596548" algn="l"/>
              </a:tabLst>
            </a:pPr>
            <a:r>
              <a:rPr lang="en-GB" dirty="0" err="1">
                <a:solidFill>
                  <a:srgbClr val="FFFFFF"/>
                </a:solidFill>
                <a:latin typeface="Calibri" charset="0"/>
              </a:rPr>
              <a:t>SIDRectHEALP</a:t>
            </a:r>
            <a:r>
              <a:rPr lang="en-GB" dirty="0">
                <a:solidFill>
                  <a:srgbClr val="FFFFFF"/>
                </a:solidFill>
                <a:latin typeface="Calibri" charset="0"/>
              </a:rPr>
              <a:t>		(</a:t>
            </a:r>
            <a:r>
              <a:rPr lang="en-GB" i="1" dirty="0" err="1">
                <a:solidFill>
                  <a:srgbClr val="D5FED6"/>
                </a:solidFill>
                <a:latin typeface="Calibri" charset="0"/>
              </a:rPr>
              <a:t>var</a:t>
            </a:r>
            <a:r>
              <a:rPr lang="en-GB" dirty="0">
                <a:solidFill>
                  <a:srgbClr val="FFFFFF"/>
                </a:solidFill>
                <a:latin typeface="Calibri" charset="0"/>
              </a:rPr>
              <a:t>)</a:t>
            </a:r>
          </a:p>
          <a:p>
            <a:pPr>
              <a:tabLst>
                <a:tab pos="656650" algn="l"/>
                <a:tab pos="1313299" algn="l"/>
                <a:tab pos="1969949" algn="l"/>
                <a:tab pos="2626599" algn="l"/>
                <a:tab pos="3283248" algn="l"/>
                <a:tab pos="3939898" algn="l"/>
                <a:tab pos="4596548" algn="l"/>
              </a:tabLst>
            </a:pPr>
            <a:r>
              <a:rPr lang="en-GB" dirty="0" err="1">
                <a:solidFill>
                  <a:srgbClr val="FFFFFF"/>
                </a:solidFill>
                <a:latin typeface="Calibri" charset="0"/>
              </a:rPr>
              <a:t>SIDRectvHEALP</a:t>
            </a:r>
            <a:r>
              <a:rPr lang="en-GB" dirty="0">
                <a:solidFill>
                  <a:srgbClr val="FFFFFF"/>
                </a:solidFill>
                <a:latin typeface="Calibri" charset="0"/>
              </a:rPr>
              <a:t>	(RA1, Dec1, RA2, Dec2)</a:t>
            </a:r>
          </a:p>
        </p:txBody>
      </p:sp>
      <p:sp>
        <p:nvSpPr>
          <p:cNvPr id="22" name="Text Box 7"/>
          <p:cNvSpPr txBox="1">
            <a:spLocks noChangeArrowheads="1"/>
          </p:cNvSpPr>
          <p:nvPr/>
        </p:nvSpPr>
        <p:spPr bwMode="auto">
          <a:xfrm>
            <a:off x="4341528" y="1226494"/>
            <a:ext cx="4573441" cy="408897"/>
          </a:xfrm>
          <a:prstGeom prst="rect">
            <a:avLst/>
          </a:prstGeom>
          <a:noFill/>
          <a:ln w="9525">
            <a:solidFill>
              <a:srgbClr val="00FFFF"/>
            </a:solidFill>
            <a:round/>
            <a:headEnd/>
            <a:tailEnd/>
          </a:ln>
        </p:spPr>
        <p:txBody>
          <a:bodyPr lIns="65311" tIns="65311" rIns="65311" bIns="65311">
            <a:prstTxWarp prst="textNoShape">
              <a:avLst/>
            </a:prstTxWarp>
            <a:spAutoFit/>
          </a:bodyPr>
          <a:lstStyle/>
          <a:p>
            <a:pPr>
              <a:tabLst>
                <a:tab pos="656650" algn="l"/>
                <a:tab pos="1313299" algn="l"/>
                <a:tab pos="1969949" algn="l"/>
                <a:tab pos="2626599" algn="l"/>
                <a:tab pos="3283248" algn="l"/>
              </a:tabLst>
            </a:pPr>
            <a:r>
              <a:rPr lang="en-GB" dirty="0" err="1">
                <a:solidFill>
                  <a:srgbClr val="FFFFFF"/>
                </a:solidFill>
                <a:latin typeface="Calibri" charset="0"/>
              </a:rPr>
              <a:t>Sphedist</a:t>
            </a:r>
            <a:r>
              <a:rPr lang="en-GB" dirty="0">
                <a:solidFill>
                  <a:srgbClr val="FFFFFF"/>
                </a:solidFill>
                <a:latin typeface="Calibri" charset="0"/>
              </a:rPr>
              <a:t>		(R1 ,D1, R2, D2)</a:t>
            </a:r>
          </a:p>
        </p:txBody>
      </p:sp>
      <p:sp>
        <p:nvSpPr>
          <p:cNvPr id="3" name="Slide Number Placeholder 2">
            <a:extLst>
              <a:ext uri="{FF2B5EF4-FFF2-40B4-BE49-F238E27FC236}">
                <a16:creationId xmlns:a16="http://schemas.microsoft.com/office/drawing/2014/main" id="{57F02438-720A-5541-A42D-353E43B0433F}"/>
              </a:ext>
            </a:extLst>
          </p:cNvPr>
          <p:cNvSpPr>
            <a:spLocks noGrp="1"/>
          </p:cNvSpPr>
          <p:nvPr>
            <p:ph type="sldNum" sz="quarter" idx="12"/>
          </p:nvPr>
        </p:nvSpPr>
        <p:spPr/>
        <p:txBody>
          <a:bodyPr/>
          <a:lstStyle/>
          <a:p>
            <a:fld id="{D12AA694-00EB-4F4B-AABB-6F50FB178914}" type="slidenum">
              <a:rPr lang="en-US" smtClean="0"/>
              <a:t>60</a:t>
            </a:fld>
            <a:endParaRPr lang="en-US"/>
          </a:p>
        </p:txBody>
      </p:sp>
      <p:sp>
        <p:nvSpPr>
          <p:cNvPr id="23" name="Text Box 4">
            <a:extLst>
              <a:ext uri="{FF2B5EF4-FFF2-40B4-BE49-F238E27FC236}">
                <a16:creationId xmlns:a16="http://schemas.microsoft.com/office/drawing/2014/main" id="{83E31437-DCF5-A34B-A4F3-C39B46ED3B74}"/>
              </a:ext>
            </a:extLst>
          </p:cNvPr>
          <p:cNvSpPr txBox="1">
            <a:spLocks noChangeArrowheads="1"/>
          </p:cNvSpPr>
          <p:nvPr/>
        </p:nvSpPr>
        <p:spPr bwMode="auto">
          <a:xfrm>
            <a:off x="4377540" y="2282737"/>
            <a:ext cx="2463176" cy="308063"/>
          </a:xfrm>
          <a:prstGeom prst="rect">
            <a:avLst/>
          </a:prstGeom>
          <a:noFill/>
          <a:ln w="9525">
            <a:noFill/>
            <a:round/>
            <a:headEnd/>
            <a:tailEnd/>
          </a:ln>
        </p:spPr>
        <p:txBody>
          <a:bodyPr lIns="0" tIns="0" rIns="0" bIns="0">
            <a:prstTxWarp prst="textNoShape">
              <a:avLst/>
            </a:prstTxWarp>
          </a:bodyPr>
          <a:lstStyle/>
          <a:p>
            <a:pPr>
              <a:tabLst>
                <a:tab pos="656650" algn="l"/>
                <a:tab pos="1313299" algn="l"/>
                <a:tab pos="1969949" algn="l"/>
                <a:tab pos="2626599" algn="l"/>
                <a:tab pos="3283248" algn="l"/>
              </a:tabLst>
            </a:pPr>
            <a:r>
              <a:rPr lang="en-GB" sz="2000" dirty="0">
                <a:solidFill>
                  <a:srgbClr val="FFC000"/>
                </a:solidFill>
                <a:effectLst>
                  <a:outerShdw blurRad="38100" dist="38100" dir="2700000" algn="tl">
                    <a:srgbClr val="000000"/>
                  </a:outerShdw>
                </a:effectLst>
                <a:latin typeface="Calibri" charset="0"/>
              </a:rPr>
              <a:t>SID specific UDFs:</a:t>
            </a:r>
          </a:p>
        </p:txBody>
      </p:sp>
      <p:sp>
        <p:nvSpPr>
          <p:cNvPr id="16" name="Rectangle 15">
            <a:extLst>
              <a:ext uri="{FF2B5EF4-FFF2-40B4-BE49-F238E27FC236}">
                <a16:creationId xmlns:a16="http://schemas.microsoft.com/office/drawing/2014/main" id="{3FCF7CCC-0614-134E-A5BF-70E503934BA9}"/>
              </a:ext>
            </a:extLst>
          </p:cNvPr>
          <p:cNvSpPr/>
          <p:nvPr/>
        </p:nvSpPr>
        <p:spPr>
          <a:xfrm>
            <a:off x="36012" y="1218840"/>
            <a:ext cx="3581943" cy="360411"/>
          </a:xfrm>
          <a:prstGeom prst="rect">
            <a:avLst/>
          </a:prstGeom>
          <a:noFill/>
          <a:ln w="28575">
            <a:solidFill>
              <a:srgbClr val="FFFF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Rectangle 16">
            <a:extLst>
              <a:ext uri="{FF2B5EF4-FFF2-40B4-BE49-F238E27FC236}">
                <a16:creationId xmlns:a16="http://schemas.microsoft.com/office/drawing/2014/main" id="{64B59EF3-05EF-E54F-99ED-E5863A105BDE}"/>
              </a:ext>
            </a:extLst>
          </p:cNvPr>
          <p:cNvSpPr/>
          <p:nvPr/>
        </p:nvSpPr>
        <p:spPr>
          <a:xfrm>
            <a:off x="36012" y="3723663"/>
            <a:ext cx="3581943" cy="360411"/>
          </a:xfrm>
          <a:prstGeom prst="rect">
            <a:avLst/>
          </a:prstGeom>
          <a:noFill/>
          <a:ln w="28575">
            <a:solidFill>
              <a:srgbClr val="FFFF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1206209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1000"/>
                                        <p:tgtEl>
                                          <p:spTgt spid="14"/>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10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slide(fromBottom)">
                                      <p:cBhvr>
                                        <p:cTn id="20" dur="500"/>
                                        <p:tgtEl>
                                          <p:spTgt spid="23"/>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1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2000"/>
                                        <p:tgtEl>
                                          <p:spTgt spid="16"/>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animBg="1"/>
      <p:bldP spid="22" grpId="0" animBg="1"/>
      <p:bldP spid="23" grpId="0"/>
      <p:bldP spid="16" grpId="0" animBg="1"/>
      <p:bldP spid="1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tangolo 3">
            <a:extLst>
              <a:ext uri="{FF2B5EF4-FFF2-40B4-BE49-F238E27FC236}">
                <a16:creationId xmlns:a16="http://schemas.microsoft.com/office/drawing/2014/main" id="{874E6678-75ED-DB45-B64F-4D201048DC70}"/>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11" name="TextBox 10"/>
          <p:cNvSpPr txBox="1"/>
          <p:nvPr/>
        </p:nvSpPr>
        <p:spPr>
          <a:xfrm>
            <a:off x="413000" y="2015493"/>
            <a:ext cx="8280000" cy="461665"/>
          </a:xfrm>
          <a:prstGeom prst="rect">
            <a:avLst/>
          </a:prstGeom>
          <a:noFill/>
        </p:spPr>
        <p:txBody>
          <a:bodyPr wrap="square" rtlCol="0">
            <a:spAutoFit/>
          </a:bodyPr>
          <a:lstStyle/>
          <a:p>
            <a:pPr marL="342000" indent="-342000">
              <a:spcBef>
                <a:spcPts val="1000"/>
              </a:spcBef>
              <a:spcAft>
                <a:spcPts val="200"/>
              </a:spcAft>
              <a:buFont typeface="Wingdings" charset="2"/>
              <a:buChar char="Ø"/>
            </a:pPr>
            <a:r>
              <a:rPr lang="en-GB" sz="2400"/>
              <a:t>Create a database</a:t>
            </a:r>
          </a:p>
        </p:txBody>
      </p:sp>
      <p:sp>
        <p:nvSpPr>
          <p:cNvPr id="12" name="TextBox 11"/>
          <p:cNvSpPr txBox="1"/>
          <p:nvPr/>
        </p:nvSpPr>
        <p:spPr>
          <a:xfrm>
            <a:off x="425964" y="2503336"/>
            <a:ext cx="7734694" cy="461665"/>
          </a:xfrm>
          <a:prstGeom prst="rect">
            <a:avLst/>
          </a:prstGeom>
          <a:ln w="12700">
            <a:solidFill>
              <a:schemeClr val="tx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n-GB" sz="2400">
                <a:latin typeface="Consolas" charset="0"/>
                <a:ea typeface="Consolas" charset="0"/>
                <a:cs typeface="Consolas" charset="0"/>
              </a:rPr>
              <a:t>mysql&gt; create database </a:t>
            </a:r>
            <a:r>
              <a:rPr lang="en-GB" sz="2400">
                <a:solidFill>
                  <a:srgbClr val="FF0000"/>
                </a:solidFill>
                <a:latin typeface="Consolas" charset="0"/>
                <a:ea typeface="Consolas" charset="0"/>
                <a:cs typeface="Consolas" charset="0"/>
              </a:rPr>
              <a:t>name</a:t>
            </a:r>
            <a:r>
              <a:rPr lang="en-GB" sz="2400">
                <a:solidFill>
                  <a:schemeClr val="bg1"/>
                </a:solidFill>
                <a:latin typeface="Consolas" charset="0"/>
                <a:ea typeface="Consolas" charset="0"/>
                <a:cs typeface="Consolas" charset="0"/>
              </a:rPr>
              <a:t>;</a:t>
            </a:r>
            <a:endParaRPr lang="en-GB" sz="2400" b="1">
              <a:solidFill>
                <a:schemeClr val="bg1"/>
              </a:solidFill>
              <a:latin typeface="Consolas" charset="0"/>
              <a:ea typeface="Consolas" charset="0"/>
              <a:cs typeface="Consolas" charset="0"/>
            </a:endParaRPr>
          </a:p>
        </p:txBody>
      </p:sp>
      <p:sp>
        <p:nvSpPr>
          <p:cNvPr id="13" name="TextBox 12"/>
          <p:cNvSpPr txBox="1"/>
          <p:nvPr/>
        </p:nvSpPr>
        <p:spPr>
          <a:xfrm>
            <a:off x="413000" y="3052734"/>
            <a:ext cx="8280000" cy="461665"/>
          </a:xfrm>
          <a:prstGeom prst="rect">
            <a:avLst/>
          </a:prstGeom>
          <a:noFill/>
        </p:spPr>
        <p:txBody>
          <a:bodyPr wrap="square" rtlCol="0">
            <a:spAutoFit/>
          </a:bodyPr>
          <a:lstStyle/>
          <a:p>
            <a:pPr marL="342000" indent="-342000">
              <a:spcBef>
                <a:spcPts val="1000"/>
              </a:spcBef>
              <a:spcAft>
                <a:spcPts val="200"/>
              </a:spcAft>
              <a:buFont typeface="Wingdings" charset="2"/>
              <a:buChar char="Ø"/>
            </a:pPr>
            <a:r>
              <a:rPr lang="en-GB" sz="2400"/>
              <a:t>Example</a:t>
            </a:r>
          </a:p>
        </p:txBody>
      </p:sp>
      <p:sp>
        <p:nvSpPr>
          <p:cNvPr id="14" name="TextBox 13"/>
          <p:cNvSpPr txBox="1"/>
          <p:nvPr/>
        </p:nvSpPr>
        <p:spPr>
          <a:xfrm>
            <a:off x="425964" y="3540577"/>
            <a:ext cx="7734694" cy="461665"/>
          </a:xfrm>
          <a:prstGeom prst="rect">
            <a:avLst/>
          </a:prstGeom>
          <a:ln w="12700">
            <a:solidFill>
              <a:schemeClr val="tx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n-GB" sz="2400">
                <a:latin typeface="Consolas" charset="0"/>
                <a:ea typeface="Consolas" charset="0"/>
                <a:cs typeface="Consolas" charset="0"/>
              </a:rPr>
              <a:t>mysql&gt; create database </a:t>
            </a:r>
            <a:r>
              <a:rPr lang="en-GB" sz="2400">
                <a:solidFill>
                  <a:srgbClr val="FF0000"/>
                </a:solidFill>
                <a:latin typeface="Consolas" charset="0"/>
                <a:ea typeface="Consolas" charset="0"/>
                <a:cs typeface="Consolas" charset="0"/>
              </a:rPr>
              <a:t>mpe2018db</a:t>
            </a:r>
            <a:r>
              <a:rPr lang="en-GB" sz="2400">
                <a:solidFill>
                  <a:schemeClr val="bg1"/>
                </a:solidFill>
                <a:latin typeface="Consolas" charset="0"/>
                <a:ea typeface="Consolas" charset="0"/>
                <a:cs typeface="Consolas" charset="0"/>
              </a:rPr>
              <a:t>;</a:t>
            </a:r>
            <a:endParaRPr lang="en-GB" sz="2400" b="1">
              <a:solidFill>
                <a:schemeClr val="bg1"/>
              </a:solidFill>
              <a:latin typeface="Consolas" charset="0"/>
              <a:ea typeface="Consolas" charset="0"/>
              <a:cs typeface="Consolas" charset="0"/>
            </a:endParaRPr>
          </a:p>
        </p:txBody>
      </p:sp>
      <p:sp>
        <p:nvSpPr>
          <p:cNvPr id="17" name="TextBox 16"/>
          <p:cNvSpPr txBox="1"/>
          <p:nvPr/>
        </p:nvSpPr>
        <p:spPr>
          <a:xfrm>
            <a:off x="413000" y="4137473"/>
            <a:ext cx="8280000" cy="461665"/>
          </a:xfrm>
          <a:prstGeom prst="rect">
            <a:avLst/>
          </a:prstGeom>
          <a:noFill/>
        </p:spPr>
        <p:txBody>
          <a:bodyPr wrap="square" rtlCol="0">
            <a:spAutoFit/>
          </a:bodyPr>
          <a:lstStyle/>
          <a:p>
            <a:pPr marL="342000" indent="-342000">
              <a:spcBef>
                <a:spcPts val="1000"/>
              </a:spcBef>
              <a:spcAft>
                <a:spcPts val="200"/>
              </a:spcAft>
              <a:buFont typeface="Wingdings" charset="2"/>
              <a:buChar char="Ø"/>
            </a:pPr>
            <a:r>
              <a:rPr lang="en-GB" sz="2400"/>
              <a:t>Move to that database</a:t>
            </a:r>
          </a:p>
        </p:txBody>
      </p:sp>
      <p:sp>
        <p:nvSpPr>
          <p:cNvPr id="18" name="TextBox 17"/>
          <p:cNvSpPr txBox="1"/>
          <p:nvPr/>
        </p:nvSpPr>
        <p:spPr>
          <a:xfrm>
            <a:off x="425964" y="4625316"/>
            <a:ext cx="7734694" cy="461665"/>
          </a:xfrm>
          <a:prstGeom prst="rect">
            <a:avLst/>
          </a:prstGeom>
          <a:ln w="12700">
            <a:solidFill>
              <a:schemeClr val="tx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n-GB" sz="2400">
                <a:latin typeface="Consolas" charset="0"/>
                <a:ea typeface="Consolas" charset="0"/>
                <a:cs typeface="Consolas" charset="0"/>
              </a:rPr>
              <a:t>mysql&gt; use </a:t>
            </a:r>
            <a:r>
              <a:rPr lang="en-GB" sz="2400">
                <a:solidFill>
                  <a:srgbClr val="FF0000"/>
                </a:solidFill>
                <a:latin typeface="Consolas" charset="0"/>
                <a:ea typeface="Consolas" charset="0"/>
                <a:cs typeface="Consolas" charset="0"/>
              </a:rPr>
              <a:t>database_name</a:t>
            </a:r>
            <a:r>
              <a:rPr lang="en-GB" sz="2400">
                <a:solidFill>
                  <a:schemeClr val="bg1"/>
                </a:solidFill>
                <a:latin typeface="Consolas" charset="0"/>
                <a:ea typeface="Consolas" charset="0"/>
                <a:cs typeface="Consolas" charset="0"/>
              </a:rPr>
              <a:t>;</a:t>
            </a:r>
            <a:endParaRPr lang="en-GB" sz="2400" b="1">
              <a:solidFill>
                <a:schemeClr val="bg1"/>
              </a:solidFill>
              <a:latin typeface="Consolas" charset="0"/>
              <a:ea typeface="Consolas" charset="0"/>
              <a:cs typeface="Consolas" charset="0"/>
            </a:endParaRPr>
          </a:p>
        </p:txBody>
      </p:sp>
      <p:sp>
        <p:nvSpPr>
          <p:cNvPr id="19" name="TextBox 18"/>
          <p:cNvSpPr txBox="1"/>
          <p:nvPr/>
        </p:nvSpPr>
        <p:spPr>
          <a:xfrm>
            <a:off x="413000" y="5173131"/>
            <a:ext cx="8280000" cy="461665"/>
          </a:xfrm>
          <a:prstGeom prst="rect">
            <a:avLst/>
          </a:prstGeom>
          <a:noFill/>
        </p:spPr>
        <p:txBody>
          <a:bodyPr wrap="square" rtlCol="0">
            <a:spAutoFit/>
          </a:bodyPr>
          <a:lstStyle/>
          <a:p>
            <a:pPr marL="342000" indent="-342000">
              <a:spcBef>
                <a:spcPts val="1000"/>
              </a:spcBef>
              <a:spcAft>
                <a:spcPts val="200"/>
              </a:spcAft>
              <a:buFont typeface="Wingdings" charset="2"/>
              <a:buChar char="Ø"/>
            </a:pPr>
            <a:r>
              <a:rPr lang="en-GB" sz="2400"/>
              <a:t>Example</a:t>
            </a:r>
          </a:p>
        </p:txBody>
      </p:sp>
      <p:sp>
        <p:nvSpPr>
          <p:cNvPr id="20" name="TextBox 19"/>
          <p:cNvSpPr txBox="1"/>
          <p:nvPr/>
        </p:nvSpPr>
        <p:spPr>
          <a:xfrm>
            <a:off x="425964" y="5660974"/>
            <a:ext cx="7734694" cy="461665"/>
          </a:xfrm>
          <a:prstGeom prst="rect">
            <a:avLst/>
          </a:prstGeom>
          <a:ln w="12700">
            <a:solidFill>
              <a:schemeClr val="tx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n-GB" sz="2400">
                <a:latin typeface="Consolas" charset="0"/>
                <a:ea typeface="Consolas" charset="0"/>
                <a:cs typeface="Consolas" charset="0"/>
              </a:rPr>
              <a:t>mysql&gt; use </a:t>
            </a:r>
            <a:r>
              <a:rPr lang="en-GB" sz="2400">
                <a:solidFill>
                  <a:srgbClr val="FF0000"/>
                </a:solidFill>
                <a:latin typeface="Consolas" charset="0"/>
                <a:ea typeface="Consolas" charset="0"/>
                <a:cs typeface="Consolas" charset="0"/>
              </a:rPr>
              <a:t>mpe2018db</a:t>
            </a:r>
            <a:r>
              <a:rPr lang="en-GB" sz="2400">
                <a:solidFill>
                  <a:schemeClr val="bg1"/>
                </a:solidFill>
                <a:latin typeface="Consolas" charset="0"/>
                <a:ea typeface="Consolas" charset="0"/>
                <a:cs typeface="Consolas" charset="0"/>
              </a:rPr>
              <a:t>;</a:t>
            </a:r>
            <a:endParaRPr lang="en-GB" sz="2400" b="1">
              <a:solidFill>
                <a:schemeClr val="bg1"/>
              </a:solidFill>
              <a:latin typeface="Consolas" charset="0"/>
              <a:ea typeface="Consolas" charset="0"/>
              <a:cs typeface="Consolas" charset="0"/>
            </a:endParaRPr>
          </a:p>
        </p:txBody>
      </p:sp>
      <p:sp>
        <p:nvSpPr>
          <p:cNvPr id="21" name="TextBox 20"/>
          <p:cNvSpPr txBox="1"/>
          <p:nvPr/>
        </p:nvSpPr>
        <p:spPr>
          <a:xfrm>
            <a:off x="413000" y="946620"/>
            <a:ext cx="8280000" cy="461665"/>
          </a:xfrm>
          <a:prstGeom prst="rect">
            <a:avLst/>
          </a:prstGeom>
          <a:noFill/>
        </p:spPr>
        <p:txBody>
          <a:bodyPr wrap="square" rtlCol="0">
            <a:spAutoFit/>
          </a:bodyPr>
          <a:lstStyle/>
          <a:p>
            <a:pPr marL="342000" indent="-342000">
              <a:spcBef>
                <a:spcPts val="1000"/>
              </a:spcBef>
              <a:spcAft>
                <a:spcPts val="200"/>
              </a:spcAft>
              <a:buFont typeface="Wingdings" charset="2"/>
              <a:buChar char="Ø"/>
            </a:pPr>
            <a:r>
              <a:rPr lang="en-GB" sz="2400"/>
              <a:t>Let’s se what we have</a:t>
            </a:r>
          </a:p>
        </p:txBody>
      </p:sp>
      <p:sp>
        <p:nvSpPr>
          <p:cNvPr id="22" name="TextBox 21"/>
          <p:cNvSpPr txBox="1"/>
          <p:nvPr/>
        </p:nvSpPr>
        <p:spPr>
          <a:xfrm>
            <a:off x="425964" y="1434463"/>
            <a:ext cx="7734694" cy="461665"/>
          </a:xfrm>
          <a:prstGeom prst="rect">
            <a:avLst/>
          </a:prstGeom>
          <a:ln w="12700">
            <a:solidFill>
              <a:schemeClr val="tx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n-GB" sz="2400">
                <a:latin typeface="Consolas" charset="0"/>
                <a:ea typeface="Consolas" charset="0"/>
                <a:cs typeface="Consolas" charset="0"/>
              </a:rPr>
              <a:t>mysql&gt; show databases</a:t>
            </a:r>
            <a:r>
              <a:rPr lang="en-GB" sz="2400">
                <a:solidFill>
                  <a:schemeClr val="bg1"/>
                </a:solidFill>
                <a:latin typeface="Consolas" charset="0"/>
                <a:ea typeface="Consolas" charset="0"/>
                <a:cs typeface="Consolas" charset="0"/>
              </a:rPr>
              <a:t>;</a:t>
            </a:r>
            <a:endParaRPr lang="en-GB" sz="2400" b="1">
              <a:solidFill>
                <a:schemeClr val="bg1"/>
              </a:solidFill>
              <a:latin typeface="Consolas" charset="0"/>
              <a:ea typeface="Consolas" charset="0"/>
              <a:cs typeface="Consolas" charset="0"/>
            </a:endParaRPr>
          </a:p>
        </p:txBody>
      </p:sp>
      <p:sp>
        <p:nvSpPr>
          <p:cNvPr id="3" name="Slide Number Placeholder 2"/>
          <p:cNvSpPr>
            <a:spLocks noGrp="1"/>
          </p:cNvSpPr>
          <p:nvPr>
            <p:ph type="sldNum" sz="quarter" idx="12"/>
          </p:nvPr>
        </p:nvSpPr>
        <p:spPr/>
        <p:txBody>
          <a:bodyPr/>
          <a:lstStyle/>
          <a:p>
            <a:fld id="{FB16AC60-4618-014F-ABF8-BFC9F6D13946}" type="slidenum">
              <a:rPr lang="it-IT" smtClean="0"/>
              <a:t>61</a:t>
            </a:fld>
            <a:endParaRPr lang="it-IT"/>
          </a:p>
        </p:txBody>
      </p:sp>
      <p:sp>
        <p:nvSpPr>
          <p:cNvPr id="23" name="Title 1">
            <a:extLst>
              <a:ext uri="{FF2B5EF4-FFF2-40B4-BE49-F238E27FC236}">
                <a16:creationId xmlns:a16="http://schemas.microsoft.com/office/drawing/2014/main" id="{94401EC9-8DFB-7943-8C72-3511362B32D7}"/>
              </a:ext>
            </a:extLst>
          </p:cNvPr>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lang="en-GB" sz="3200" b="1" dirty="0">
                <a:solidFill>
                  <a:schemeClr val="tx2"/>
                </a:solidFill>
                <a:effectLst>
                  <a:outerShdw blurRad="50800" dist="38100" dir="2700000">
                    <a:srgbClr val="000000">
                      <a:alpha val="43000"/>
                    </a:srgbClr>
                  </a:outerShdw>
                </a:effectLst>
                <a:latin typeface="+mj-lt"/>
                <a:ea typeface="+mj-ea"/>
                <a:cs typeface="+mj-cs"/>
              </a:rPr>
              <a:t>MySQL base commands – 1</a:t>
            </a:r>
          </a:p>
        </p:txBody>
      </p:sp>
    </p:spTree>
    <p:extLst>
      <p:ext uri="{BB962C8B-B14F-4D97-AF65-F5344CB8AC3E}">
        <p14:creationId xmlns:p14="http://schemas.microsoft.com/office/powerpoint/2010/main" val="1497905383"/>
      </p:ext>
    </p:extLst>
  </p:cSld>
  <p:clrMapOvr>
    <a:masterClrMapping/>
  </p:clrMapOvr>
  <p:transition spd="slow">
    <p:wipe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3">
            <a:extLst>
              <a:ext uri="{FF2B5EF4-FFF2-40B4-BE49-F238E27FC236}">
                <a16:creationId xmlns:a16="http://schemas.microsoft.com/office/drawing/2014/main" id="{AB27B959-6BD5-E746-AD7D-C91E9BF24360}"/>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11" name="TextBox 10"/>
          <p:cNvSpPr txBox="1"/>
          <p:nvPr/>
        </p:nvSpPr>
        <p:spPr>
          <a:xfrm>
            <a:off x="413000" y="954142"/>
            <a:ext cx="8280000" cy="461665"/>
          </a:xfrm>
          <a:prstGeom prst="rect">
            <a:avLst/>
          </a:prstGeom>
          <a:noFill/>
        </p:spPr>
        <p:txBody>
          <a:bodyPr wrap="square" rtlCol="0">
            <a:spAutoFit/>
          </a:bodyPr>
          <a:lstStyle/>
          <a:p>
            <a:pPr marL="342000" indent="-342000">
              <a:spcBef>
                <a:spcPts val="1000"/>
              </a:spcBef>
              <a:spcAft>
                <a:spcPts val="200"/>
              </a:spcAft>
              <a:buFont typeface="Wingdings" charset="2"/>
              <a:buChar char="Ø"/>
            </a:pPr>
            <a:r>
              <a:rPr lang="en-GB" sz="2400" dirty="0"/>
              <a:t>Create a table. In brackets [] “optional” parameters. </a:t>
            </a:r>
          </a:p>
        </p:txBody>
      </p:sp>
      <p:sp>
        <p:nvSpPr>
          <p:cNvPr id="12" name="TextBox 11"/>
          <p:cNvSpPr txBox="1"/>
          <p:nvPr/>
        </p:nvSpPr>
        <p:spPr>
          <a:xfrm>
            <a:off x="425964" y="1448125"/>
            <a:ext cx="8460000" cy="1200329"/>
          </a:xfrm>
          <a:prstGeom prst="rect">
            <a:avLst/>
          </a:prstGeom>
          <a:ln w="12700">
            <a:solidFill>
              <a:schemeClr val="tx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400" dirty="0" err="1">
                <a:latin typeface="Consolas" charset="0"/>
                <a:ea typeface="Consolas" charset="0"/>
                <a:cs typeface="Consolas" charset="0"/>
              </a:rPr>
              <a:t>mysql</a:t>
            </a:r>
            <a:r>
              <a:rPr lang="en-GB" sz="2400" dirty="0">
                <a:latin typeface="Consolas" charset="0"/>
                <a:ea typeface="Consolas" charset="0"/>
                <a:cs typeface="Consolas" charset="0"/>
              </a:rPr>
              <a:t>&gt; create </a:t>
            </a:r>
            <a:r>
              <a:rPr lang="en-GB" sz="2400" dirty="0">
                <a:solidFill>
                  <a:schemeClr val="accent1"/>
                </a:solidFill>
                <a:latin typeface="Consolas" charset="0"/>
                <a:ea typeface="Consolas" charset="0"/>
                <a:cs typeface="Consolas" charset="0"/>
              </a:rPr>
              <a:t>[</a:t>
            </a:r>
            <a:r>
              <a:rPr lang="en-GB" sz="2400" dirty="0">
                <a:solidFill>
                  <a:srgbClr val="FFC000"/>
                </a:solidFill>
                <a:latin typeface="Consolas" charset="0"/>
                <a:ea typeface="Consolas" charset="0"/>
                <a:cs typeface="Consolas" charset="0"/>
              </a:rPr>
              <a:t>temporary</a:t>
            </a:r>
            <a:r>
              <a:rPr lang="en-GB" sz="2400" dirty="0">
                <a:solidFill>
                  <a:schemeClr val="accent1"/>
                </a:solidFill>
                <a:latin typeface="Consolas" charset="0"/>
                <a:ea typeface="Consolas" charset="0"/>
                <a:cs typeface="Consolas" charset="0"/>
              </a:rPr>
              <a:t>]</a:t>
            </a:r>
            <a:r>
              <a:rPr lang="en-GB" sz="2400" dirty="0">
                <a:latin typeface="Consolas" charset="0"/>
                <a:ea typeface="Consolas" charset="0"/>
                <a:cs typeface="Consolas" charset="0"/>
              </a:rPr>
              <a:t> table </a:t>
            </a:r>
            <a:r>
              <a:rPr lang="en-GB" sz="2400" dirty="0">
                <a:solidFill>
                  <a:schemeClr val="accent1"/>
                </a:solidFill>
                <a:latin typeface="Consolas" charset="0"/>
                <a:ea typeface="Consolas" charset="0"/>
                <a:cs typeface="Consolas" charset="0"/>
              </a:rPr>
              <a:t>[</a:t>
            </a:r>
            <a:r>
              <a:rPr lang="en-GB" sz="2400" dirty="0">
                <a:solidFill>
                  <a:srgbClr val="FFC000"/>
                </a:solidFill>
                <a:latin typeface="Consolas" charset="0"/>
                <a:ea typeface="Consolas" charset="0"/>
                <a:cs typeface="Consolas" charset="0"/>
              </a:rPr>
              <a:t>if not exists</a:t>
            </a:r>
            <a:r>
              <a:rPr lang="en-GB" sz="2400" dirty="0">
                <a:solidFill>
                  <a:schemeClr val="accent1"/>
                </a:solidFill>
                <a:latin typeface="Consolas" charset="0"/>
                <a:ea typeface="Consolas" charset="0"/>
                <a:cs typeface="Consolas" charset="0"/>
              </a:rPr>
              <a:t>]</a:t>
            </a:r>
          </a:p>
          <a:p>
            <a:r>
              <a:rPr lang="en-GB" sz="2400" dirty="0">
                <a:solidFill>
                  <a:srgbClr val="FF0000"/>
                </a:solidFill>
                <a:latin typeface="Consolas" charset="0"/>
                <a:ea typeface="Consolas" charset="0"/>
                <a:cs typeface="Consolas" charset="0"/>
              </a:rPr>
              <a:t>	  </a:t>
            </a:r>
            <a:r>
              <a:rPr lang="en-GB" sz="2400" dirty="0" err="1">
                <a:solidFill>
                  <a:srgbClr val="FF0000"/>
                </a:solidFill>
                <a:latin typeface="Consolas" charset="0"/>
                <a:ea typeface="Consolas" charset="0"/>
                <a:cs typeface="Consolas" charset="0"/>
              </a:rPr>
              <a:t>table_name</a:t>
            </a:r>
            <a:r>
              <a:rPr lang="en-GB" sz="2400" dirty="0">
                <a:latin typeface="Consolas" charset="0"/>
                <a:ea typeface="Consolas" charset="0"/>
                <a:cs typeface="Consolas" charset="0"/>
              </a:rPr>
              <a:t> </a:t>
            </a:r>
            <a:r>
              <a:rPr lang="en-GB" sz="2400" dirty="0">
                <a:solidFill>
                  <a:schemeClr val="accent1"/>
                </a:solidFill>
                <a:latin typeface="Consolas" charset="0"/>
                <a:ea typeface="Consolas" charset="0"/>
                <a:cs typeface="Consolas" charset="0"/>
              </a:rPr>
              <a:t>[(create definitions)]</a:t>
            </a:r>
          </a:p>
          <a:p>
            <a:r>
              <a:rPr lang="en-GB" sz="2400" dirty="0">
                <a:solidFill>
                  <a:schemeClr val="accent1"/>
                </a:solidFill>
                <a:latin typeface="Consolas" charset="0"/>
                <a:ea typeface="Consolas" charset="0"/>
                <a:cs typeface="Consolas" charset="0"/>
              </a:rPr>
              <a:t>	 [table options] [selections commands]</a:t>
            </a:r>
            <a:r>
              <a:rPr lang="en-GB" sz="2400" dirty="0">
                <a:solidFill>
                  <a:schemeClr val="bg1"/>
                </a:solidFill>
                <a:latin typeface="Consolas" charset="0"/>
                <a:ea typeface="Consolas" charset="0"/>
                <a:cs typeface="Consolas" charset="0"/>
              </a:rPr>
              <a:t>;</a:t>
            </a:r>
          </a:p>
        </p:txBody>
      </p:sp>
      <p:sp>
        <p:nvSpPr>
          <p:cNvPr id="19" name="TextBox 18"/>
          <p:cNvSpPr txBox="1"/>
          <p:nvPr/>
        </p:nvSpPr>
        <p:spPr>
          <a:xfrm>
            <a:off x="413000" y="2674632"/>
            <a:ext cx="8280000" cy="461665"/>
          </a:xfrm>
          <a:prstGeom prst="rect">
            <a:avLst/>
          </a:prstGeom>
          <a:noFill/>
        </p:spPr>
        <p:txBody>
          <a:bodyPr wrap="square" rtlCol="0">
            <a:spAutoFit/>
          </a:bodyPr>
          <a:lstStyle/>
          <a:p>
            <a:pPr marL="342000" indent="-342000">
              <a:spcBef>
                <a:spcPts val="1000"/>
              </a:spcBef>
              <a:spcAft>
                <a:spcPts val="200"/>
              </a:spcAft>
              <a:buFont typeface="Wingdings" charset="2"/>
              <a:buChar char="Ø"/>
            </a:pPr>
            <a:r>
              <a:rPr lang="en-GB" sz="2400"/>
              <a:t>Example</a:t>
            </a:r>
          </a:p>
        </p:txBody>
      </p:sp>
      <p:sp>
        <p:nvSpPr>
          <p:cNvPr id="20" name="TextBox 19"/>
          <p:cNvSpPr txBox="1"/>
          <p:nvPr/>
        </p:nvSpPr>
        <p:spPr>
          <a:xfrm>
            <a:off x="425964" y="3162475"/>
            <a:ext cx="8460000" cy="2308324"/>
          </a:xfrm>
          <a:prstGeom prst="rect">
            <a:avLst/>
          </a:prstGeom>
          <a:ln w="12700">
            <a:solidFill>
              <a:schemeClr val="tx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n-GB" sz="2400" dirty="0" err="1">
                <a:latin typeface="Consolas" charset="0"/>
                <a:ea typeface="Consolas" charset="0"/>
                <a:cs typeface="Consolas" charset="0"/>
              </a:rPr>
              <a:t>mysql</a:t>
            </a:r>
            <a:r>
              <a:rPr lang="en-GB" sz="2400" dirty="0">
                <a:latin typeface="Consolas" charset="0"/>
                <a:ea typeface="Consolas" charset="0"/>
                <a:cs typeface="Consolas" charset="0"/>
              </a:rPr>
              <a:t>&gt; create table </a:t>
            </a:r>
            <a:r>
              <a:rPr lang="en-GB" sz="2400" dirty="0">
                <a:solidFill>
                  <a:srgbClr val="FF0000"/>
                </a:solidFill>
                <a:latin typeface="Consolas" charset="0"/>
                <a:ea typeface="Consolas" charset="0"/>
                <a:cs typeface="Consolas" charset="0"/>
              </a:rPr>
              <a:t>user (</a:t>
            </a:r>
          </a:p>
          <a:p>
            <a:pPr algn="just"/>
            <a:r>
              <a:rPr lang="en-GB" sz="2400" dirty="0">
                <a:solidFill>
                  <a:srgbClr val="FF0000"/>
                </a:solidFill>
                <a:latin typeface="Consolas" charset="0"/>
                <a:ea typeface="Consolas" charset="0"/>
                <a:cs typeface="Consolas" charset="0"/>
              </a:rPr>
              <a:t>	Id </a:t>
            </a:r>
            <a:r>
              <a:rPr lang="en-GB" sz="2400" dirty="0" err="1">
                <a:solidFill>
                  <a:srgbClr val="FF0000"/>
                </a:solidFill>
                <a:latin typeface="Consolas" charset="0"/>
                <a:ea typeface="Consolas" charset="0"/>
                <a:cs typeface="Consolas" charset="0"/>
              </a:rPr>
              <a:t>int</a:t>
            </a:r>
            <a:r>
              <a:rPr lang="en-GB" sz="2400" dirty="0">
                <a:solidFill>
                  <a:srgbClr val="FF0000"/>
                </a:solidFill>
                <a:latin typeface="Consolas" charset="0"/>
                <a:ea typeface="Consolas" charset="0"/>
                <a:cs typeface="Consolas" charset="0"/>
              </a:rPr>
              <a:t> 		</a:t>
            </a:r>
            <a:r>
              <a:rPr lang="en-GB" sz="2400" dirty="0">
                <a:solidFill>
                  <a:srgbClr val="C00000"/>
                </a:solidFill>
                <a:latin typeface="Consolas" charset="0"/>
                <a:ea typeface="Consolas" charset="0"/>
                <a:cs typeface="Consolas" charset="0"/>
              </a:rPr>
              <a:t>not null AUTO_INCREMENT</a:t>
            </a:r>
            <a:r>
              <a:rPr lang="en-GB" sz="2400" dirty="0">
                <a:solidFill>
                  <a:schemeClr val="bg1"/>
                </a:solidFill>
                <a:latin typeface="Consolas" charset="0"/>
                <a:ea typeface="Consolas" charset="0"/>
                <a:cs typeface="Consolas" charset="0"/>
              </a:rPr>
              <a:t>,</a:t>
            </a:r>
          </a:p>
          <a:p>
            <a:pPr algn="just"/>
            <a:r>
              <a:rPr lang="en-GB" sz="2400" dirty="0">
                <a:solidFill>
                  <a:srgbClr val="FF0000"/>
                </a:solidFill>
                <a:latin typeface="Consolas" charset="0"/>
                <a:ea typeface="Consolas" charset="0"/>
                <a:cs typeface="Consolas" charset="0"/>
              </a:rPr>
              <a:t>	User varchar(20)	</a:t>
            </a:r>
            <a:r>
              <a:rPr lang="en-GB" sz="2400" dirty="0">
                <a:solidFill>
                  <a:srgbClr val="C00000"/>
                </a:solidFill>
                <a:latin typeface="Consolas" charset="0"/>
                <a:ea typeface="Consolas" charset="0"/>
                <a:cs typeface="Consolas" charset="0"/>
              </a:rPr>
              <a:t>not null default </a:t>
            </a:r>
            <a:r>
              <a:rPr lang="en-GB" sz="2400" dirty="0">
                <a:solidFill>
                  <a:schemeClr val="bg1"/>
                </a:solidFill>
                <a:latin typeface="Consolas" charset="0"/>
                <a:ea typeface="Consolas" charset="0"/>
                <a:cs typeface="Consolas" charset="0"/>
              </a:rPr>
              <a:t>'</a:t>
            </a:r>
            <a:r>
              <a:rPr lang="en-GB" sz="2400" dirty="0">
                <a:solidFill>
                  <a:srgbClr val="C00000"/>
                </a:solidFill>
                <a:latin typeface="Consolas" charset="0"/>
                <a:ea typeface="Consolas" charset="0"/>
                <a:cs typeface="Consolas" charset="0"/>
              </a:rPr>
              <a:t>none</a:t>
            </a:r>
            <a:r>
              <a:rPr lang="en-GB" sz="2400" dirty="0">
                <a:solidFill>
                  <a:schemeClr val="bg1"/>
                </a:solidFill>
                <a:latin typeface="Consolas" charset="0"/>
                <a:ea typeface="Consolas" charset="0"/>
                <a:cs typeface="Consolas" charset="0"/>
              </a:rPr>
              <a:t>',</a:t>
            </a:r>
          </a:p>
          <a:p>
            <a:pPr algn="just"/>
            <a:r>
              <a:rPr lang="en-GB" sz="2400" dirty="0">
                <a:solidFill>
                  <a:srgbClr val="FF0000"/>
                </a:solidFill>
                <a:latin typeface="Consolas" charset="0"/>
                <a:ea typeface="Consolas" charset="0"/>
                <a:cs typeface="Consolas" charset="0"/>
              </a:rPr>
              <a:t>	Subscribed 	</a:t>
            </a:r>
            <a:r>
              <a:rPr lang="en-GB" sz="2400" dirty="0">
                <a:solidFill>
                  <a:srgbClr val="C00000"/>
                </a:solidFill>
                <a:latin typeface="Consolas" charset="0"/>
                <a:ea typeface="Consolas" charset="0"/>
                <a:cs typeface="Consolas" charset="0"/>
              </a:rPr>
              <a:t>datetime</a:t>
            </a:r>
            <a:r>
              <a:rPr lang="en-GB" sz="2400" dirty="0">
                <a:solidFill>
                  <a:schemeClr val="bg1"/>
                </a:solidFill>
                <a:latin typeface="Consolas" charset="0"/>
                <a:ea typeface="Consolas" charset="0"/>
                <a:cs typeface="Consolas" charset="0"/>
              </a:rPr>
              <a:t>,</a:t>
            </a:r>
          </a:p>
          <a:p>
            <a:pPr algn="just"/>
            <a:r>
              <a:rPr lang="en-GB" sz="2400" dirty="0">
                <a:solidFill>
                  <a:srgbClr val="C00000"/>
                </a:solidFill>
                <a:latin typeface="Consolas" charset="0"/>
                <a:ea typeface="Consolas" charset="0"/>
                <a:cs typeface="Consolas" charset="0"/>
              </a:rPr>
              <a:t>	PRIMARY KEY (Id)</a:t>
            </a:r>
          </a:p>
          <a:p>
            <a:pPr algn="just"/>
            <a:r>
              <a:rPr lang="en-GB" sz="2400" dirty="0">
                <a:solidFill>
                  <a:srgbClr val="FF0000"/>
                </a:solidFill>
                <a:latin typeface="Consolas" charset="0"/>
                <a:ea typeface="Consolas" charset="0"/>
                <a:cs typeface="Consolas" charset="0"/>
              </a:rPr>
              <a:t>) engine=</a:t>
            </a:r>
            <a:r>
              <a:rPr lang="en-GB" sz="2400" dirty="0" err="1">
                <a:solidFill>
                  <a:srgbClr val="FF0000"/>
                </a:solidFill>
                <a:latin typeface="Consolas" charset="0"/>
                <a:ea typeface="Consolas" charset="0"/>
                <a:cs typeface="Consolas" charset="0"/>
              </a:rPr>
              <a:t>MyISAM</a:t>
            </a:r>
            <a:r>
              <a:rPr lang="en-GB" sz="2400" dirty="0">
                <a:solidFill>
                  <a:schemeClr val="bg1"/>
                </a:solidFill>
                <a:latin typeface="Consolas" charset="0"/>
                <a:ea typeface="Consolas" charset="0"/>
                <a:cs typeface="Consolas" charset="0"/>
              </a:rPr>
              <a:t>;</a:t>
            </a:r>
            <a:endParaRPr lang="en-GB" sz="2400" b="1" dirty="0">
              <a:solidFill>
                <a:schemeClr val="bg1"/>
              </a:solidFill>
              <a:latin typeface="Consolas" charset="0"/>
              <a:ea typeface="Consolas" charset="0"/>
              <a:cs typeface="Consolas" charset="0"/>
            </a:endParaRPr>
          </a:p>
        </p:txBody>
      </p:sp>
      <p:sp>
        <p:nvSpPr>
          <p:cNvPr id="3" name="Slide Number Placeholder 2"/>
          <p:cNvSpPr>
            <a:spLocks noGrp="1"/>
          </p:cNvSpPr>
          <p:nvPr>
            <p:ph type="sldNum" sz="quarter" idx="12"/>
          </p:nvPr>
        </p:nvSpPr>
        <p:spPr/>
        <p:txBody>
          <a:bodyPr/>
          <a:lstStyle/>
          <a:p>
            <a:fld id="{FB16AC60-4618-014F-ABF8-BFC9F6D13946}" type="slidenum">
              <a:rPr lang="it-IT" smtClean="0"/>
              <a:t>62</a:t>
            </a:fld>
            <a:endParaRPr lang="it-IT"/>
          </a:p>
        </p:txBody>
      </p:sp>
      <p:sp>
        <p:nvSpPr>
          <p:cNvPr id="4" name="TextBox 3"/>
          <p:cNvSpPr txBox="1"/>
          <p:nvPr/>
        </p:nvSpPr>
        <p:spPr>
          <a:xfrm>
            <a:off x="413000" y="5552707"/>
            <a:ext cx="8472964" cy="707886"/>
          </a:xfrm>
          <a:prstGeom prst="rect">
            <a:avLst/>
          </a:prstGeom>
          <a:noFill/>
        </p:spPr>
        <p:txBody>
          <a:bodyPr wrap="square" rtlCol="0">
            <a:spAutoFit/>
          </a:bodyPr>
          <a:lstStyle/>
          <a:p>
            <a:r>
              <a:rPr lang="en-GB" sz="2000" dirty="0"/>
              <a:t>Note </a:t>
            </a:r>
            <a:r>
              <a:rPr lang="en-GB" sz="2000" dirty="0">
                <a:solidFill>
                  <a:srgbClr val="FFC000"/>
                </a:solidFill>
                <a:latin typeface="Consolas" charset="0"/>
                <a:ea typeface="Consolas" charset="0"/>
                <a:cs typeface="Consolas" charset="0"/>
              </a:rPr>
              <a:t>AUTO_INCREMENT</a:t>
            </a:r>
            <a:r>
              <a:rPr lang="en-GB" sz="2000" dirty="0"/>
              <a:t>. At each insert the value of this field (</a:t>
            </a:r>
            <a:r>
              <a:rPr lang="en-GB" sz="2000" dirty="0">
                <a:solidFill>
                  <a:srgbClr val="FFC000"/>
                </a:solidFill>
                <a:latin typeface="Consolas" panose="020B0609020204030204" pitchFamily="49" charset="0"/>
                <a:cs typeface="Consolas" panose="020B0609020204030204" pitchFamily="49" charset="0"/>
              </a:rPr>
              <a:t>Id</a:t>
            </a:r>
            <a:r>
              <a:rPr lang="en-GB" sz="2000" dirty="0"/>
              <a:t>) is increased by 1, independently from the inserted value.</a:t>
            </a:r>
          </a:p>
        </p:txBody>
      </p:sp>
      <p:sp>
        <p:nvSpPr>
          <p:cNvPr id="13" name="Title 1">
            <a:extLst>
              <a:ext uri="{FF2B5EF4-FFF2-40B4-BE49-F238E27FC236}">
                <a16:creationId xmlns:a16="http://schemas.microsoft.com/office/drawing/2014/main" id="{E2AE37A1-8A1E-ED4C-B0C9-EEF92D8A0F14}"/>
              </a:ext>
            </a:extLst>
          </p:cNvPr>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lang="en-GB" sz="3200" b="1" dirty="0">
                <a:solidFill>
                  <a:schemeClr val="tx2"/>
                </a:solidFill>
                <a:effectLst>
                  <a:outerShdw blurRad="50800" dist="38100" dir="2700000">
                    <a:srgbClr val="000000">
                      <a:alpha val="43000"/>
                    </a:srgbClr>
                  </a:outerShdw>
                </a:effectLst>
                <a:latin typeface="+mj-lt"/>
                <a:ea typeface="+mj-ea"/>
                <a:cs typeface="+mj-cs"/>
              </a:rPr>
              <a:t>MySQL base commands – 2</a:t>
            </a:r>
          </a:p>
        </p:txBody>
      </p:sp>
    </p:spTree>
    <p:extLst>
      <p:ext uri="{BB962C8B-B14F-4D97-AF65-F5344CB8AC3E}">
        <p14:creationId xmlns:p14="http://schemas.microsoft.com/office/powerpoint/2010/main" val="2252010377"/>
      </p:ext>
    </p:extLst>
  </p:cSld>
  <p:clrMapOvr>
    <a:masterClrMapping/>
  </p:clrMapOvr>
  <p:transition spd="slow">
    <p:wipe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3">
            <a:extLst>
              <a:ext uri="{FF2B5EF4-FFF2-40B4-BE49-F238E27FC236}">
                <a16:creationId xmlns:a16="http://schemas.microsoft.com/office/drawing/2014/main" id="{253C20A9-2CF9-5C41-9053-7986C23AB1A9}"/>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11" name="TextBox 10"/>
          <p:cNvSpPr txBox="1"/>
          <p:nvPr/>
        </p:nvSpPr>
        <p:spPr>
          <a:xfrm>
            <a:off x="413000" y="956594"/>
            <a:ext cx="8280000" cy="461665"/>
          </a:xfrm>
          <a:prstGeom prst="rect">
            <a:avLst/>
          </a:prstGeom>
          <a:noFill/>
        </p:spPr>
        <p:txBody>
          <a:bodyPr wrap="square" rtlCol="0">
            <a:spAutoFit/>
          </a:bodyPr>
          <a:lstStyle/>
          <a:p>
            <a:pPr marL="342000" indent="-342000">
              <a:spcBef>
                <a:spcPts val="1000"/>
              </a:spcBef>
              <a:spcAft>
                <a:spcPts val="200"/>
              </a:spcAft>
              <a:buFont typeface="Wingdings" charset="2"/>
              <a:buChar char="Ø"/>
            </a:pPr>
            <a:r>
              <a:rPr lang="en-GB" sz="2400"/>
              <a:t>Insert data in a table (</a:t>
            </a:r>
            <a:r>
              <a:rPr lang="en-GB" sz="2400">
                <a:solidFill>
                  <a:srgbClr val="FFC000"/>
                </a:solidFill>
              </a:rPr>
              <a:t>strings and dates quoted </a:t>
            </a:r>
            <a:r>
              <a:rPr lang="en-GB" sz="2400"/>
              <a:t>!)</a:t>
            </a:r>
          </a:p>
        </p:txBody>
      </p:sp>
      <p:sp>
        <p:nvSpPr>
          <p:cNvPr id="12" name="TextBox 11"/>
          <p:cNvSpPr txBox="1"/>
          <p:nvPr/>
        </p:nvSpPr>
        <p:spPr>
          <a:xfrm>
            <a:off x="425964" y="1444437"/>
            <a:ext cx="8460000" cy="1200329"/>
          </a:xfrm>
          <a:prstGeom prst="rect">
            <a:avLst/>
          </a:prstGeom>
          <a:ln w="12700">
            <a:solidFill>
              <a:schemeClr val="tx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400" dirty="0" err="1">
                <a:latin typeface="Consolas" charset="0"/>
                <a:ea typeface="Consolas" charset="0"/>
                <a:cs typeface="Consolas" charset="0"/>
              </a:rPr>
              <a:t>mysql</a:t>
            </a:r>
            <a:r>
              <a:rPr lang="en-GB" sz="2400" dirty="0">
                <a:latin typeface="Consolas" charset="0"/>
                <a:ea typeface="Consolas" charset="0"/>
                <a:cs typeface="Consolas" charset="0"/>
              </a:rPr>
              <a:t>&gt; INSERT INTO </a:t>
            </a:r>
            <a:r>
              <a:rPr lang="en-GB" sz="2400" dirty="0" err="1">
                <a:solidFill>
                  <a:srgbClr val="FF0000"/>
                </a:solidFill>
                <a:latin typeface="Consolas" charset="0"/>
                <a:ea typeface="Consolas" charset="0"/>
                <a:cs typeface="Consolas" charset="0"/>
              </a:rPr>
              <a:t>table_name</a:t>
            </a:r>
            <a:r>
              <a:rPr lang="en-GB" sz="2400" dirty="0">
                <a:solidFill>
                  <a:schemeClr val="bg1"/>
                </a:solidFill>
                <a:latin typeface="Consolas" charset="0"/>
                <a:ea typeface="Consolas" charset="0"/>
                <a:cs typeface="Consolas" charset="0"/>
              </a:rPr>
              <a:t> VALUES</a:t>
            </a:r>
          </a:p>
          <a:p>
            <a:r>
              <a:rPr lang="en-GB" sz="2400" dirty="0">
                <a:solidFill>
                  <a:schemeClr val="bg1"/>
                </a:solidFill>
                <a:latin typeface="Consolas" charset="0"/>
                <a:ea typeface="Consolas" charset="0"/>
                <a:cs typeface="Consolas" charset="0"/>
              </a:rPr>
              <a:t>(</a:t>
            </a:r>
            <a:r>
              <a:rPr lang="en-GB" sz="2400" dirty="0" err="1">
                <a:solidFill>
                  <a:schemeClr val="bg1"/>
                </a:solidFill>
                <a:latin typeface="Consolas" charset="0"/>
                <a:ea typeface="Consolas" charset="0"/>
                <a:cs typeface="Consolas" charset="0"/>
              </a:rPr>
              <a:t>first_field_content</a:t>
            </a:r>
            <a:r>
              <a:rPr lang="en-GB" sz="2400" dirty="0">
                <a:solidFill>
                  <a:schemeClr val="bg1"/>
                </a:solidFill>
                <a:latin typeface="Consolas" charset="0"/>
                <a:ea typeface="Consolas" charset="0"/>
                <a:cs typeface="Consolas" charset="0"/>
              </a:rPr>
              <a:t>, 'second field content', '</a:t>
            </a:r>
            <a:r>
              <a:rPr lang="en-GB" sz="2400" dirty="0" err="1">
                <a:solidFill>
                  <a:schemeClr val="bg1"/>
                </a:solidFill>
                <a:latin typeface="Consolas" charset="0"/>
                <a:ea typeface="Consolas" charset="0"/>
                <a:cs typeface="Consolas" charset="0"/>
              </a:rPr>
              <a:t>terzo</a:t>
            </a:r>
            <a:r>
              <a:rPr lang="en-GB" sz="2400" dirty="0">
                <a:solidFill>
                  <a:schemeClr val="bg1"/>
                </a:solidFill>
                <a:latin typeface="Consolas" charset="0"/>
                <a:ea typeface="Consolas" charset="0"/>
                <a:cs typeface="Consolas" charset="0"/>
              </a:rPr>
              <a:t> campo', …), (…), …;</a:t>
            </a:r>
          </a:p>
        </p:txBody>
      </p:sp>
      <p:sp>
        <p:nvSpPr>
          <p:cNvPr id="19" name="TextBox 18"/>
          <p:cNvSpPr txBox="1"/>
          <p:nvPr/>
        </p:nvSpPr>
        <p:spPr>
          <a:xfrm>
            <a:off x="413000" y="2804620"/>
            <a:ext cx="8280000" cy="461665"/>
          </a:xfrm>
          <a:prstGeom prst="rect">
            <a:avLst/>
          </a:prstGeom>
          <a:noFill/>
        </p:spPr>
        <p:txBody>
          <a:bodyPr wrap="square" rtlCol="0">
            <a:spAutoFit/>
          </a:bodyPr>
          <a:lstStyle/>
          <a:p>
            <a:pPr marL="342000" indent="-342000">
              <a:spcBef>
                <a:spcPts val="1000"/>
              </a:spcBef>
              <a:spcAft>
                <a:spcPts val="200"/>
              </a:spcAft>
              <a:buFont typeface="Wingdings" charset="2"/>
              <a:buChar char="Ø"/>
            </a:pPr>
            <a:r>
              <a:rPr lang="en-GB" sz="2400"/>
              <a:t>Ex. (note the first field always </a:t>
            </a:r>
            <a:r>
              <a:rPr lang="en-GB" sz="2400">
                <a:solidFill>
                  <a:srgbClr val="FFC000"/>
                </a:solidFill>
              </a:rPr>
              <a:t>0</a:t>
            </a:r>
            <a:r>
              <a:rPr lang="en-GB" sz="2400"/>
              <a:t>. Could be any.)</a:t>
            </a:r>
          </a:p>
        </p:txBody>
      </p:sp>
      <p:sp>
        <p:nvSpPr>
          <p:cNvPr id="20" name="TextBox 19"/>
          <p:cNvSpPr txBox="1"/>
          <p:nvPr/>
        </p:nvSpPr>
        <p:spPr>
          <a:xfrm>
            <a:off x="425964" y="3292463"/>
            <a:ext cx="8460000" cy="1569660"/>
          </a:xfrm>
          <a:prstGeom prst="rect">
            <a:avLst/>
          </a:prstGeom>
          <a:ln w="12700">
            <a:solidFill>
              <a:schemeClr val="tx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n-GB" sz="2400" dirty="0" err="1">
                <a:latin typeface="Consolas" charset="0"/>
                <a:ea typeface="Consolas" charset="0"/>
                <a:cs typeface="Consolas" charset="0"/>
              </a:rPr>
              <a:t>mysql</a:t>
            </a:r>
            <a:r>
              <a:rPr lang="en-GB" sz="2400" dirty="0">
                <a:latin typeface="Consolas" charset="0"/>
                <a:ea typeface="Consolas" charset="0"/>
                <a:cs typeface="Consolas" charset="0"/>
              </a:rPr>
              <a:t>&gt; insert into </a:t>
            </a:r>
            <a:r>
              <a:rPr lang="en-GB" sz="2400" dirty="0">
                <a:solidFill>
                  <a:srgbClr val="FF0000"/>
                </a:solidFill>
                <a:latin typeface="Consolas" charset="0"/>
                <a:ea typeface="Consolas" charset="0"/>
                <a:cs typeface="Consolas" charset="0"/>
              </a:rPr>
              <a:t>users</a:t>
            </a:r>
            <a:r>
              <a:rPr lang="en-GB" sz="2400" dirty="0">
                <a:solidFill>
                  <a:schemeClr val="tx1"/>
                </a:solidFill>
                <a:latin typeface="Consolas" charset="0"/>
                <a:ea typeface="Consolas" charset="0"/>
                <a:cs typeface="Consolas" charset="0"/>
              </a:rPr>
              <a:t> </a:t>
            </a:r>
            <a:r>
              <a:rPr lang="en-GB" sz="2400" dirty="0">
                <a:solidFill>
                  <a:schemeClr val="bg1"/>
                </a:solidFill>
                <a:latin typeface="Consolas" charset="0"/>
                <a:ea typeface="Consolas" charset="0"/>
                <a:cs typeface="Consolas" charset="0"/>
              </a:rPr>
              <a:t>values</a:t>
            </a:r>
          </a:p>
          <a:p>
            <a:pPr algn="just"/>
            <a:r>
              <a:rPr lang="en-GB" sz="2400" dirty="0">
                <a:solidFill>
                  <a:schemeClr val="bg1"/>
                </a:solidFill>
                <a:latin typeface="Consolas" charset="0"/>
                <a:ea typeface="Consolas" charset="0"/>
                <a:cs typeface="Consolas" charset="0"/>
              </a:rPr>
              <a:t>(0, 'John', '2017-10-17 17:04:00'),</a:t>
            </a:r>
          </a:p>
          <a:p>
            <a:pPr algn="just"/>
            <a:r>
              <a:rPr lang="en-GB" sz="2400" dirty="0">
                <a:solidFill>
                  <a:schemeClr val="bg1"/>
                </a:solidFill>
                <a:latin typeface="Consolas" charset="0"/>
                <a:ea typeface="Consolas" charset="0"/>
                <a:cs typeface="Consolas" charset="0"/>
              </a:rPr>
              <a:t>(0, 'Mark', '2017-10-17 17:04:10'),</a:t>
            </a:r>
          </a:p>
          <a:p>
            <a:pPr algn="just"/>
            <a:r>
              <a:rPr lang="en-GB" sz="2400" dirty="0">
                <a:solidFill>
                  <a:schemeClr val="bg1"/>
                </a:solidFill>
                <a:latin typeface="Consolas" charset="0"/>
                <a:ea typeface="Consolas" charset="0"/>
                <a:cs typeface="Consolas" charset="0"/>
              </a:rPr>
              <a:t>(0, 'Jane', '2017-10-17 17:04:20');</a:t>
            </a:r>
            <a:endParaRPr lang="en-GB" sz="2400" b="1" dirty="0">
              <a:solidFill>
                <a:schemeClr val="bg1"/>
              </a:solidFill>
              <a:latin typeface="Consolas" charset="0"/>
              <a:ea typeface="Consolas" charset="0"/>
              <a:cs typeface="Consolas" charset="0"/>
            </a:endParaRPr>
          </a:p>
        </p:txBody>
      </p:sp>
      <p:sp>
        <p:nvSpPr>
          <p:cNvPr id="9" name="TextBox 8"/>
          <p:cNvSpPr txBox="1"/>
          <p:nvPr/>
        </p:nvSpPr>
        <p:spPr>
          <a:xfrm>
            <a:off x="413000" y="5047064"/>
            <a:ext cx="8280000" cy="461665"/>
          </a:xfrm>
          <a:prstGeom prst="rect">
            <a:avLst/>
          </a:prstGeom>
          <a:noFill/>
        </p:spPr>
        <p:txBody>
          <a:bodyPr wrap="square" rtlCol="0">
            <a:spAutoFit/>
          </a:bodyPr>
          <a:lstStyle/>
          <a:p>
            <a:pPr marL="342900" indent="-342900">
              <a:buFont typeface="Wingdings" charset="2"/>
              <a:buChar char="Ø"/>
            </a:pPr>
            <a:r>
              <a:rPr lang="en-GB" sz="2400"/>
              <a:t>Inquire</a:t>
            </a:r>
          </a:p>
        </p:txBody>
      </p:sp>
      <p:sp>
        <p:nvSpPr>
          <p:cNvPr id="13" name="TextBox 12"/>
          <p:cNvSpPr txBox="1"/>
          <p:nvPr/>
        </p:nvSpPr>
        <p:spPr>
          <a:xfrm>
            <a:off x="450000" y="5508729"/>
            <a:ext cx="8460000" cy="461665"/>
          </a:xfrm>
          <a:prstGeom prst="rect">
            <a:avLst/>
          </a:prstGeom>
          <a:ln w="12700">
            <a:solidFill>
              <a:schemeClr val="tx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400">
                <a:latin typeface="Consolas" charset="0"/>
                <a:ea typeface="Consolas" charset="0"/>
                <a:cs typeface="Consolas" charset="0"/>
              </a:rPr>
              <a:t>mysql&gt; SELECT * FROM </a:t>
            </a:r>
            <a:r>
              <a:rPr lang="en-GB" sz="2400">
                <a:solidFill>
                  <a:srgbClr val="FF0000"/>
                </a:solidFill>
                <a:latin typeface="Consolas" charset="0"/>
                <a:ea typeface="Consolas" charset="0"/>
                <a:cs typeface="Consolas" charset="0"/>
              </a:rPr>
              <a:t>users</a:t>
            </a:r>
            <a:r>
              <a:rPr lang="en-GB" sz="2400">
                <a:solidFill>
                  <a:schemeClr val="bg1"/>
                </a:solidFill>
                <a:latin typeface="Consolas" charset="0"/>
                <a:ea typeface="Consolas" charset="0"/>
                <a:cs typeface="Consolas" charset="0"/>
              </a:rPr>
              <a:t>;</a:t>
            </a:r>
          </a:p>
        </p:txBody>
      </p:sp>
      <p:sp>
        <p:nvSpPr>
          <p:cNvPr id="3" name="Slide Number Placeholder 2"/>
          <p:cNvSpPr>
            <a:spLocks noGrp="1"/>
          </p:cNvSpPr>
          <p:nvPr>
            <p:ph type="sldNum" sz="quarter" idx="12"/>
          </p:nvPr>
        </p:nvSpPr>
        <p:spPr/>
        <p:txBody>
          <a:bodyPr/>
          <a:lstStyle/>
          <a:p>
            <a:fld id="{FB16AC60-4618-014F-ABF8-BFC9F6D13946}" type="slidenum">
              <a:rPr lang="it-IT" smtClean="0"/>
              <a:t>63</a:t>
            </a:fld>
            <a:endParaRPr lang="it-IT"/>
          </a:p>
        </p:txBody>
      </p:sp>
      <p:sp>
        <p:nvSpPr>
          <p:cNvPr id="14" name="Title 1">
            <a:extLst>
              <a:ext uri="{FF2B5EF4-FFF2-40B4-BE49-F238E27FC236}">
                <a16:creationId xmlns:a16="http://schemas.microsoft.com/office/drawing/2014/main" id="{A322B141-DD3A-E440-96D4-18283EFD264D}"/>
              </a:ext>
            </a:extLst>
          </p:cNvPr>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lang="en-GB" sz="3200" b="1" dirty="0">
                <a:solidFill>
                  <a:schemeClr val="tx2"/>
                </a:solidFill>
                <a:effectLst>
                  <a:outerShdw blurRad="50800" dist="38100" dir="2700000">
                    <a:srgbClr val="000000">
                      <a:alpha val="43000"/>
                    </a:srgbClr>
                  </a:outerShdw>
                </a:effectLst>
                <a:latin typeface="+mj-lt"/>
                <a:ea typeface="+mj-ea"/>
                <a:cs typeface="+mj-cs"/>
              </a:rPr>
              <a:t>MySQL base commands – 3</a:t>
            </a:r>
          </a:p>
        </p:txBody>
      </p:sp>
    </p:spTree>
    <p:extLst>
      <p:ext uri="{BB962C8B-B14F-4D97-AF65-F5344CB8AC3E}">
        <p14:creationId xmlns:p14="http://schemas.microsoft.com/office/powerpoint/2010/main" val="1106473881"/>
      </p:ext>
    </p:extLst>
  </p:cSld>
  <p:clrMapOvr>
    <a:masterClrMapping/>
  </p:clrMapOvr>
  <p:transition spd="slow">
    <p:wipe di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3">
            <a:extLst>
              <a:ext uri="{FF2B5EF4-FFF2-40B4-BE49-F238E27FC236}">
                <a16:creationId xmlns:a16="http://schemas.microsoft.com/office/drawing/2014/main" id="{87AC7200-317C-D740-A8B4-D864A83A3406}"/>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11" name="TextBox 10"/>
          <p:cNvSpPr txBox="1"/>
          <p:nvPr/>
        </p:nvSpPr>
        <p:spPr>
          <a:xfrm>
            <a:off x="413000" y="772178"/>
            <a:ext cx="8280000" cy="461665"/>
          </a:xfrm>
          <a:prstGeom prst="rect">
            <a:avLst/>
          </a:prstGeom>
          <a:noFill/>
        </p:spPr>
        <p:txBody>
          <a:bodyPr wrap="square" rtlCol="0">
            <a:spAutoFit/>
          </a:bodyPr>
          <a:lstStyle/>
          <a:p>
            <a:pPr marL="342000" indent="-342000">
              <a:spcBef>
                <a:spcPts val="1000"/>
              </a:spcBef>
              <a:spcAft>
                <a:spcPts val="200"/>
              </a:spcAft>
              <a:buFont typeface="Wingdings" charset="2"/>
              <a:buChar char="Ø"/>
            </a:pPr>
            <a:r>
              <a:rPr lang="en-GB" sz="2400" dirty="0"/>
              <a:t>Replace data in a table</a:t>
            </a:r>
          </a:p>
        </p:txBody>
      </p:sp>
      <p:sp>
        <p:nvSpPr>
          <p:cNvPr id="12" name="TextBox 11"/>
          <p:cNvSpPr txBox="1"/>
          <p:nvPr/>
        </p:nvSpPr>
        <p:spPr>
          <a:xfrm>
            <a:off x="425964" y="1260021"/>
            <a:ext cx="8460000" cy="1200329"/>
          </a:xfrm>
          <a:prstGeom prst="rect">
            <a:avLst/>
          </a:prstGeom>
          <a:ln w="12700">
            <a:solidFill>
              <a:schemeClr val="tx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400" dirty="0" err="1">
                <a:latin typeface="Consolas" charset="0"/>
                <a:ea typeface="Consolas" charset="0"/>
                <a:cs typeface="Consolas" charset="0"/>
              </a:rPr>
              <a:t>mysql</a:t>
            </a:r>
            <a:r>
              <a:rPr lang="en-GB" sz="2400" dirty="0">
                <a:latin typeface="Consolas" charset="0"/>
                <a:ea typeface="Consolas" charset="0"/>
                <a:cs typeface="Consolas" charset="0"/>
              </a:rPr>
              <a:t>&gt; REPLACE INTO </a:t>
            </a:r>
            <a:r>
              <a:rPr lang="en-GB" sz="2400" dirty="0" err="1">
                <a:solidFill>
                  <a:srgbClr val="FF0000"/>
                </a:solidFill>
                <a:latin typeface="Consolas" charset="0"/>
                <a:ea typeface="Consolas" charset="0"/>
                <a:cs typeface="Consolas" charset="0"/>
              </a:rPr>
              <a:t>table_name</a:t>
            </a:r>
            <a:r>
              <a:rPr lang="en-GB" sz="2400" dirty="0">
                <a:latin typeface="Consolas" charset="0"/>
                <a:ea typeface="Consolas" charset="0"/>
                <a:cs typeface="Consolas" charset="0"/>
              </a:rPr>
              <a:t> VALUES</a:t>
            </a:r>
          </a:p>
          <a:p>
            <a:r>
              <a:rPr lang="en-GB" sz="2400" dirty="0">
                <a:latin typeface="Consolas" charset="0"/>
                <a:ea typeface="Consolas" charset="0"/>
                <a:cs typeface="Consolas" charset="0"/>
              </a:rPr>
              <a:t>(</a:t>
            </a:r>
            <a:r>
              <a:rPr lang="en-GB" sz="2400" dirty="0" err="1">
                <a:latin typeface="Consolas" charset="0"/>
                <a:ea typeface="Consolas" charset="0"/>
                <a:cs typeface="Consolas" charset="0"/>
              </a:rPr>
              <a:t>first_field_content</a:t>
            </a:r>
            <a:r>
              <a:rPr lang="en-GB" sz="2400" dirty="0">
                <a:latin typeface="Consolas" charset="0"/>
                <a:ea typeface="Consolas" charset="0"/>
                <a:cs typeface="Consolas" charset="0"/>
              </a:rPr>
              <a:t>,</a:t>
            </a:r>
            <a:r>
              <a:rPr lang="en-GB" sz="2400" dirty="0">
                <a:solidFill>
                  <a:schemeClr val="tx1"/>
                </a:solidFill>
                <a:latin typeface="Consolas" charset="0"/>
                <a:ea typeface="Consolas" charset="0"/>
                <a:cs typeface="Consolas" charset="0"/>
              </a:rPr>
              <a:t>'</a:t>
            </a:r>
            <a:r>
              <a:rPr lang="en-GB" sz="2400" dirty="0">
                <a:solidFill>
                  <a:schemeClr val="bg1"/>
                </a:solidFill>
                <a:latin typeface="Consolas" charset="0"/>
                <a:ea typeface="Consolas" charset="0"/>
                <a:cs typeface="Consolas" charset="0"/>
              </a:rPr>
              <a:t> 'second field content', </a:t>
            </a:r>
            <a:r>
              <a:rPr lang="en-GB" sz="2400" dirty="0">
                <a:solidFill>
                  <a:schemeClr val="tx1"/>
                </a:solidFill>
                <a:latin typeface="Consolas" charset="0"/>
                <a:ea typeface="Consolas" charset="0"/>
                <a:cs typeface="Consolas" charset="0"/>
              </a:rPr>
              <a:t>‘</a:t>
            </a:r>
            <a:r>
              <a:rPr lang="en-GB" sz="2400" dirty="0">
                <a:latin typeface="Consolas" charset="0"/>
                <a:ea typeface="Consolas" charset="0"/>
                <a:cs typeface="Consolas" charset="0"/>
              </a:rPr>
              <a:t>third field, …)</a:t>
            </a:r>
            <a:r>
              <a:rPr lang="en-GB" sz="2400" dirty="0">
                <a:solidFill>
                  <a:schemeClr val="bg1"/>
                </a:solidFill>
                <a:latin typeface="Consolas" charset="0"/>
                <a:ea typeface="Consolas" charset="0"/>
                <a:cs typeface="Consolas" charset="0"/>
              </a:rPr>
              <a:t>;</a:t>
            </a:r>
          </a:p>
        </p:txBody>
      </p:sp>
      <p:sp>
        <p:nvSpPr>
          <p:cNvPr id="19" name="TextBox 18"/>
          <p:cNvSpPr txBox="1"/>
          <p:nvPr/>
        </p:nvSpPr>
        <p:spPr>
          <a:xfrm>
            <a:off x="413000" y="2544004"/>
            <a:ext cx="8280000" cy="461665"/>
          </a:xfrm>
          <a:prstGeom prst="rect">
            <a:avLst/>
          </a:prstGeom>
          <a:noFill/>
        </p:spPr>
        <p:txBody>
          <a:bodyPr wrap="square" rtlCol="0">
            <a:spAutoFit/>
          </a:bodyPr>
          <a:lstStyle/>
          <a:p>
            <a:pPr marL="342000" indent="-342000">
              <a:spcBef>
                <a:spcPts val="1000"/>
              </a:spcBef>
              <a:spcAft>
                <a:spcPts val="200"/>
              </a:spcAft>
              <a:buFont typeface="Wingdings" charset="2"/>
              <a:buChar char="Ø"/>
            </a:pPr>
            <a:r>
              <a:rPr lang="en-GB" sz="2400"/>
              <a:t>Modify data</a:t>
            </a:r>
          </a:p>
        </p:txBody>
      </p:sp>
      <p:sp>
        <p:nvSpPr>
          <p:cNvPr id="20" name="TextBox 19"/>
          <p:cNvSpPr txBox="1"/>
          <p:nvPr/>
        </p:nvSpPr>
        <p:spPr>
          <a:xfrm>
            <a:off x="425964" y="3031847"/>
            <a:ext cx="8460000" cy="830997"/>
          </a:xfrm>
          <a:prstGeom prst="rect">
            <a:avLst/>
          </a:prstGeom>
          <a:ln w="12700">
            <a:solidFill>
              <a:schemeClr val="tx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400">
                <a:latin typeface="Consolas" charset="0"/>
                <a:ea typeface="Consolas" charset="0"/>
                <a:cs typeface="Consolas" charset="0"/>
              </a:rPr>
              <a:t>mysql&gt; UPDATE </a:t>
            </a:r>
            <a:r>
              <a:rPr lang="en-GB" sz="2400">
                <a:solidFill>
                  <a:srgbClr val="FF0000"/>
                </a:solidFill>
                <a:latin typeface="Consolas" charset="0"/>
                <a:ea typeface="Consolas" charset="0"/>
                <a:cs typeface="Consolas" charset="0"/>
              </a:rPr>
              <a:t>table_name</a:t>
            </a:r>
            <a:r>
              <a:rPr lang="en-GB" sz="2400">
                <a:solidFill>
                  <a:schemeClr val="bg1"/>
                </a:solidFill>
                <a:latin typeface="Consolas" charset="0"/>
                <a:ea typeface="Consolas" charset="0"/>
                <a:cs typeface="Consolas" charset="0"/>
              </a:rPr>
              <a:t> SET field1=value1, field2=value2, … [WHERE condition];</a:t>
            </a:r>
            <a:endParaRPr lang="en-GB" sz="2400" b="1">
              <a:solidFill>
                <a:schemeClr val="bg1"/>
              </a:solidFill>
              <a:latin typeface="Consolas" charset="0"/>
              <a:ea typeface="Consolas" charset="0"/>
              <a:cs typeface="Consolas" charset="0"/>
            </a:endParaRPr>
          </a:p>
        </p:txBody>
      </p:sp>
      <p:sp>
        <p:nvSpPr>
          <p:cNvPr id="9" name="TextBox 8"/>
          <p:cNvSpPr txBox="1"/>
          <p:nvPr/>
        </p:nvSpPr>
        <p:spPr>
          <a:xfrm>
            <a:off x="1171700" y="5985631"/>
            <a:ext cx="6800600" cy="400110"/>
          </a:xfrm>
          <a:prstGeom prst="rect">
            <a:avLst/>
          </a:prstGeom>
          <a:noFill/>
          <a:ln>
            <a:solidFill>
              <a:schemeClr val="tx2"/>
            </a:solidFill>
          </a:ln>
        </p:spPr>
        <p:txBody>
          <a:bodyPr wrap="square" rtlCol="0">
            <a:spAutoFit/>
          </a:bodyPr>
          <a:lstStyle/>
          <a:p>
            <a:pPr algn="ctr"/>
            <a:r>
              <a:rPr lang="en-GB" sz="2000" dirty="0"/>
              <a:t>See course reference website: </a:t>
            </a:r>
            <a:r>
              <a:rPr lang="en-GB" sz="2000" dirty="0">
                <a:hlinkClick r:id="rId2"/>
              </a:rPr>
              <a:t>ross2.iasfbo.inaf.it/wp/imprs18/</a:t>
            </a:r>
            <a:endParaRPr lang="en-GB" sz="2000" dirty="0"/>
          </a:p>
        </p:txBody>
      </p:sp>
      <p:sp>
        <p:nvSpPr>
          <p:cNvPr id="10" name="TextBox 9"/>
          <p:cNvSpPr txBox="1"/>
          <p:nvPr/>
        </p:nvSpPr>
        <p:spPr>
          <a:xfrm>
            <a:off x="413000" y="3946498"/>
            <a:ext cx="8280000" cy="461665"/>
          </a:xfrm>
          <a:prstGeom prst="rect">
            <a:avLst/>
          </a:prstGeom>
          <a:noFill/>
        </p:spPr>
        <p:txBody>
          <a:bodyPr wrap="square" rtlCol="0">
            <a:spAutoFit/>
          </a:bodyPr>
          <a:lstStyle/>
          <a:p>
            <a:pPr marL="342000" indent="-342000">
              <a:spcBef>
                <a:spcPts val="1000"/>
              </a:spcBef>
              <a:spcAft>
                <a:spcPts val="200"/>
              </a:spcAft>
              <a:buFont typeface="Wingdings" charset="2"/>
              <a:buChar char="Ø"/>
            </a:pPr>
            <a:r>
              <a:rPr lang="en-GB" sz="2400"/>
              <a:t>Delete data</a:t>
            </a:r>
          </a:p>
        </p:txBody>
      </p:sp>
      <p:sp>
        <p:nvSpPr>
          <p:cNvPr id="13" name="TextBox 12"/>
          <p:cNvSpPr txBox="1"/>
          <p:nvPr/>
        </p:nvSpPr>
        <p:spPr>
          <a:xfrm>
            <a:off x="425964" y="4434341"/>
            <a:ext cx="8460000" cy="461665"/>
          </a:xfrm>
          <a:prstGeom prst="rect">
            <a:avLst/>
          </a:prstGeom>
          <a:ln w="12700">
            <a:solidFill>
              <a:schemeClr val="tx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400">
                <a:latin typeface="Consolas" charset="0"/>
                <a:ea typeface="Consolas" charset="0"/>
                <a:cs typeface="Consolas" charset="0"/>
              </a:rPr>
              <a:t>mysql&gt; DELETE FROM </a:t>
            </a:r>
            <a:r>
              <a:rPr lang="en-GB" sz="2400">
                <a:solidFill>
                  <a:srgbClr val="FF0000"/>
                </a:solidFill>
                <a:latin typeface="Consolas" charset="0"/>
                <a:ea typeface="Consolas" charset="0"/>
                <a:cs typeface="Consolas" charset="0"/>
              </a:rPr>
              <a:t>table_name</a:t>
            </a:r>
            <a:r>
              <a:rPr lang="en-GB" sz="2400">
                <a:solidFill>
                  <a:schemeClr val="bg1"/>
                </a:solidFill>
                <a:latin typeface="Consolas" charset="0"/>
                <a:ea typeface="Consolas" charset="0"/>
                <a:cs typeface="Consolas" charset="0"/>
              </a:rPr>
              <a:t> [WHERE ()];</a:t>
            </a:r>
            <a:endParaRPr lang="en-GB" sz="2400" b="1">
              <a:solidFill>
                <a:schemeClr val="bg1"/>
              </a:solidFill>
              <a:latin typeface="Consolas" charset="0"/>
              <a:ea typeface="Consolas" charset="0"/>
              <a:cs typeface="Consolas" charset="0"/>
            </a:endParaRPr>
          </a:p>
        </p:txBody>
      </p:sp>
      <p:sp>
        <p:nvSpPr>
          <p:cNvPr id="14" name="TextBox 13"/>
          <p:cNvSpPr txBox="1"/>
          <p:nvPr/>
        </p:nvSpPr>
        <p:spPr>
          <a:xfrm>
            <a:off x="413000" y="4922184"/>
            <a:ext cx="8280000" cy="461665"/>
          </a:xfrm>
          <a:prstGeom prst="rect">
            <a:avLst/>
          </a:prstGeom>
          <a:noFill/>
        </p:spPr>
        <p:txBody>
          <a:bodyPr wrap="square" rtlCol="0">
            <a:spAutoFit/>
          </a:bodyPr>
          <a:lstStyle/>
          <a:p>
            <a:pPr marL="342000" indent="-342000">
              <a:spcBef>
                <a:spcPts val="1000"/>
              </a:spcBef>
              <a:spcAft>
                <a:spcPts val="200"/>
              </a:spcAft>
              <a:buFont typeface="Wingdings" charset="2"/>
              <a:buChar char="Ø"/>
            </a:pPr>
            <a:r>
              <a:rPr lang="en-GB" sz="2400"/>
              <a:t>Remove a table</a:t>
            </a:r>
          </a:p>
        </p:txBody>
      </p:sp>
      <p:sp>
        <p:nvSpPr>
          <p:cNvPr id="15" name="TextBox 14"/>
          <p:cNvSpPr txBox="1"/>
          <p:nvPr/>
        </p:nvSpPr>
        <p:spPr>
          <a:xfrm>
            <a:off x="425964" y="5410027"/>
            <a:ext cx="8460000" cy="461665"/>
          </a:xfrm>
          <a:prstGeom prst="rect">
            <a:avLst/>
          </a:prstGeom>
          <a:ln w="12700">
            <a:solidFill>
              <a:schemeClr val="tx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400">
                <a:latin typeface="Consolas" charset="0"/>
                <a:ea typeface="Consolas" charset="0"/>
                <a:cs typeface="Consolas" charset="0"/>
              </a:rPr>
              <a:t>mysql&gt; DROP TABLE </a:t>
            </a:r>
            <a:r>
              <a:rPr lang="en-GB" sz="2400">
                <a:solidFill>
                  <a:srgbClr val="FF0000"/>
                </a:solidFill>
                <a:latin typeface="Consolas" charset="0"/>
                <a:ea typeface="Consolas" charset="0"/>
                <a:cs typeface="Consolas" charset="0"/>
              </a:rPr>
              <a:t>table_name</a:t>
            </a:r>
            <a:r>
              <a:rPr lang="en-GB" sz="2400">
                <a:solidFill>
                  <a:schemeClr val="bg1"/>
                </a:solidFill>
                <a:latin typeface="Consolas" charset="0"/>
                <a:ea typeface="Consolas" charset="0"/>
                <a:cs typeface="Consolas" charset="0"/>
              </a:rPr>
              <a:t>;</a:t>
            </a:r>
            <a:endParaRPr lang="en-GB" sz="2400" b="1">
              <a:solidFill>
                <a:schemeClr val="bg1"/>
              </a:solidFill>
              <a:latin typeface="Consolas" charset="0"/>
              <a:ea typeface="Consolas" charset="0"/>
              <a:cs typeface="Consolas" charset="0"/>
            </a:endParaRPr>
          </a:p>
        </p:txBody>
      </p:sp>
      <p:sp>
        <p:nvSpPr>
          <p:cNvPr id="3" name="Slide Number Placeholder 2"/>
          <p:cNvSpPr>
            <a:spLocks noGrp="1"/>
          </p:cNvSpPr>
          <p:nvPr>
            <p:ph type="sldNum" sz="quarter" idx="12"/>
          </p:nvPr>
        </p:nvSpPr>
        <p:spPr/>
        <p:txBody>
          <a:bodyPr/>
          <a:lstStyle/>
          <a:p>
            <a:fld id="{FB16AC60-4618-014F-ABF8-BFC9F6D13946}" type="slidenum">
              <a:rPr lang="it-IT" smtClean="0"/>
              <a:t>64</a:t>
            </a:fld>
            <a:endParaRPr lang="it-IT"/>
          </a:p>
        </p:txBody>
      </p:sp>
      <p:sp>
        <p:nvSpPr>
          <p:cNvPr id="16" name="Title 1">
            <a:extLst>
              <a:ext uri="{FF2B5EF4-FFF2-40B4-BE49-F238E27FC236}">
                <a16:creationId xmlns:a16="http://schemas.microsoft.com/office/drawing/2014/main" id="{5B270B53-3304-524C-AF57-C54766A53FF5}"/>
              </a:ext>
            </a:extLst>
          </p:cNvPr>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lang="en-GB" sz="3200" b="1" dirty="0">
                <a:solidFill>
                  <a:schemeClr val="tx2"/>
                </a:solidFill>
                <a:effectLst>
                  <a:outerShdw blurRad="50800" dist="38100" dir="2700000">
                    <a:srgbClr val="000000">
                      <a:alpha val="43000"/>
                    </a:srgbClr>
                  </a:outerShdw>
                </a:effectLst>
                <a:latin typeface="+mj-lt"/>
                <a:ea typeface="+mj-ea"/>
                <a:cs typeface="+mj-cs"/>
              </a:rPr>
              <a:t>MySQL base commands – 4</a:t>
            </a:r>
          </a:p>
        </p:txBody>
      </p:sp>
    </p:spTree>
    <p:extLst>
      <p:ext uri="{BB962C8B-B14F-4D97-AF65-F5344CB8AC3E}">
        <p14:creationId xmlns:p14="http://schemas.microsoft.com/office/powerpoint/2010/main" val="1485812320"/>
      </p:ext>
    </p:extLst>
  </p:cSld>
  <p:clrMapOvr>
    <a:masterClrMapping/>
  </p:clrMapOvr>
  <p:transition spd="slow">
    <p:wipe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3">
            <a:extLst>
              <a:ext uri="{FF2B5EF4-FFF2-40B4-BE49-F238E27FC236}">
                <a16:creationId xmlns:a16="http://schemas.microsoft.com/office/drawing/2014/main" id="{D8F530FA-9B27-4E40-995F-B53064E46D28}"/>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3" name="Slide Number Placeholder 2"/>
          <p:cNvSpPr>
            <a:spLocks noGrp="1"/>
          </p:cNvSpPr>
          <p:nvPr>
            <p:ph type="sldNum" sz="quarter" idx="12"/>
          </p:nvPr>
        </p:nvSpPr>
        <p:spPr/>
        <p:txBody>
          <a:bodyPr/>
          <a:lstStyle/>
          <a:p>
            <a:fld id="{FB16AC60-4618-014F-ABF8-BFC9F6D13946}" type="slidenum">
              <a:rPr lang="it-IT" smtClean="0"/>
              <a:t>65</a:t>
            </a:fld>
            <a:endParaRPr lang="it-IT"/>
          </a:p>
        </p:txBody>
      </p:sp>
      <p:sp>
        <p:nvSpPr>
          <p:cNvPr id="4" name="TextBox 3"/>
          <p:cNvSpPr txBox="1"/>
          <p:nvPr/>
        </p:nvSpPr>
        <p:spPr>
          <a:xfrm>
            <a:off x="432000" y="812389"/>
            <a:ext cx="8280000" cy="5555367"/>
          </a:xfrm>
          <a:prstGeom prst="rect">
            <a:avLst/>
          </a:prstGeom>
          <a:solidFill>
            <a:schemeClr val="bg1"/>
          </a:solidFill>
          <a:ln w="12700">
            <a:solidFill>
              <a:schemeClr val="tx2"/>
            </a:solidFill>
          </a:ln>
        </p:spPr>
        <p:txBody>
          <a:bodyPr wrap="square" bIns="0" rtlCol="0">
            <a:spAutoFit/>
          </a:bodyPr>
          <a:lstStyle/>
          <a:p>
            <a:r>
              <a:rPr lang="en-GB" sz="1600">
                <a:latin typeface="Consolas" charset="0"/>
                <a:ea typeface="Consolas" charset="0"/>
                <a:cs typeface="Consolas" charset="0"/>
              </a:rPr>
              <a:t>mysql&gt; </a:t>
            </a:r>
            <a:r>
              <a:rPr lang="en-GB" sz="1600">
                <a:solidFill>
                  <a:srgbClr val="FFC000"/>
                </a:solidFill>
                <a:latin typeface="Consolas" charset="0"/>
                <a:ea typeface="Consolas" charset="0"/>
                <a:cs typeface="Consolas" charset="0"/>
              </a:rPr>
              <a:t>?</a:t>
            </a:r>
          </a:p>
          <a:p>
            <a:r>
              <a:rPr lang="en-GB" sz="1600">
                <a:solidFill>
                  <a:srgbClr val="FFC000"/>
                </a:solidFill>
                <a:latin typeface="Consolas" charset="0"/>
                <a:ea typeface="Consolas" charset="0"/>
                <a:cs typeface="Consolas" charset="0"/>
              </a:rPr>
              <a:t>Note that all text commands must be first on line and end with ';’</a:t>
            </a:r>
          </a:p>
          <a:p>
            <a:endParaRPr lang="en-GB" sz="1200">
              <a:latin typeface="Consolas" charset="0"/>
              <a:ea typeface="Consolas" charset="0"/>
              <a:cs typeface="Consolas" charset="0"/>
            </a:endParaRPr>
          </a:p>
          <a:p>
            <a:r>
              <a:rPr lang="en-GB" sz="1200">
                <a:latin typeface="Consolas" charset="0"/>
                <a:ea typeface="Consolas" charset="0"/>
                <a:cs typeface="Consolas" charset="0"/>
              </a:rPr>
              <a:t>?         (\?) Synonym for `help'.</a:t>
            </a:r>
          </a:p>
          <a:p>
            <a:r>
              <a:rPr lang="en-GB" sz="1200">
                <a:latin typeface="Consolas" charset="0"/>
                <a:ea typeface="Consolas" charset="0"/>
                <a:cs typeface="Consolas" charset="0"/>
              </a:rPr>
              <a:t>clear     (\c) Clear the current input statement.</a:t>
            </a:r>
          </a:p>
          <a:p>
            <a:r>
              <a:rPr lang="en-GB" sz="1200">
                <a:latin typeface="Consolas" charset="0"/>
                <a:ea typeface="Consolas" charset="0"/>
                <a:cs typeface="Consolas" charset="0"/>
              </a:rPr>
              <a:t>connect   (\r) Reconnect to the server. Optional arguments are db and host.</a:t>
            </a:r>
          </a:p>
          <a:p>
            <a:r>
              <a:rPr lang="en-GB" sz="1200">
                <a:latin typeface="Consolas" charset="0"/>
                <a:ea typeface="Consolas" charset="0"/>
                <a:cs typeface="Consolas" charset="0"/>
              </a:rPr>
              <a:t>delimiter (\d) Set statement delimiter.</a:t>
            </a:r>
          </a:p>
          <a:p>
            <a:r>
              <a:rPr lang="en-GB" sz="1200">
                <a:latin typeface="Consolas" charset="0"/>
                <a:ea typeface="Consolas" charset="0"/>
                <a:cs typeface="Consolas" charset="0"/>
              </a:rPr>
              <a:t>edit      (\e) Edit command with $EDITOR.</a:t>
            </a:r>
          </a:p>
          <a:p>
            <a:r>
              <a:rPr lang="en-GB" sz="1200">
                <a:latin typeface="Consolas" charset="0"/>
                <a:ea typeface="Consolas" charset="0"/>
                <a:cs typeface="Consolas" charset="0"/>
              </a:rPr>
              <a:t>ego       (\G) Send command to mysql server, display result vertically.</a:t>
            </a:r>
          </a:p>
          <a:p>
            <a:r>
              <a:rPr lang="en-GB" sz="1200">
                <a:latin typeface="Consolas" charset="0"/>
                <a:ea typeface="Consolas" charset="0"/>
                <a:cs typeface="Consolas" charset="0"/>
              </a:rPr>
              <a:t>exit      (\q) Exit mysql. Same as quit.</a:t>
            </a:r>
          </a:p>
          <a:p>
            <a:r>
              <a:rPr lang="en-GB" sz="1200">
                <a:latin typeface="Consolas" charset="0"/>
                <a:ea typeface="Consolas" charset="0"/>
                <a:cs typeface="Consolas" charset="0"/>
              </a:rPr>
              <a:t>go        (\g) Send command to mysql server.</a:t>
            </a:r>
          </a:p>
          <a:p>
            <a:r>
              <a:rPr lang="en-GB" sz="1200">
                <a:latin typeface="Consolas" charset="0"/>
                <a:ea typeface="Consolas" charset="0"/>
                <a:cs typeface="Consolas" charset="0"/>
              </a:rPr>
              <a:t>help      (\h) Display this help.</a:t>
            </a:r>
          </a:p>
          <a:p>
            <a:r>
              <a:rPr lang="en-GB" sz="1200">
                <a:latin typeface="Consolas" charset="0"/>
                <a:ea typeface="Consolas" charset="0"/>
                <a:cs typeface="Consolas" charset="0"/>
              </a:rPr>
              <a:t>nopager   (\n) Disable pager, print to stdout.</a:t>
            </a:r>
          </a:p>
          <a:p>
            <a:r>
              <a:rPr lang="en-GB" sz="1200">
                <a:latin typeface="Consolas" charset="0"/>
                <a:ea typeface="Consolas" charset="0"/>
                <a:cs typeface="Consolas" charset="0"/>
              </a:rPr>
              <a:t>notee     (\t) Don't write into outfile.</a:t>
            </a:r>
          </a:p>
          <a:p>
            <a:r>
              <a:rPr lang="en-GB" sz="1200">
                <a:latin typeface="Consolas" charset="0"/>
                <a:ea typeface="Consolas" charset="0"/>
                <a:cs typeface="Consolas" charset="0"/>
              </a:rPr>
              <a:t>pager     (\P) Set PAGER [to_pager]. Print the query results via PAGER.</a:t>
            </a:r>
          </a:p>
          <a:p>
            <a:r>
              <a:rPr lang="en-GB" sz="1200">
                <a:latin typeface="Consolas" charset="0"/>
                <a:ea typeface="Consolas" charset="0"/>
                <a:cs typeface="Consolas" charset="0"/>
              </a:rPr>
              <a:t>print     (\p) Print current command.</a:t>
            </a:r>
          </a:p>
          <a:p>
            <a:r>
              <a:rPr lang="en-GB" sz="1200">
                <a:latin typeface="Consolas" charset="0"/>
                <a:ea typeface="Consolas" charset="0"/>
                <a:cs typeface="Consolas" charset="0"/>
              </a:rPr>
              <a:t>prompt    (\R) Change your mysql prompt.</a:t>
            </a:r>
          </a:p>
          <a:p>
            <a:r>
              <a:rPr lang="en-GB" sz="1200">
                <a:latin typeface="Consolas" charset="0"/>
                <a:ea typeface="Consolas" charset="0"/>
                <a:cs typeface="Consolas" charset="0"/>
              </a:rPr>
              <a:t>quit      (\q) Quit mysql.rehash    (\#) Rebuild completion hash.</a:t>
            </a:r>
          </a:p>
          <a:p>
            <a:r>
              <a:rPr lang="en-GB" sz="1200">
                <a:latin typeface="Consolas" charset="0"/>
                <a:ea typeface="Consolas" charset="0"/>
                <a:cs typeface="Consolas" charset="0"/>
              </a:rPr>
              <a:t>source    (\.) Execute an SQL script file. Takes a file name as an argument.</a:t>
            </a:r>
          </a:p>
          <a:p>
            <a:r>
              <a:rPr lang="en-GB" sz="1200">
                <a:latin typeface="Consolas" charset="0"/>
                <a:ea typeface="Consolas" charset="0"/>
                <a:cs typeface="Consolas" charset="0"/>
              </a:rPr>
              <a:t>status    (\s) Get status information from the server.</a:t>
            </a:r>
          </a:p>
          <a:p>
            <a:r>
              <a:rPr lang="en-GB" sz="1200">
                <a:latin typeface="Consolas" charset="0"/>
                <a:ea typeface="Consolas" charset="0"/>
                <a:cs typeface="Consolas" charset="0"/>
              </a:rPr>
              <a:t>system    (\!) Execute a system shell command.</a:t>
            </a:r>
          </a:p>
          <a:p>
            <a:r>
              <a:rPr lang="en-GB" sz="1200">
                <a:latin typeface="Consolas" charset="0"/>
                <a:ea typeface="Consolas" charset="0"/>
                <a:cs typeface="Consolas" charset="0"/>
              </a:rPr>
              <a:t>tee       (\T) Set outfile [to_outfile]. Append everything into given outfile.</a:t>
            </a:r>
          </a:p>
          <a:p>
            <a:r>
              <a:rPr lang="en-GB" sz="1200">
                <a:latin typeface="Consolas" charset="0"/>
                <a:ea typeface="Consolas" charset="0"/>
                <a:cs typeface="Consolas" charset="0"/>
              </a:rPr>
              <a:t>use       (\u) Use another database. Takes database name as argument.</a:t>
            </a:r>
          </a:p>
          <a:p>
            <a:r>
              <a:rPr lang="en-GB" sz="1200">
                <a:latin typeface="Consolas" charset="0"/>
                <a:ea typeface="Consolas" charset="0"/>
                <a:cs typeface="Consolas" charset="0"/>
              </a:rPr>
              <a:t>charset   (\C) Switch to another charset. Might be needed for processing binlog with ...</a:t>
            </a:r>
          </a:p>
          <a:p>
            <a:r>
              <a:rPr lang="en-GB" sz="1200">
                <a:latin typeface="Consolas" charset="0"/>
                <a:ea typeface="Consolas" charset="0"/>
                <a:cs typeface="Consolas" charset="0"/>
              </a:rPr>
              <a:t>warnings  (\W) Show warnings after every statement.</a:t>
            </a:r>
          </a:p>
          <a:p>
            <a:r>
              <a:rPr lang="en-GB" sz="1200">
                <a:latin typeface="Consolas" charset="0"/>
                <a:ea typeface="Consolas" charset="0"/>
                <a:cs typeface="Consolas" charset="0"/>
              </a:rPr>
              <a:t>nowarning (\w) Don't show warnings after every statement.</a:t>
            </a:r>
          </a:p>
          <a:p>
            <a:r>
              <a:rPr lang="en-GB" sz="1200">
                <a:latin typeface="Consolas" charset="0"/>
                <a:ea typeface="Consolas" charset="0"/>
                <a:cs typeface="Consolas" charset="0"/>
              </a:rPr>
              <a:t>resetconnection(\x) Clean session context.</a:t>
            </a:r>
          </a:p>
          <a:p>
            <a:endParaRPr lang="en-GB" sz="1200">
              <a:latin typeface="Consolas" charset="0"/>
              <a:ea typeface="Consolas" charset="0"/>
              <a:cs typeface="Consolas" charset="0"/>
            </a:endParaRPr>
          </a:p>
          <a:p>
            <a:r>
              <a:rPr lang="en-GB" sz="1600">
                <a:solidFill>
                  <a:srgbClr val="FFC000"/>
                </a:solidFill>
                <a:latin typeface="Consolas" charset="0"/>
                <a:ea typeface="Consolas" charset="0"/>
                <a:cs typeface="Consolas" charset="0"/>
              </a:rPr>
              <a:t>For server side help, type 'help contents'</a:t>
            </a:r>
          </a:p>
        </p:txBody>
      </p:sp>
      <p:sp>
        <p:nvSpPr>
          <p:cNvPr id="8" name="Title 1">
            <a:extLst>
              <a:ext uri="{FF2B5EF4-FFF2-40B4-BE49-F238E27FC236}">
                <a16:creationId xmlns:a16="http://schemas.microsoft.com/office/drawing/2014/main" id="{0937449D-0CBD-DD48-AD06-F58C67DD666B}"/>
              </a:ext>
            </a:extLst>
          </p:cNvPr>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lang="en-GB" sz="3200" b="1" dirty="0">
                <a:solidFill>
                  <a:schemeClr val="tx2"/>
                </a:solidFill>
                <a:effectLst>
                  <a:outerShdw blurRad="50800" dist="38100" dir="2700000">
                    <a:srgbClr val="000000">
                      <a:alpha val="43000"/>
                    </a:srgbClr>
                  </a:outerShdw>
                </a:effectLst>
                <a:latin typeface="+mj-lt"/>
                <a:ea typeface="+mj-ea"/>
                <a:cs typeface="+mj-cs"/>
              </a:rPr>
              <a:t>MySQL base commands – 5</a:t>
            </a:r>
          </a:p>
        </p:txBody>
      </p:sp>
    </p:spTree>
    <p:extLst>
      <p:ext uri="{BB962C8B-B14F-4D97-AF65-F5344CB8AC3E}">
        <p14:creationId xmlns:p14="http://schemas.microsoft.com/office/powerpoint/2010/main" val="2765375145"/>
      </p:ext>
    </p:extLst>
  </p:cSld>
  <p:clrMapOvr>
    <a:masterClrMapping/>
  </p:clrMapOvr>
  <p:transition spd="slow">
    <p:wipe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626F6072-5223-064A-AD8E-4CF8CCD51237}"/>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3" name="Slide Number Placeholder 2"/>
          <p:cNvSpPr>
            <a:spLocks noGrp="1"/>
          </p:cNvSpPr>
          <p:nvPr>
            <p:ph type="sldNum" sz="quarter" idx="12"/>
          </p:nvPr>
        </p:nvSpPr>
        <p:spPr/>
        <p:txBody>
          <a:bodyPr/>
          <a:lstStyle/>
          <a:p>
            <a:fld id="{FB16AC60-4618-014F-ABF8-BFC9F6D13946}" type="slidenum">
              <a:rPr lang="it-IT" smtClean="0"/>
              <a:t>66</a:t>
            </a:fld>
            <a:endParaRPr lang="it-IT"/>
          </a:p>
        </p:txBody>
      </p:sp>
      <p:sp>
        <p:nvSpPr>
          <p:cNvPr id="4" name="TextBox 3"/>
          <p:cNvSpPr txBox="1"/>
          <p:nvPr/>
        </p:nvSpPr>
        <p:spPr>
          <a:xfrm>
            <a:off x="432000" y="812389"/>
            <a:ext cx="8280000" cy="5216813"/>
          </a:xfrm>
          <a:prstGeom prst="rect">
            <a:avLst/>
          </a:prstGeom>
          <a:solidFill>
            <a:schemeClr val="bg1"/>
          </a:solidFill>
          <a:ln w="12700">
            <a:solidFill>
              <a:schemeClr val="tx2"/>
            </a:solidFill>
          </a:ln>
        </p:spPr>
        <p:txBody>
          <a:bodyPr wrap="square" bIns="0" rtlCol="0">
            <a:spAutoFit/>
          </a:bodyPr>
          <a:lstStyle/>
          <a:p>
            <a:r>
              <a:rPr lang="en-GB" sz="1600">
                <a:latin typeface="Consolas" charset="0"/>
                <a:ea typeface="Consolas" charset="0"/>
                <a:cs typeface="Consolas" charset="0"/>
              </a:rPr>
              <a:t>mysql&gt; </a:t>
            </a:r>
            <a:r>
              <a:rPr lang="en-GB" sz="1600">
                <a:solidFill>
                  <a:srgbClr val="FFC000"/>
                </a:solidFill>
                <a:latin typeface="Consolas" charset="0"/>
                <a:ea typeface="Consolas" charset="0"/>
                <a:cs typeface="Consolas" charset="0"/>
              </a:rPr>
              <a:t>help contents;</a:t>
            </a:r>
          </a:p>
          <a:p>
            <a:r>
              <a:rPr lang="en-GB" sz="1600">
                <a:latin typeface="Consolas" charset="0"/>
                <a:ea typeface="Consolas" charset="0"/>
                <a:cs typeface="Consolas" charset="0"/>
              </a:rPr>
              <a:t>For more information, type 'help &lt;item&gt;', where &lt;item&gt; is one of the following categories:</a:t>
            </a:r>
          </a:p>
          <a:p>
            <a:r>
              <a:rPr lang="en-GB" sz="1600">
                <a:latin typeface="Consolas" charset="0"/>
                <a:ea typeface="Consolas" charset="0"/>
                <a:cs typeface="Consolas" charset="0"/>
              </a:rPr>
              <a:t>   Account Management</a:t>
            </a:r>
          </a:p>
          <a:p>
            <a:r>
              <a:rPr lang="en-GB" sz="1600">
                <a:latin typeface="Consolas" charset="0"/>
                <a:ea typeface="Consolas" charset="0"/>
                <a:cs typeface="Consolas" charset="0"/>
              </a:rPr>
              <a:t>   Administration</a:t>
            </a:r>
          </a:p>
          <a:p>
            <a:r>
              <a:rPr lang="en-GB" sz="1600">
                <a:latin typeface="Consolas" charset="0"/>
                <a:ea typeface="Consolas" charset="0"/>
                <a:cs typeface="Consolas" charset="0"/>
              </a:rPr>
              <a:t>   Compound Statements</a:t>
            </a:r>
          </a:p>
          <a:p>
            <a:r>
              <a:rPr lang="en-GB" sz="1600">
                <a:latin typeface="Consolas" charset="0"/>
                <a:ea typeface="Consolas" charset="0"/>
                <a:cs typeface="Consolas" charset="0"/>
              </a:rPr>
              <a:t>   Data Definition</a:t>
            </a:r>
          </a:p>
          <a:p>
            <a:r>
              <a:rPr lang="en-GB" sz="1600">
                <a:latin typeface="Consolas" charset="0"/>
                <a:ea typeface="Consolas" charset="0"/>
                <a:cs typeface="Consolas" charset="0"/>
              </a:rPr>
              <a:t>   Data Manipulation</a:t>
            </a:r>
          </a:p>
          <a:p>
            <a:r>
              <a:rPr lang="en-GB" sz="1600">
                <a:latin typeface="Consolas" charset="0"/>
                <a:ea typeface="Consolas" charset="0"/>
                <a:cs typeface="Consolas" charset="0"/>
              </a:rPr>
              <a:t>   Data Types</a:t>
            </a:r>
          </a:p>
          <a:p>
            <a:r>
              <a:rPr lang="en-GB" sz="1600">
                <a:latin typeface="Consolas" charset="0"/>
                <a:ea typeface="Consolas" charset="0"/>
                <a:cs typeface="Consolas" charset="0"/>
              </a:rPr>
              <a:t>   Functions</a:t>
            </a:r>
          </a:p>
          <a:p>
            <a:r>
              <a:rPr lang="en-GB" sz="1600">
                <a:latin typeface="Consolas" charset="0"/>
                <a:ea typeface="Consolas" charset="0"/>
                <a:cs typeface="Consolas" charset="0"/>
              </a:rPr>
              <a:t>   Functions and Modifiers for Use with GROUP BY</a:t>
            </a:r>
          </a:p>
          <a:p>
            <a:r>
              <a:rPr lang="en-GB" sz="1600">
                <a:latin typeface="Consolas" charset="0"/>
                <a:ea typeface="Consolas" charset="0"/>
                <a:cs typeface="Consolas" charset="0"/>
              </a:rPr>
              <a:t>   Geographic Features</a:t>
            </a:r>
          </a:p>
          <a:p>
            <a:r>
              <a:rPr lang="en-GB" sz="1600">
                <a:latin typeface="Consolas" charset="0"/>
                <a:ea typeface="Consolas" charset="0"/>
                <a:cs typeface="Consolas" charset="0"/>
              </a:rPr>
              <a:t>   Help Metadata</a:t>
            </a:r>
          </a:p>
          <a:p>
            <a:r>
              <a:rPr lang="en-GB" sz="1600">
                <a:latin typeface="Consolas" charset="0"/>
                <a:ea typeface="Consolas" charset="0"/>
                <a:cs typeface="Consolas" charset="0"/>
              </a:rPr>
              <a:t>   Language Structure</a:t>
            </a:r>
          </a:p>
          <a:p>
            <a:r>
              <a:rPr lang="en-GB" sz="1600">
                <a:latin typeface="Consolas" charset="0"/>
                <a:ea typeface="Consolas" charset="0"/>
                <a:cs typeface="Consolas" charset="0"/>
              </a:rPr>
              <a:t>   Plugins</a:t>
            </a:r>
          </a:p>
          <a:p>
            <a:r>
              <a:rPr lang="en-GB" sz="1600">
                <a:latin typeface="Consolas" charset="0"/>
                <a:ea typeface="Consolas" charset="0"/>
                <a:cs typeface="Consolas" charset="0"/>
              </a:rPr>
              <a:t>   Procedures</a:t>
            </a:r>
          </a:p>
          <a:p>
            <a:r>
              <a:rPr lang="en-GB" sz="1600">
                <a:latin typeface="Consolas" charset="0"/>
                <a:ea typeface="Consolas" charset="0"/>
                <a:cs typeface="Consolas" charset="0"/>
              </a:rPr>
              <a:t>   Storage Engines</a:t>
            </a:r>
          </a:p>
          <a:p>
            <a:r>
              <a:rPr lang="en-GB" sz="1600">
                <a:latin typeface="Consolas" charset="0"/>
                <a:ea typeface="Consolas" charset="0"/>
                <a:cs typeface="Consolas" charset="0"/>
              </a:rPr>
              <a:t>   Table Maintenance</a:t>
            </a:r>
          </a:p>
          <a:p>
            <a:r>
              <a:rPr lang="en-GB" sz="1600">
                <a:latin typeface="Consolas" charset="0"/>
                <a:ea typeface="Consolas" charset="0"/>
                <a:cs typeface="Consolas" charset="0"/>
              </a:rPr>
              <a:t>   Transactions</a:t>
            </a:r>
          </a:p>
          <a:p>
            <a:r>
              <a:rPr lang="en-GB" sz="1600">
                <a:latin typeface="Consolas" charset="0"/>
                <a:ea typeface="Consolas" charset="0"/>
                <a:cs typeface="Consolas" charset="0"/>
              </a:rPr>
              <a:t>   User-Defined Functions</a:t>
            </a:r>
          </a:p>
          <a:p>
            <a:r>
              <a:rPr lang="en-GB" sz="1600">
                <a:latin typeface="Consolas" charset="0"/>
                <a:ea typeface="Consolas" charset="0"/>
                <a:cs typeface="Consolas" charset="0"/>
              </a:rPr>
              <a:t>   Utility</a:t>
            </a:r>
          </a:p>
        </p:txBody>
      </p:sp>
      <p:sp>
        <p:nvSpPr>
          <p:cNvPr id="8" name="Title 1">
            <a:extLst>
              <a:ext uri="{FF2B5EF4-FFF2-40B4-BE49-F238E27FC236}">
                <a16:creationId xmlns:a16="http://schemas.microsoft.com/office/drawing/2014/main" id="{0937449D-0CBD-DD48-AD06-F58C67DD666B}"/>
              </a:ext>
            </a:extLst>
          </p:cNvPr>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lang="en-GB" sz="3200" b="1" dirty="0">
                <a:solidFill>
                  <a:schemeClr val="tx2"/>
                </a:solidFill>
                <a:effectLst>
                  <a:outerShdw blurRad="50800" dist="38100" dir="2700000">
                    <a:srgbClr val="000000">
                      <a:alpha val="43000"/>
                    </a:srgbClr>
                  </a:outerShdw>
                </a:effectLst>
                <a:latin typeface="+mj-lt"/>
                <a:ea typeface="+mj-ea"/>
                <a:cs typeface="+mj-cs"/>
              </a:rPr>
              <a:t>MySQL base commands – 6</a:t>
            </a:r>
          </a:p>
        </p:txBody>
      </p:sp>
    </p:spTree>
    <p:extLst>
      <p:ext uri="{BB962C8B-B14F-4D97-AF65-F5344CB8AC3E}">
        <p14:creationId xmlns:p14="http://schemas.microsoft.com/office/powerpoint/2010/main" val="3335557911"/>
      </p:ext>
    </p:extLst>
  </p:cSld>
  <p:clrMapOvr>
    <a:masterClrMapping/>
  </p:clrMapOvr>
  <p:transition spd="slow">
    <p:wipe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3">
            <a:extLst>
              <a:ext uri="{FF2B5EF4-FFF2-40B4-BE49-F238E27FC236}">
                <a16:creationId xmlns:a16="http://schemas.microsoft.com/office/drawing/2014/main" id="{A9BDEE03-A98E-4A41-980F-1989045A8CFB}"/>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11" name="TextBox 10"/>
          <p:cNvSpPr txBox="1"/>
          <p:nvPr/>
        </p:nvSpPr>
        <p:spPr>
          <a:xfrm>
            <a:off x="413000" y="948800"/>
            <a:ext cx="8280000" cy="4185761"/>
          </a:xfrm>
          <a:prstGeom prst="rect">
            <a:avLst/>
          </a:prstGeom>
          <a:noFill/>
        </p:spPr>
        <p:txBody>
          <a:bodyPr wrap="square" rtlCol="0">
            <a:spAutoFit/>
          </a:bodyPr>
          <a:lstStyle/>
          <a:p>
            <a:pPr marL="324000" indent="-349200">
              <a:spcBef>
                <a:spcPts val="1000"/>
              </a:spcBef>
              <a:spcAft>
                <a:spcPts val="200"/>
              </a:spcAft>
              <a:buFont typeface="Wingdings" charset="2"/>
              <a:buChar char="Ø"/>
            </a:pPr>
            <a:r>
              <a:rPr lang="en-GB" sz="2400" dirty="0"/>
              <a:t>Use descriptive names that reflect the subject of the table or/and the data;</a:t>
            </a:r>
          </a:p>
          <a:p>
            <a:pPr marL="324000" indent="-349200">
              <a:spcBef>
                <a:spcPts val="1000"/>
              </a:spcBef>
              <a:spcAft>
                <a:spcPts val="200"/>
              </a:spcAft>
              <a:buFont typeface="Wingdings" charset="2"/>
              <a:buChar char="Ø"/>
            </a:pPr>
            <a:r>
              <a:rPr lang="en-GB" sz="2400" dirty="0"/>
              <a:t>Do not use specific names for data that could assume generic values;</a:t>
            </a:r>
          </a:p>
          <a:p>
            <a:pPr marL="324000" indent="-349200">
              <a:spcBef>
                <a:spcPts val="1000"/>
              </a:spcBef>
              <a:spcAft>
                <a:spcPts val="200"/>
              </a:spcAft>
              <a:buFont typeface="Wingdings" charset="2"/>
              <a:buChar char="Ø"/>
            </a:pPr>
            <a:r>
              <a:rPr lang="en-GB" sz="2400" dirty="0"/>
              <a:t>Avoid abbreviations and acronyms;</a:t>
            </a:r>
          </a:p>
          <a:p>
            <a:pPr marL="324000" indent="-349200">
              <a:spcBef>
                <a:spcPts val="1000"/>
              </a:spcBef>
              <a:spcAft>
                <a:spcPts val="200"/>
              </a:spcAft>
              <a:buFont typeface="Wingdings" charset="2"/>
              <a:buChar char="Ø"/>
            </a:pPr>
            <a:r>
              <a:rPr lang="en-GB" sz="2400" dirty="0"/>
              <a:t>Do not use punctuation or blanks in the names;</a:t>
            </a:r>
          </a:p>
          <a:p>
            <a:pPr marL="324000" indent="-349200">
              <a:spcBef>
                <a:spcPts val="1000"/>
              </a:spcBef>
              <a:spcAft>
                <a:spcPts val="200"/>
              </a:spcAft>
              <a:buFont typeface="Wingdings" charset="2"/>
              <a:buChar char="Ø"/>
            </a:pPr>
            <a:r>
              <a:rPr lang="en-GB" sz="2400" dirty="0"/>
              <a:t>Use plural for table names and singular for field names;</a:t>
            </a:r>
          </a:p>
          <a:p>
            <a:pPr marL="324000" indent="-349200">
              <a:spcBef>
                <a:spcPts val="1000"/>
              </a:spcBef>
              <a:spcAft>
                <a:spcPts val="200"/>
              </a:spcAft>
              <a:buFont typeface="Wingdings" charset="2"/>
              <a:buChar char="Ø"/>
            </a:pPr>
            <a:r>
              <a:rPr lang="en-GB" sz="2400" dirty="0"/>
              <a:t>Relational tables typically have a name that is a combination  of the names of the joined tables.</a:t>
            </a:r>
          </a:p>
        </p:txBody>
      </p:sp>
      <p:sp>
        <p:nvSpPr>
          <p:cNvPr id="7" name="Content Placeholder 3"/>
          <p:cNvSpPr txBox="1">
            <a:spLocks/>
          </p:cNvSpPr>
          <p:nvPr/>
        </p:nvSpPr>
        <p:spPr>
          <a:xfrm>
            <a:off x="432000" y="5333865"/>
            <a:ext cx="8460000" cy="1000274"/>
          </a:xfrm>
          <a:prstGeom prst="rect">
            <a:avLst/>
          </a:prstGeom>
          <a:ln w="12700">
            <a:solidFill>
              <a:schemeClr val="tx2"/>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sp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dk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dk1"/>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9pPr>
          </a:lstStyle>
          <a:p>
            <a:pPr marL="180975" lvl="1" indent="0">
              <a:buNone/>
            </a:pPr>
            <a:r>
              <a:rPr lang="en-GB" sz="2000" b="1" dirty="0"/>
              <a:t>Note 1</a:t>
            </a:r>
            <a:r>
              <a:rPr lang="en-GB" sz="2000" dirty="0"/>
              <a:t>: all the </a:t>
            </a:r>
            <a:r>
              <a:rPr lang="en-GB" sz="2000" dirty="0">
                <a:solidFill>
                  <a:srgbClr val="FF0000"/>
                </a:solidFill>
              </a:rPr>
              <a:t>commands</a:t>
            </a:r>
            <a:r>
              <a:rPr lang="en-GB" sz="2000" dirty="0"/>
              <a:t> and </a:t>
            </a:r>
            <a:r>
              <a:rPr lang="en-GB" sz="2000" dirty="0">
                <a:solidFill>
                  <a:srgbClr val="FF0000"/>
                </a:solidFill>
              </a:rPr>
              <a:t>field names</a:t>
            </a:r>
            <a:r>
              <a:rPr lang="en-GB" sz="2000" dirty="0">
                <a:solidFill>
                  <a:srgbClr val="CCFFCC"/>
                </a:solidFill>
              </a:rPr>
              <a:t> </a:t>
            </a:r>
            <a:r>
              <a:rPr lang="en-GB" sz="2000" dirty="0"/>
              <a:t>are </a:t>
            </a:r>
            <a:r>
              <a:rPr lang="en-GB" sz="2000" i="1" dirty="0">
                <a:solidFill>
                  <a:srgbClr val="C00000"/>
                </a:solidFill>
              </a:rPr>
              <a:t>case Insensitive</a:t>
            </a:r>
            <a:r>
              <a:rPr lang="en-GB" sz="2000" dirty="0"/>
              <a:t>.</a:t>
            </a:r>
          </a:p>
          <a:p>
            <a:pPr marL="180975" lvl="1" indent="0">
              <a:buNone/>
            </a:pPr>
            <a:r>
              <a:rPr lang="en-GB" sz="2000" b="1" dirty="0">
                <a:solidFill>
                  <a:schemeClr val="bg1"/>
                </a:solidFill>
              </a:rPr>
              <a:t>Note 2</a:t>
            </a:r>
            <a:r>
              <a:rPr lang="en-GB" sz="2000" dirty="0">
                <a:solidFill>
                  <a:schemeClr val="bg1"/>
                </a:solidFill>
              </a:rPr>
              <a:t>: </a:t>
            </a:r>
            <a:r>
              <a:rPr lang="en-GB" sz="2000" dirty="0">
                <a:solidFill>
                  <a:srgbClr val="FF0000"/>
                </a:solidFill>
              </a:rPr>
              <a:t>DB names</a:t>
            </a:r>
            <a:r>
              <a:rPr lang="en-GB" sz="2000" dirty="0">
                <a:solidFill>
                  <a:schemeClr val="bg1"/>
                </a:solidFill>
              </a:rPr>
              <a:t> and </a:t>
            </a:r>
            <a:r>
              <a:rPr lang="en-GB" sz="2000" dirty="0">
                <a:solidFill>
                  <a:srgbClr val="FF0000"/>
                </a:solidFill>
              </a:rPr>
              <a:t>table names</a:t>
            </a:r>
            <a:r>
              <a:rPr lang="en-GB" sz="2000" dirty="0"/>
              <a:t> “</a:t>
            </a:r>
            <a:r>
              <a:rPr lang="en-GB" sz="2000" i="1" dirty="0">
                <a:solidFill>
                  <a:srgbClr val="C00000"/>
                </a:solidFill>
              </a:rPr>
              <a:t>could</a:t>
            </a:r>
            <a:r>
              <a:rPr lang="en-GB" sz="2000" dirty="0"/>
              <a:t>” be </a:t>
            </a:r>
            <a:r>
              <a:rPr lang="en-GB" sz="2000" i="1" dirty="0">
                <a:solidFill>
                  <a:srgbClr val="C00000"/>
                </a:solidFill>
              </a:rPr>
              <a:t>Sensitive</a:t>
            </a:r>
            <a:r>
              <a:rPr lang="en-GB" sz="2000" dirty="0"/>
              <a:t>, depending on the Operative System and the server configuration.</a:t>
            </a:r>
          </a:p>
        </p:txBody>
      </p:sp>
      <p:sp>
        <p:nvSpPr>
          <p:cNvPr id="6" name="Slide Number Placeholder 5"/>
          <p:cNvSpPr>
            <a:spLocks noGrp="1"/>
          </p:cNvSpPr>
          <p:nvPr>
            <p:ph type="sldNum" sz="quarter" idx="12"/>
          </p:nvPr>
        </p:nvSpPr>
        <p:spPr/>
        <p:txBody>
          <a:bodyPr/>
          <a:lstStyle/>
          <a:p>
            <a:fld id="{FB16AC60-4618-014F-ABF8-BFC9F6D13946}" type="slidenum">
              <a:rPr lang="it-IT" smtClean="0"/>
              <a:t>67</a:t>
            </a:fld>
            <a:endParaRPr lang="it-IT"/>
          </a:p>
        </p:txBody>
      </p:sp>
      <p:sp>
        <p:nvSpPr>
          <p:cNvPr id="9" name="Title 1">
            <a:extLst>
              <a:ext uri="{FF2B5EF4-FFF2-40B4-BE49-F238E27FC236}">
                <a16:creationId xmlns:a16="http://schemas.microsoft.com/office/drawing/2014/main" id="{64FD8581-E85E-2F4D-B448-42D333FC55AC}"/>
              </a:ext>
            </a:extLst>
          </p:cNvPr>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lang="en-GB" sz="3200" b="1" dirty="0">
                <a:solidFill>
                  <a:schemeClr val="tx2"/>
                </a:solidFill>
                <a:effectLst>
                  <a:outerShdw blurRad="50800" dist="38100" dir="2700000">
                    <a:srgbClr val="000000">
                      <a:alpha val="43000"/>
                    </a:srgbClr>
                  </a:outerShdw>
                </a:effectLst>
                <a:latin typeface="+mj-lt"/>
                <a:ea typeface="+mj-ea"/>
                <a:cs typeface="+mj-cs"/>
              </a:rPr>
              <a:t>MySQL base commands: suggestions</a:t>
            </a:r>
          </a:p>
        </p:txBody>
      </p:sp>
    </p:spTree>
    <p:extLst>
      <p:ext uri="{BB962C8B-B14F-4D97-AF65-F5344CB8AC3E}">
        <p14:creationId xmlns:p14="http://schemas.microsoft.com/office/powerpoint/2010/main" val="61230259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p:tgtEl>
                                          <p:spTgt spid="11">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additive="base">
                                        <p:cTn id="37" dur="500"/>
                                        <p:tgtEl>
                                          <p:spTgt spid="11">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1">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7">
                                            <p:bg/>
                                          </p:spTgt>
                                        </p:tgtEl>
                                        <p:attrNameLst>
                                          <p:attrName>style.visibility</p:attrName>
                                        </p:attrNameLst>
                                      </p:cBhvr>
                                      <p:to>
                                        <p:strVal val="visible"/>
                                      </p:to>
                                    </p:set>
                                    <p:anim calcmode="lin" valueType="num">
                                      <p:cBhvr additive="base">
                                        <p:cTn id="43" dur="500"/>
                                        <p:tgtEl>
                                          <p:spTgt spid="7">
                                            <p:bg/>
                                          </p:spTgt>
                                        </p:tgtEl>
                                        <p:attrNameLst>
                                          <p:attrName>ppt_y</p:attrName>
                                        </p:attrNameLst>
                                      </p:cBhvr>
                                      <p:tavLst>
                                        <p:tav tm="0">
                                          <p:val>
                                            <p:strVal val="#ppt_y+#ppt_h*1.125000"/>
                                          </p:val>
                                        </p:tav>
                                        <p:tav tm="100000">
                                          <p:val>
                                            <p:strVal val="#ppt_y"/>
                                          </p:val>
                                        </p:tav>
                                      </p:tavLst>
                                    </p:anim>
                                    <p:animEffect transition="in" filter="wipe(up)">
                                      <p:cBhvr>
                                        <p:cTn id="44" dur="500"/>
                                        <p:tgtEl>
                                          <p:spTgt spid="7">
                                            <p:bg/>
                                          </p:spTgt>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 calcmode="lin" valueType="num">
                                      <p:cBhvr additive="base">
                                        <p:cTn id="4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48" dur="500"/>
                                        <p:tgtEl>
                                          <p:spTgt spid="7">
                                            <p:txEl>
                                              <p:pRg st="0" end="0"/>
                                            </p:txEl>
                                          </p:spTgt>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anim calcmode="lin" valueType="num">
                                      <p:cBhvr additive="base">
                                        <p:cTn id="51"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5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7" grpId="0" build="p"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3">
            <a:extLst>
              <a:ext uri="{FF2B5EF4-FFF2-40B4-BE49-F238E27FC236}">
                <a16:creationId xmlns:a16="http://schemas.microsoft.com/office/drawing/2014/main" id="{6239A578-4373-8B42-B26C-7B0F3AD6D637}"/>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5" name="Content Placeholder 2"/>
          <p:cNvSpPr txBox="1">
            <a:spLocks/>
          </p:cNvSpPr>
          <p:nvPr/>
        </p:nvSpPr>
        <p:spPr>
          <a:xfrm>
            <a:off x="273060" y="851479"/>
            <a:ext cx="8567999" cy="5420330"/>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403225" lvl="1">
              <a:lnSpc>
                <a:spcPct val="102000"/>
              </a:lnSpc>
              <a:buFont typeface="Wingdings" pitchFamily="2" charset="2"/>
              <a:buChar char="Ø"/>
            </a:pPr>
            <a:r>
              <a:rPr lang="en-GB" sz="2400" b="0" dirty="0">
                <a:cs typeface="Bitstream Vera Sans" charset="0"/>
              </a:rPr>
              <a:t>Here we use the MySQL client command to connect to the MySQL server. Use user “root” for convenience.</a:t>
            </a:r>
          </a:p>
          <a:p>
            <a:pPr marL="358775" lvl="1" indent="0">
              <a:lnSpc>
                <a:spcPct val="102000"/>
              </a:lnSpc>
              <a:buNone/>
            </a:pPr>
            <a:r>
              <a:rPr lang="en-GB" sz="2000" b="0" dirty="0">
                <a:latin typeface="Andale Mono"/>
                <a:cs typeface="Andale Mono"/>
              </a:rPr>
              <a:t>  </a:t>
            </a:r>
            <a:r>
              <a:rPr lang="en-GB" sz="2000" b="0" dirty="0" err="1">
                <a:latin typeface="Consolas"/>
                <a:cs typeface="Consolas"/>
              </a:rPr>
              <a:t>mysql</a:t>
            </a:r>
            <a:r>
              <a:rPr lang="en-GB" sz="2000" b="0" dirty="0">
                <a:latin typeface="Consolas"/>
                <a:cs typeface="Consolas"/>
              </a:rPr>
              <a:t> --local-</a:t>
            </a:r>
            <a:r>
              <a:rPr lang="en-GB" sz="2000" b="0" dirty="0" err="1">
                <a:latin typeface="Consolas"/>
                <a:cs typeface="Consolas"/>
              </a:rPr>
              <a:t>infile</a:t>
            </a:r>
            <a:r>
              <a:rPr lang="en-GB" sz="2000" b="0" dirty="0">
                <a:latin typeface="Consolas"/>
                <a:cs typeface="Consolas"/>
              </a:rPr>
              <a:t>=1 -u root –p </a:t>
            </a:r>
            <a:r>
              <a:rPr lang="en-GB" sz="2000" b="0" dirty="0">
                <a:solidFill>
                  <a:srgbClr val="CCFFCC"/>
                </a:solidFill>
                <a:latin typeface="Consolas"/>
                <a:cs typeface="Consolas"/>
              </a:rPr>
              <a:t>[ DIF ]</a:t>
            </a:r>
          </a:p>
          <a:p>
            <a:pPr marL="358775" lvl="1" indent="0">
              <a:lnSpc>
                <a:spcPct val="102000"/>
              </a:lnSpc>
              <a:buNone/>
            </a:pPr>
            <a:r>
              <a:rPr lang="en-GB" sz="2000" b="0" dirty="0">
                <a:solidFill>
                  <a:srgbClr val="FCD5B5"/>
                </a:solidFill>
                <a:latin typeface="Consolas"/>
                <a:cs typeface="Consolas"/>
              </a:rPr>
              <a:t>Enter password:</a:t>
            </a:r>
          </a:p>
          <a:p>
            <a:pPr marL="358775" lvl="1" indent="0">
              <a:lnSpc>
                <a:spcPct val="102000"/>
              </a:lnSpc>
              <a:buNone/>
            </a:pPr>
            <a:r>
              <a:rPr lang="en-GB" sz="2000" b="0" dirty="0" err="1">
                <a:solidFill>
                  <a:schemeClr val="accent6">
                    <a:lumMod val="40000"/>
                    <a:lumOff val="60000"/>
                  </a:schemeClr>
                </a:solidFill>
                <a:latin typeface="Consolas"/>
                <a:cs typeface="Consolas"/>
              </a:rPr>
              <a:t>mysql</a:t>
            </a:r>
            <a:r>
              <a:rPr lang="en-GB" sz="2000" b="0" dirty="0">
                <a:solidFill>
                  <a:schemeClr val="accent6">
                    <a:lumMod val="40000"/>
                    <a:lumOff val="60000"/>
                  </a:schemeClr>
                </a:solidFill>
                <a:latin typeface="Consolas"/>
                <a:cs typeface="Consolas"/>
              </a:rPr>
              <a:t>&gt;</a:t>
            </a:r>
            <a:r>
              <a:rPr lang="en-GB" sz="2000" b="0" dirty="0">
                <a:latin typeface="Consolas"/>
                <a:cs typeface="Consolas"/>
              </a:rPr>
              <a:t> USE DIF;</a:t>
            </a:r>
          </a:p>
          <a:p>
            <a:pPr marL="355600" indent="0">
              <a:lnSpc>
                <a:spcPct val="102000"/>
              </a:lnSpc>
              <a:buNone/>
            </a:pPr>
            <a:r>
              <a:rPr lang="en-GB" sz="2000" b="0" dirty="0" err="1">
                <a:solidFill>
                  <a:srgbClr val="FCD5B5"/>
                </a:solidFill>
                <a:latin typeface="Consolas"/>
                <a:cs typeface="Consolas"/>
              </a:rPr>
              <a:t>mysql</a:t>
            </a:r>
            <a:r>
              <a:rPr lang="en-GB" sz="2000" b="0" dirty="0">
                <a:solidFill>
                  <a:srgbClr val="FCD5B5"/>
                </a:solidFill>
                <a:latin typeface="Consolas"/>
                <a:cs typeface="Consolas"/>
              </a:rPr>
              <a:t>&gt;</a:t>
            </a:r>
            <a:r>
              <a:rPr lang="en-GB" sz="2000" b="0" dirty="0">
                <a:latin typeface="Consolas"/>
                <a:cs typeface="Consolas"/>
              </a:rPr>
              <a:t> SHOW TABLES;</a:t>
            </a:r>
          </a:p>
          <a:p>
            <a:pPr marL="358775" lvl="1" indent="0">
              <a:lnSpc>
                <a:spcPct val="90000"/>
              </a:lnSpc>
              <a:buNone/>
            </a:pPr>
            <a:r>
              <a:rPr lang="en-US" sz="2000" b="0" dirty="0">
                <a:latin typeface="Consolas"/>
                <a:cs typeface="Consolas"/>
              </a:rPr>
              <a:t>+---------------+</a:t>
            </a:r>
          </a:p>
          <a:p>
            <a:pPr marL="358775" lvl="1" indent="0">
              <a:lnSpc>
                <a:spcPct val="90000"/>
              </a:lnSpc>
              <a:buNone/>
            </a:pPr>
            <a:r>
              <a:rPr lang="en-US" sz="2000" b="0" dirty="0">
                <a:latin typeface="Consolas"/>
                <a:cs typeface="Consolas"/>
              </a:rPr>
              <a:t>| </a:t>
            </a:r>
            <a:r>
              <a:rPr lang="en-US" sz="2000" b="0" dirty="0" err="1">
                <a:latin typeface="Consolas"/>
                <a:cs typeface="Consolas"/>
              </a:rPr>
              <a:t>Tables_in_dif</a:t>
            </a:r>
            <a:r>
              <a:rPr lang="en-US" sz="2000" b="0" dirty="0">
                <a:latin typeface="Consolas"/>
                <a:cs typeface="Consolas"/>
              </a:rPr>
              <a:t> |</a:t>
            </a:r>
          </a:p>
          <a:p>
            <a:pPr marL="358775" lvl="1" indent="0">
              <a:lnSpc>
                <a:spcPct val="90000"/>
              </a:lnSpc>
              <a:buNone/>
            </a:pPr>
            <a:r>
              <a:rPr lang="en-US" sz="2000" b="0" dirty="0">
                <a:latin typeface="Consolas"/>
                <a:cs typeface="Consolas"/>
              </a:rPr>
              <a:t>+---------------+</a:t>
            </a:r>
          </a:p>
          <a:p>
            <a:pPr marL="358775" lvl="1" indent="0">
              <a:lnSpc>
                <a:spcPct val="90000"/>
              </a:lnSpc>
              <a:buNone/>
            </a:pPr>
            <a:r>
              <a:rPr lang="en-US" sz="2000" b="0" dirty="0">
                <a:latin typeface="Consolas"/>
                <a:cs typeface="Consolas"/>
              </a:rPr>
              <a:t>| Messier       |</a:t>
            </a:r>
          </a:p>
          <a:p>
            <a:pPr marL="358775" lvl="1" indent="0">
              <a:lnSpc>
                <a:spcPct val="90000"/>
              </a:lnSpc>
              <a:buNone/>
            </a:pPr>
            <a:r>
              <a:rPr lang="en-US" sz="2000" b="0" dirty="0">
                <a:latin typeface="Consolas"/>
                <a:cs typeface="Consolas"/>
              </a:rPr>
              <a:t>| </a:t>
            </a:r>
            <a:r>
              <a:rPr lang="en-US" sz="2000" b="0" dirty="0" err="1">
                <a:latin typeface="Consolas"/>
                <a:cs typeface="Consolas"/>
              </a:rPr>
              <a:t>TypeDescr</a:t>
            </a:r>
            <a:r>
              <a:rPr lang="en-US" sz="2000" b="0" dirty="0">
                <a:latin typeface="Consolas"/>
                <a:cs typeface="Consolas"/>
              </a:rPr>
              <a:t>     |</a:t>
            </a:r>
          </a:p>
          <a:p>
            <a:pPr marL="358775" lvl="1" indent="0">
              <a:lnSpc>
                <a:spcPct val="90000"/>
              </a:lnSpc>
              <a:buNone/>
            </a:pPr>
            <a:r>
              <a:rPr lang="en-US" sz="2000" b="0" dirty="0">
                <a:latin typeface="Consolas"/>
                <a:cs typeface="Consolas"/>
              </a:rPr>
              <a:t>| </a:t>
            </a:r>
            <a:r>
              <a:rPr lang="en-US" sz="2000" b="0" dirty="0" err="1">
                <a:latin typeface="Consolas"/>
                <a:cs typeface="Consolas"/>
              </a:rPr>
              <a:t>dif</a:t>
            </a:r>
            <a:r>
              <a:rPr lang="en-US" sz="2000" b="0" dirty="0">
                <a:latin typeface="Consolas"/>
                <a:cs typeface="Consolas"/>
              </a:rPr>
              <a:t>           |</a:t>
            </a:r>
          </a:p>
          <a:p>
            <a:pPr marL="358775" lvl="1" indent="0">
              <a:lnSpc>
                <a:spcPct val="90000"/>
              </a:lnSpc>
              <a:buNone/>
            </a:pPr>
            <a:r>
              <a:rPr lang="en-US" sz="2000" b="0" dirty="0">
                <a:latin typeface="Consolas"/>
                <a:cs typeface="Consolas"/>
              </a:rPr>
              <a:t>| </a:t>
            </a:r>
            <a:r>
              <a:rPr lang="en-US" sz="2000" b="0" dirty="0" err="1">
                <a:latin typeface="Consolas"/>
                <a:cs typeface="Consolas"/>
              </a:rPr>
              <a:t>tbl</a:t>
            </a:r>
            <a:r>
              <a:rPr lang="en-US" sz="2000" b="0" dirty="0">
                <a:latin typeface="Consolas"/>
                <a:cs typeface="Consolas"/>
              </a:rPr>
              <a:t>           |</a:t>
            </a:r>
          </a:p>
          <a:p>
            <a:pPr marL="358775" lvl="1" indent="0">
              <a:lnSpc>
                <a:spcPct val="90000"/>
              </a:lnSpc>
              <a:buNone/>
            </a:pPr>
            <a:r>
              <a:rPr lang="en-US" sz="2000" b="0" dirty="0">
                <a:latin typeface="Consolas"/>
                <a:cs typeface="Consolas"/>
              </a:rPr>
              <a:t>+---------------+</a:t>
            </a:r>
          </a:p>
        </p:txBody>
      </p:sp>
      <p:sp>
        <p:nvSpPr>
          <p:cNvPr id="3" name="Oval 2"/>
          <p:cNvSpPr/>
          <p:nvPr/>
        </p:nvSpPr>
        <p:spPr>
          <a:xfrm>
            <a:off x="2144891" y="2435850"/>
            <a:ext cx="732117" cy="448235"/>
          </a:xfrm>
          <a:prstGeom prst="ellipse">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Up Arrow 8"/>
          <p:cNvSpPr/>
          <p:nvPr/>
        </p:nvSpPr>
        <p:spPr>
          <a:xfrm>
            <a:off x="3077882" y="2092204"/>
            <a:ext cx="3370896" cy="732115"/>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kumimoji="0" lang="en-GB" sz="3200" b="1" i="0" u="none" strike="noStrike" kern="1200" cap="none" spc="0" normalizeH="0" baseline="0" dirty="0">
                <a:ln>
                  <a:noFill/>
                </a:ln>
                <a:solidFill>
                  <a:schemeClr val="tx2"/>
                </a:solidFill>
                <a:effectLst>
                  <a:outerShdw blurRad="50800" dist="38100" dir="2700000">
                    <a:srgbClr val="000000">
                      <a:alpha val="43000"/>
                    </a:srgbClr>
                  </a:outerShdw>
                </a:effectLst>
                <a:uLnTx/>
                <a:uFillTx/>
                <a:latin typeface="+mj-lt"/>
                <a:ea typeface="+mj-ea"/>
                <a:cs typeface="+mj-cs"/>
              </a:rPr>
              <a:t>The Messier table creation – 1</a:t>
            </a:r>
          </a:p>
        </p:txBody>
      </p:sp>
      <p:sp>
        <p:nvSpPr>
          <p:cNvPr id="4" name="Slide Number Placeholder 3">
            <a:extLst>
              <a:ext uri="{FF2B5EF4-FFF2-40B4-BE49-F238E27FC236}">
                <a16:creationId xmlns:a16="http://schemas.microsoft.com/office/drawing/2014/main" id="{1BBDAD40-2E24-4A46-9602-CDF8596200EA}"/>
              </a:ext>
            </a:extLst>
          </p:cNvPr>
          <p:cNvSpPr>
            <a:spLocks noGrp="1"/>
          </p:cNvSpPr>
          <p:nvPr>
            <p:ph type="sldNum" sz="quarter" idx="12"/>
          </p:nvPr>
        </p:nvSpPr>
        <p:spPr/>
        <p:txBody>
          <a:bodyPr/>
          <a:lstStyle/>
          <a:p>
            <a:fld id="{D12AA694-00EB-4F4B-AABB-6F50FB178914}" type="slidenum">
              <a:rPr lang="en-US" smtClean="0"/>
              <a:t>68</a:t>
            </a:fld>
            <a:endParaRPr lang="en-US"/>
          </a:p>
        </p:txBody>
      </p:sp>
      <p:sp>
        <p:nvSpPr>
          <p:cNvPr id="2" name="TextBox 1">
            <a:extLst>
              <a:ext uri="{FF2B5EF4-FFF2-40B4-BE49-F238E27FC236}">
                <a16:creationId xmlns:a16="http://schemas.microsoft.com/office/drawing/2014/main" id="{62D3588C-BC88-C04C-A6A6-97F7E3CB4973}"/>
              </a:ext>
            </a:extLst>
          </p:cNvPr>
          <p:cNvSpPr txBox="1"/>
          <p:nvPr/>
        </p:nvSpPr>
        <p:spPr>
          <a:xfrm rot="2573989">
            <a:off x="7323739" y="640629"/>
            <a:ext cx="1747024" cy="369332"/>
          </a:xfrm>
          <a:prstGeom prst="rect">
            <a:avLst/>
          </a:prstGeom>
          <a:solidFill>
            <a:schemeClr val="accent1"/>
          </a:solidFill>
          <a:ln>
            <a:solidFill>
              <a:schemeClr val="tx2"/>
            </a:solidFill>
          </a:ln>
        </p:spPr>
        <p:txBody>
          <a:bodyPr wrap="square" rtlCol="0">
            <a:spAutoFit/>
          </a:bodyPr>
          <a:lstStyle/>
          <a:p>
            <a:pPr algn="ctr"/>
            <a:r>
              <a:rPr lang="en-GB"/>
              <a:t>If </a:t>
            </a:r>
            <a:r>
              <a:rPr lang="en-GB" b="1">
                <a:solidFill>
                  <a:srgbClr val="FFC000"/>
                </a:solidFill>
              </a:rPr>
              <a:t>DIF</a:t>
            </a:r>
            <a:r>
              <a:rPr lang="en-GB"/>
              <a:t> installed</a:t>
            </a:r>
          </a:p>
        </p:txBody>
      </p:sp>
    </p:spTree>
    <p:extLst>
      <p:ext uri="{BB962C8B-B14F-4D97-AF65-F5344CB8AC3E}">
        <p14:creationId xmlns:p14="http://schemas.microsoft.com/office/powerpoint/2010/main" val="66383358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wipe(down)">
                                      <p:cBhvr>
                                        <p:cTn id="43" dur="500"/>
                                        <p:tgtEl>
                                          <p:spTgt spid="5">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nodeType="click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 calcmode="lin" valueType="num">
                                      <p:cBhvr additive="base">
                                        <p:cTn id="48"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49" dur="500"/>
                                        <p:tgtEl>
                                          <p:spTgt spid="5">
                                            <p:txEl>
                                              <p:pRg st="5" end="5"/>
                                            </p:txEl>
                                          </p:spTgt>
                                        </p:tgtEl>
                                      </p:cBhvr>
                                    </p:animEffect>
                                  </p:childTnLst>
                                </p:cTn>
                              </p:par>
                              <p:par>
                                <p:cTn id="50" presetID="12" presetClass="entr" presetSubtype="4" fill="hold" nodeType="with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 calcmode="lin" valueType="num">
                                      <p:cBhvr additive="base">
                                        <p:cTn id="52"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53" dur="500"/>
                                        <p:tgtEl>
                                          <p:spTgt spid="5">
                                            <p:txEl>
                                              <p:pRg st="6" end="6"/>
                                            </p:txEl>
                                          </p:spTgt>
                                        </p:tgtEl>
                                      </p:cBhvr>
                                    </p:animEffect>
                                  </p:childTnLst>
                                </p:cTn>
                              </p:par>
                              <p:par>
                                <p:cTn id="54" presetID="12" presetClass="entr" presetSubtype="4" fill="hold" nodeType="with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additive="base">
                                        <p:cTn id="56"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57" dur="500"/>
                                        <p:tgtEl>
                                          <p:spTgt spid="5">
                                            <p:txEl>
                                              <p:pRg st="7" end="7"/>
                                            </p:txEl>
                                          </p:spTgt>
                                        </p:tgtEl>
                                      </p:cBhvr>
                                    </p:animEffect>
                                  </p:childTnLst>
                                </p:cTn>
                              </p:par>
                              <p:par>
                                <p:cTn id="58" presetID="12" presetClass="entr" presetSubtype="4" fill="hold" nodeType="withEffect">
                                  <p:stCondLst>
                                    <p:cond delay="0"/>
                                  </p:stCondLst>
                                  <p:childTnLst>
                                    <p:set>
                                      <p:cBhvr>
                                        <p:cTn id="59" dur="1" fill="hold">
                                          <p:stCondLst>
                                            <p:cond delay="0"/>
                                          </p:stCondLst>
                                        </p:cTn>
                                        <p:tgtEl>
                                          <p:spTgt spid="5">
                                            <p:txEl>
                                              <p:pRg st="8" end="8"/>
                                            </p:txEl>
                                          </p:spTgt>
                                        </p:tgtEl>
                                        <p:attrNameLst>
                                          <p:attrName>style.visibility</p:attrName>
                                        </p:attrNameLst>
                                      </p:cBhvr>
                                      <p:to>
                                        <p:strVal val="visible"/>
                                      </p:to>
                                    </p:set>
                                    <p:anim calcmode="lin" valueType="num">
                                      <p:cBhvr additive="base">
                                        <p:cTn id="60"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61" dur="500"/>
                                        <p:tgtEl>
                                          <p:spTgt spid="5">
                                            <p:txEl>
                                              <p:pRg st="8" end="8"/>
                                            </p:txEl>
                                          </p:spTgt>
                                        </p:tgtEl>
                                      </p:cBhvr>
                                    </p:animEffect>
                                  </p:childTnLst>
                                </p:cTn>
                              </p:par>
                              <p:par>
                                <p:cTn id="62" presetID="12" presetClass="entr" presetSubtype="4" fill="hold" nodeType="withEffect">
                                  <p:stCondLst>
                                    <p:cond delay="0"/>
                                  </p:stCondLst>
                                  <p:childTnLst>
                                    <p:set>
                                      <p:cBhvr>
                                        <p:cTn id="63" dur="1" fill="hold">
                                          <p:stCondLst>
                                            <p:cond delay="0"/>
                                          </p:stCondLst>
                                        </p:cTn>
                                        <p:tgtEl>
                                          <p:spTgt spid="5">
                                            <p:txEl>
                                              <p:pRg st="9" end="9"/>
                                            </p:txEl>
                                          </p:spTgt>
                                        </p:tgtEl>
                                        <p:attrNameLst>
                                          <p:attrName>style.visibility</p:attrName>
                                        </p:attrNameLst>
                                      </p:cBhvr>
                                      <p:to>
                                        <p:strVal val="visible"/>
                                      </p:to>
                                    </p:set>
                                    <p:anim calcmode="lin" valueType="num">
                                      <p:cBhvr additive="base">
                                        <p:cTn id="64" dur="500"/>
                                        <p:tgtEl>
                                          <p:spTgt spid="5">
                                            <p:txEl>
                                              <p:pRg st="9" end="9"/>
                                            </p:txEl>
                                          </p:spTgt>
                                        </p:tgtEl>
                                        <p:attrNameLst>
                                          <p:attrName>ppt_y</p:attrName>
                                        </p:attrNameLst>
                                      </p:cBhvr>
                                      <p:tavLst>
                                        <p:tav tm="0">
                                          <p:val>
                                            <p:strVal val="#ppt_y+#ppt_h*1.125000"/>
                                          </p:val>
                                        </p:tav>
                                        <p:tav tm="100000">
                                          <p:val>
                                            <p:strVal val="#ppt_y"/>
                                          </p:val>
                                        </p:tav>
                                      </p:tavLst>
                                    </p:anim>
                                    <p:animEffect transition="in" filter="wipe(up)">
                                      <p:cBhvr>
                                        <p:cTn id="65" dur="500"/>
                                        <p:tgtEl>
                                          <p:spTgt spid="5">
                                            <p:txEl>
                                              <p:pRg st="9" end="9"/>
                                            </p:txEl>
                                          </p:spTgt>
                                        </p:tgtEl>
                                      </p:cBhvr>
                                    </p:animEffect>
                                  </p:childTnLst>
                                </p:cTn>
                              </p:par>
                              <p:par>
                                <p:cTn id="66" presetID="12" presetClass="entr" presetSubtype="4" fill="hold" nodeType="withEffect">
                                  <p:stCondLst>
                                    <p:cond delay="0"/>
                                  </p:stCondLst>
                                  <p:childTnLst>
                                    <p:set>
                                      <p:cBhvr>
                                        <p:cTn id="67" dur="1" fill="hold">
                                          <p:stCondLst>
                                            <p:cond delay="0"/>
                                          </p:stCondLst>
                                        </p:cTn>
                                        <p:tgtEl>
                                          <p:spTgt spid="5">
                                            <p:txEl>
                                              <p:pRg st="10" end="10"/>
                                            </p:txEl>
                                          </p:spTgt>
                                        </p:tgtEl>
                                        <p:attrNameLst>
                                          <p:attrName>style.visibility</p:attrName>
                                        </p:attrNameLst>
                                      </p:cBhvr>
                                      <p:to>
                                        <p:strVal val="visible"/>
                                      </p:to>
                                    </p:set>
                                    <p:anim calcmode="lin" valueType="num">
                                      <p:cBhvr additive="base">
                                        <p:cTn id="68" dur="500"/>
                                        <p:tgtEl>
                                          <p:spTgt spid="5">
                                            <p:txEl>
                                              <p:pRg st="10" end="10"/>
                                            </p:txEl>
                                          </p:spTgt>
                                        </p:tgtEl>
                                        <p:attrNameLst>
                                          <p:attrName>ppt_y</p:attrName>
                                        </p:attrNameLst>
                                      </p:cBhvr>
                                      <p:tavLst>
                                        <p:tav tm="0">
                                          <p:val>
                                            <p:strVal val="#ppt_y+#ppt_h*1.125000"/>
                                          </p:val>
                                        </p:tav>
                                        <p:tav tm="100000">
                                          <p:val>
                                            <p:strVal val="#ppt_y"/>
                                          </p:val>
                                        </p:tav>
                                      </p:tavLst>
                                    </p:anim>
                                    <p:animEffect transition="in" filter="wipe(up)">
                                      <p:cBhvr>
                                        <p:cTn id="69" dur="500"/>
                                        <p:tgtEl>
                                          <p:spTgt spid="5">
                                            <p:txEl>
                                              <p:pRg st="10" end="10"/>
                                            </p:txEl>
                                          </p:spTgt>
                                        </p:tgtEl>
                                      </p:cBhvr>
                                    </p:animEffect>
                                  </p:childTnLst>
                                </p:cTn>
                              </p:par>
                              <p:par>
                                <p:cTn id="70" presetID="12" presetClass="entr" presetSubtype="4" fill="hold" nodeType="withEffect">
                                  <p:stCondLst>
                                    <p:cond delay="0"/>
                                  </p:stCondLst>
                                  <p:childTnLst>
                                    <p:set>
                                      <p:cBhvr>
                                        <p:cTn id="71" dur="1" fill="hold">
                                          <p:stCondLst>
                                            <p:cond delay="0"/>
                                          </p:stCondLst>
                                        </p:cTn>
                                        <p:tgtEl>
                                          <p:spTgt spid="5">
                                            <p:txEl>
                                              <p:pRg st="11" end="11"/>
                                            </p:txEl>
                                          </p:spTgt>
                                        </p:tgtEl>
                                        <p:attrNameLst>
                                          <p:attrName>style.visibility</p:attrName>
                                        </p:attrNameLst>
                                      </p:cBhvr>
                                      <p:to>
                                        <p:strVal val="visible"/>
                                      </p:to>
                                    </p:set>
                                    <p:anim calcmode="lin" valueType="num">
                                      <p:cBhvr additive="base">
                                        <p:cTn id="72" dur="500"/>
                                        <p:tgtEl>
                                          <p:spTgt spid="5">
                                            <p:txEl>
                                              <p:pRg st="11" end="11"/>
                                            </p:txEl>
                                          </p:spTgt>
                                        </p:tgtEl>
                                        <p:attrNameLst>
                                          <p:attrName>ppt_y</p:attrName>
                                        </p:attrNameLst>
                                      </p:cBhvr>
                                      <p:tavLst>
                                        <p:tav tm="0">
                                          <p:val>
                                            <p:strVal val="#ppt_y+#ppt_h*1.125000"/>
                                          </p:val>
                                        </p:tav>
                                        <p:tav tm="100000">
                                          <p:val>
                                            <p:strVal val="#ppt_y"/>
                                          </p:val>
                                        </p:tav>
                                      </p:tavLst>
                                    </p:anim>
                                    <p:animEffect transition="in" filter="wipe(up)">
                                      <p:cBhvr>
                                        <p:cTn id="73" dur="500"/>
                                        <p:tgtEl>
                                          <p:spTgt spid="5">
                                            <p:txEl>
                                              <p:pRg st="11" end="11"/>
                                            </p:txEl>
                                          </p:spTgt>
                                        </p:tgtEl>
                                      </p:cBhvr>
                                    </p:animEffect>
                                  </p:childTnLst>
                                </p:cTn>
                              </p:par>
                              <p:par>
                                <p:cTn id="74" presetID="12" presetClass="entr" presetSubtype="4" fill="hold" nodeType="withEffect">
                                  <p:stCondLst>
                                    <p:cond delay="0"/>
                                  </p:stCondLst>
                                  <p:childTnLst>
                                    <p:set>
                                      <p:cBhvr>
                                        <p:cTn id="75" dur="1" fill="hold">
                                          <p:stCondLst>
                                            <p:cond delay="0"/>
                                          </p:stCondLst>
                                        </p:cTn>
                                        <p:tgtEl>
                                          <p:spTgt spid="5">
                                            <p:txEl>
                                              <p:pRg st="12" end="12"/>
                                            </p:txEl>
                                          </p:spTgt>
                                        </p:tgtEl>
                                        <p:attrNameLst>
                                          <p:attrName>style.visibility</p:attrName>
                                        </p:attrNameLst>
                                      </p:cBhvr>
                                      <p:to>
                                        <p:strVal val="visible"/>
                                      </p:to>
                                    </p:set>
                                    <p:anim calcmode="lin" valueType="num">
                                      <p:cBhvr additive="base">
                                        <p:cTn id="76" dur="500"/>
                                        <p:tgtEl>
                                          <p:spTgt spid="5">
                                            <p:txEl>
                                              <p:pRg st="12" end="12"/>
                                            </p:txEl>
                                          </p:spTgt>
                                        </p:tgtEl>
                                        <p:attrNameLst>
                                          <p:attrName>ppt_y</p:attrName>
                                        </p:attrNameLst>
                                      </p:cBhvr>
                                      <p:tavLst>
                                        <p:tav tm="0">
                                          <p:val>
                                            <p:strVal val="#ppt_y+#ppt_h*1.125000"/>
                                          </p:val>
                                        </p:tav>
                                        <p:tav tm="100000">
                                          <p:val>
                                            <p:strVal val="#ppt_y"/>
                                          </p:val>
                                        </p:tav>
                                      </p:tavLst>
                                    </p:anim>
                                    <p:animEffect transition="in" filter="wipe(up)">
                                      <p:cBhvr>
                                        <p:cTn id="77"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3">
            <a:extLst>
              <a:ext uri="{FF2B5EF4-FFF2-40B4-BE49-F238E27FC236}">
                <a16:creationId xmlns:a16="http://schemas.microsoft.com/office/drawing/2014/main" id="{1FABEF6E-85BA-2945-9540-FF151DC48B85}"/>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6" name="Rectangle 5"/>
          <p:cNvSpPr/>
          <p:nvPr/>
        </p:nvSpPr>
        <p:spPr>
          <a:xfrm>
            <a:off x="342000" y="839174"/>
            <a:ext cx="8460000" cy="5324535"/>
          </a:xfrm>
          <a:prstGeom prst="rect">
            <a:avLst/>
          </a:prstGeom>
        </p:spPr>
        <p:txBody>
          <a:bodyPr wrap="square">
            <a:spAutoFit/>
          </a:bodyPr>
          <a:lstStyle/>
          <a:p>
            <a:pPr marL="357750" indent="-357750">
              <a:spcBef>
                <a:spcPts val="400"/>
              </a:spcBef>
              <a:spcAft>
                <a:spcPts val="200"/>
              </a:spcAft>
              <a:buFont typeface="Wingdings" charset="2"/>
              <a:buChar char="Ø"/>
            </a:pPr>
            <a:r>
              <a:rPr lang="en-GB" sz="2000" b="1" dirty="0">
                <a:solidFill>
                  <a:srgbClr val="FFC000"/>
                </a:solidFill>
              </a:rPr>
              <a:t>table</a:t>
            </a:r>
          </a:p>
          <a:p>
            <a:pPr marL="357750" indent="-357750">
              <a:spcBef>
                <a:spcPts val="400"/>
              </a:spcBef>
              <a:spcAft>
                <a:spcPts val="200"/>
              </a:spcAft>
              <a:buFont typeface="Wingdings" charset="2"/>
              <a:buChar char="§"/>
            </a:pPr>
            <a:r>
              <a:rPr lang="en-GB" sz="2000" dirty="0"/>
              <a:t>It’s a collection of data organized as rows and columns.</a:t>
            </a:r>
          </a:p>
          <a:p>
            <a:pPr marL="357750" indent="-357750">
              <a:spcBef>
                <a:spcPts val="400"/>
              </a:spcBef>
              <a:spcAft>
                <a:spcPts val="200"/>
              </a:spcAft>
              <a:buFont typeface="Wingdings" charset="2"/>
              <a:buChar char="§"/>
            </a:pPr>
            <a:r>
              <a:rPr lang="en-GB" sz="2000" dirty="0"/>
              <a:t>Each table, in general, represents a collection of information for a specific argument or subject.</a:t>
            </a:r>
          </a:p>
          <a:p>
            <a:pPr marL="357750" indent="-357750">
              <a:spcBef>
                <a:spcPts val="400"/>
              </a:spcBef>
              <a:spcAft>
                <a:spcPts val="200"/>
              </a:spcAft>
              <a:buFont typeface="Wingdings" charset="2"/>
              <a:buChar char="§"/>
            </a:pPr>
            <a:r>
              <a:rPr lang="en-GB" sz="2000" dirty="0"/>
              <a:t>For example we can have a table dedicated to the students, one for the teachers and one for the courses.</a:t>
            </a:r>
          </a:p>
          <a:p>
            <a:pPr marL="357750" indent="-357750">
              <a:spcBef>
                <a:spcPts val="400"/>
              </a:spcBef>
              <a:spcAft>
                <a:spcPts val="200"/>
              </a:spcAft>
              <a:buFont typeface="Wingdings" charset="2"/>
              <a:buChar char="Ø"/>
            </a:pPr>
            <a:r>
              <a:rPr lang="en-GB" sz="2000" b="1" dirty="0">
                <a:solidFill>
                  <a:srgbClr val="FFC000"/>
                </a:solidFill>
              </a:rPr>
              <a:t>record</a:t>
            </a:r>
            <a:r>
              <a:rPr lang="en-GB" sz="2000" dirty="0">
                <a:solidFill>
                  <a:srgbClr val="FFC000"/>
                </a:solidFill>
              </a:rPr>
              <a:t> (row, instance, tuple)</a:t>
            </a:r>
          </a:p>
          <a:p>
            <a:pPr marL="357750" indent="-357750">
              <a:spcBef>
                <a:spcPts val="400"/>
              </a:spcBef>
              <a:spcAft>
                <a:spcPts val="200"/>
              </a:spcAft>
              <a:buFont typeface="Wingdings" charset="2"/>
              <a:buChar char="§"/>
            </a:pPr>
            <a:r>
              <a:rPr lang="en-GB" sz="2000" dirty="0"/>
              <a:t>A single row of data in the table.</a:t>
            </a:r>
          </a:p>
          <a:p>
            <a:pPr marL="357750" indent="-357750">
              <a:spcBef>
                <a:spcPts val="400"/>
              </a:spcBef>
              <a:spcAft>
                <a:spcPts val="200"/>
              </a:spcAft>
              <a:buFont typeface="Wingdings" charset="2"/>
              <a:buChar char="§"/>
            </a:pPr>
            <a:r>
              <a:rPr lang="en-GB" sz="2000" dirty="0"/>
              <a:t>It allow us to identify a single set of data, one per field, among all those present in the table.</a:t>
            </a:r>
          </a:p>
          <a:p>
            <a:pPr marL="357750" indent="-357750">
              <a:spcBef>
                <a:spcPts val="400"/>
              </a:spcBef>
              <a:spcAft>
                <a:spcPts val="200"/>
              </a:spcAft>
              <a:buFont typeface="Wingdings" charset="2"/>
              <a:buChar char="Ø"/>
            </a:pPr>
            <a:r>
              <a:rPr lang="en-GB" sz="2000" b="1" dirty="0">
                <a:solidFill>
                  <a:srgbClr val="FFC000"/>
                </a:solidFill>
              </a:rPr>
              <a:t>field</a:t>
            </a:r>
          </a:p>
          <a:p>
            <a:pPr marL="357750" indent="-357750">
              <a:spcBef>
                <a:spcPts val="400"/>
              </a:spcBef>
              <a:spcAft>
                <a:spcPts val="200"/>
              </a:spcAft>
              <a:buFont typeface="Wingdings" charset="2"/>
              <a:buChar char="§"/>
            </a:pPr>
            <a:r>
              <a:rPr lang="en-GB" sz="2000" dirty="0"/>
              <a:t>These are the </a:t>
            </a:r>
            <a:r>
              <a:rPr lang="en-GB" sz="2000" dirty="0">
                <a:solidFill>
                  <a:srgbClr val="FFFF00"/>
                </a:solidFill>
              </a:rPr>
              <a:t>cells</a:t>
            </a:r>
            <a:r>
              <a:rPr lang="en-GB" sz="2000" dirty="0"/>
              <a:t> of each column that are present in the table that define its structure; you can specify the type (</a:t>
            </a:r>
            <a:r>
              <a:rPr lang="en-GB" sz="2000" dirty="0">
                <a:solidFill>
                  <a:srgbClr val="FFFF00"/>
                </a:solidFill>
              </a:rPr>
              <a:t>format</a:t>
            </a:r>
            <a:r>
              <a:rPr lang="en-GB" sz="2000" dirty="0"/>
              <a:t>) of each column (textual, numeric, integer, floating, etc.) and a set of rules can be imposed, e.g. that a field cannot be void (</a:t>
            </a:r>
            <a:r>
              <a:rPr lang="en-GB" sz="2000" dirty="0">
                <a:solidFill>
                  <a:srgbClr val="FFFF00"/>
                </a:solidFill>
              </a:rPr>
              <a:t>null</a:t>
            </a:r>
            <a:r>
              <a:rPr lang="en-GB" sz="2000" dirty="0"/>
              <a:t>) or must have a maximum number of characters.</a:t>
            </a:r>
            <a:endParaRPr lang="en-GB" sz="2000" dirty="0">
              <a:effectLst/>
            </a:endParaRPr>
          </a:p>
        </p:txBody>
      </p:sp>
      <p:sp>
        <p:nvSpPr>
          <p:cNvPr id="3" name="Slide Number Placeholder 2"/>
          <p:cNvSpPr>
            <a:spLocks noGrp="1"/>
          </p:cNvSpPr>
          <p:nvPr>
            <p:ph type="sldNum" sz="quarter" idx="12"/>
          </p:nvPr>
        </p:nvSpPr>
        <p:spPr/>
        <p:txBody>
          <a:bodyPr/>
          <a:lstStyle/>
          <a:p>
            <a:fld id="{FB16AC60-4618-014F-ABF8-BFC9F6D13946}" type="slidenum">
              <a:rPr lang="it-IT" smtClean="0"/>
              <a:t>6</a:t>
            </a:fld>
            <a:endParaRPr lang="it-IT"/>
          </a:p>
        </p:txBody>
      </p:sp>
      <p:sp>
        <p:nvSpPr>
          <p:cNvPr id="8" name="Title 1">
            <a:extLst>
              <a:ext uri="{FF2B5EF4-FFF2-40B4-BE49-F238E27FC236}">
                <a16:creationId xmlns:a16="http://schemas.microsoft.com/office/drawing/2014/main" id="{711110E5-3E80-6E49-BED3-1A3E6225C7FC}"/>
              </a:ext>
            </a:extLst>
          </p:cNvPr>
          <p:cNvSpPr>
            <a:spLocks noGrp="1"/>
          </p:cNvSpPr>
          <p:nvPr>
            <p:ph type="title"/>
          </p:nvPr>
        </p:nvSpPr>
        <p:spPr>
          <a:xfrm>
            <a:off x="720000" y="102420"/>
            <a:ext cx="7920000" cy="718246"/>
          </a:xfrm>
        </p:spPr>
        <p:txBody>
          <a:bodyPr>
            <a:normAutofit/>
          </a:bodyPr>
          <a:lstStyle/>
          <a:p>
            <a:pPr algn="l"/>
            <a:r>
              <a:rPr lang="en-GB" sz="3600" dirty="0">
                <a:solidFill>
                  <a:schemeClr val="tx2"/>
                </a:solidFill>
              </a:rPr>
              <a:t>Database terms</a:t>
            </a:r>
          </a:p>
        </p:txBody>
      </p:sp>
    </p:spTree>
    <p:extLst>
      <p:ext uri="{BB962C8B-B14F-4D97-AF65-F5344CB8AC3E}">
        <p14:creationId xmlns:p14="http://schemas.microsoft.com/office/powerpoint/2010/main" val="286281105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p:tgtEl>
                                          <p:spTgt spid="6">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p:tgtEl>
                                          <p:spTgt spid="6">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6">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p:tgtEl>
                                          <p:spTgt spid="6">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6">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p:tgtEl>
                                          <p:spTgt spid="6">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6">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p:tgtEl>
                                          <p:spTgt spid="6">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3">
            <a:extLst>
              <a:ext uri="{FF2B5EF4-FFF2-40B4-BE49-F238E27FC236}">
                <a16:creationId xmlns:a16="http://schemas.microsoft.com/office/drawing/2014/main" id="{34053733-F8C4-1740-A7FB-27066EE1DF6A}"/>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5" name="Content Placeholder 2"/>
          <p:cNvSpPr txBox="1">
            <a:spLocks/>
          </p:cNvSpPr>
          <p:nvPr/>
        </p:nvSpPr>
        <p:spPr>
          <a:xfrm>
            <a:off x="273060" y="851479"/>
            <a:ext cx="8567999" cy="5537863"/>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403225" lvl="1">
              <a:lnSpc>
                <a:spcPct val="102000"/>
              </a:lnSpc>
              <a:buFont typeface="Wingdings" pitchFamily="2" charset="2"/>
              <a:buChar char="Ø"/>
            </a:pPr>
            <a:r>
              <a:rPr lang="en-GB" sz="2400" b="0" dirty="0">
                <a:cs typeface="Bitstream Vera Sans" charset="0"/>
              </a:rPr>
              <a:t>In the working DB, drop table if already there, then create it.</a:t>
            </a:r>
          </a:p>
          <a:p>
            <a:pPr marL="358775" lvl="1" indent="0">
              <a:lnSpc>
                <a:spcPct val="102000"/>
              </a:lnSpc>
              <a:buNone/>
            </a:pPr>
            <a:r>
              <a:rPr lang="en-GB" sz="2000" b="0" dirty="0">
                <a:solidFill>
                  <a:schemeClr val="tx1">
                    <a:lumMod val="85000"/>
                  </a:schemeClr>
                </a:solidFill>
                <a:latin typeface="Consolas" panose="020B0609020204030204" pitchFamily="49" charset="0"/>
                <a:cs typeface="Consolas" panose="020B0609020204030204" pitchFamily="49" charset="0"/>
              </a:rPr>
              <a:t>USE</a:t>
            </a:r>
            <a:r>
              <a:rPr lang="en-GB" sz="2000" b="0" dirty="0">
                <a:latin typeface="Consolas" panose="020B0609020204030204" pitchFamily="49" charset="0"/>
                <a:cs typeface="Consolas" panose="020B0609020204030204" pitchFamily="49" charset="0"/>
              </a:rPr>
              <a:t> </a:t>
            </a:r>
            <a:r>
              <a:rPr lang="en-GB" sz="2000" b="0" dirty="0">
                <a:solidFill>
                  <a:srgbClr val="D5FED6"/>
                </a:solidFill>
                <a:latin typeface="Consolas" panose="020B0609020204030204" pitchFamily="49" charset="0"/>
                <a:cs typeface="Consolas" panose="020B0609020204030204" pitchFamily="49" charset="0"/>
              </a:rPr>
              <a:t>mpe2018db</a:t>
            </a:r>
            <a:r>
              <a:rPr lang="en-GB" sz="2000" b="0" dirty="0">
                <a:latin typeface="Consolas" panose="020B0609020204030204" pitchFamily="49" charset="0"/>
                <a:cs typeface="Consolas" panose="020B0609020204030204" pitchFamily="49" charset="0"/>
              </a:rPr>
              <a:t>;</a:t>
            </a:r>
          </a:p>
          <a:p>
            <a:pPr marL="358775" lvl="1" indent="0">
              <a:lnSpc>
                <a:spcPct val="102000"/>
              </a:lnSpc>
              <a:buNone/>
            </a:pPr>
            <a:r>
              <a:rPr lang="en-GB" sz="2000" b="0" dirty="0">
                <a:solidFill>
                  <a:schemeClr val="tx1">
                    <a:lumMod val="85000"/>
                  </a:schemeClr>
                </a:solidFill>
                <a:latin typeface="Consolas"/>
                <a:cs typeface="Consolas"/>
              </a:rPr>
              <a:t>DROP TABLE IF EXISTS</a:t>
            </a:r>
            <a:r>
              <a:rPr lang="en-GB" sz="2000" b="0" dirty="0">
                <a:latin typeface="Consolas"/>
                <a:cs typeface="Consolas"/>
              </a:rPr>
              <a:t> </a:t>
            </a:r>
            <a:r>
              <a:rPr lang="en-GB" sz="2000" b="0" dirty="0">
                <a:solidFill>
                  <a:srgbClr val="CCFFCC"/>
                </a:solidFill>
                <a:latin typeface="Consolas"/>
                <a:cs typeface="Consolas"/>
              </a:rPr>
              <a:t>Messier</a:t>
            </a:r>
            <a:r>
              <a:rPr lang="en-GB" sz="2000" b="0" dirty="0">
                <a:latin typeface="Consolas"/>
                <a:cs typeface="Consolas"/>
              </a:rPr>
              <a:t>;</a:t>
            </a:r>
          </a:p>
          <a:p>
            <a:pPr marL="358775" lvl="1" indent="0">
              <a:lnSpc>
                <a:spcPct val="102000"/>
              </a:lnSpc>
              <a:buNone/>
            </a:pPr>
            <a:r>
              <a:rPr lang="en-GB" sz="2000" b="0" dirty="0">
                <a:solidFill>
                  <a:schemeClr val="tx1">
                    <a:lumMod val="85000"/>
                  </a:schemeClr>
                </a:solidFill>
                <a:latin typeface="Consolas"/>
                <a:cs typeface="Consolas"/>
              </a:rPr>
              <a:t>CREATE TABLE</a:t>
            </a:r>
            <a:r>
              <a:rPr lang="en-GB" sz="2000" b="0" dirty="0">
                <a:latin typeface="Consolas"/>
                <a:cs typeface="Consolas"/>
              </a:rPr>
              <a:t> </a:t>
            </a:r>
            <a:r>
              <a:rPr lang="en-GB" sz="2000" b="0" dirty="0">
                <a:solidFill>
                  <a:srgbClr val="CCFFCC"/>
                </a:solidFill>
                <a:latin typeface="Consolas"/>
                <a:cs typeface="Consolas"/>
              </a:rPr>
              <a:t>Messier</a:t>
            </a:r>
            <a:r>
              <a:rPr lang="en-GB" sz="2000" b="0" dirty="0">
                <a:latin typeface="Consolas"/>
                <a:cs typeface="Consolas"/>
              </a:rPr>
              <a:t> (</a:t>
            </a:r>
          </a:p>
          <a:p>
            <a:pPr marL="358775" lvl="1" indent="0">
              <a:lnSpc>
                <a:spcPct val="102000"/>
              </a:lnSpc>
              <a:buNone/>
            </a:pPr>
            <a:r>
              <a:rPr lang="en-GB" sz="2000" b="0" dirty="0">
                <a:latin typeface="Consolas"/>
                <a:cs typeface="Consolas"/>
              </a:rPr>
              <a:t>    M </a:t>
            </a:r>
            <a:r>
              <a:rPr lang="en-GB" sz="2000" b="0" dirty="0" err="1">
                <a:latin typeface="Consolas"/>
                <a:cs typeface="Consolas"/>
              </a:rPr>
              <a:t>int</a:t>
            </a:r>
            <a:r>
              <a:rPr lang="en-GB" sz="2000" b="0" dirty="0">
                <a:latin typeface="Consolas"/>
                <a:cs typeface="Consolas"/>
              </a:rPr>
              <a:t> NOT NULL,</a:t>
            </a:r>
          </a:p>
          <a:p>
            <a:pPr marL="358775" lvl="1" indent="0">
              <a:lnSpc>
                <a:spcPct val="102000"/>
              </a:lnSpc>
              <a:buNone/>
            </a:pPr>
            <a:r>
              <a:rPr lang="en-GB" sz="2000" b="0" dirty="0">
                <a:latin typeface="Consolas"/>
                <a:cs typeface="Consolas"/>
              </a:rPr>
              <a:t>    Type CHAR(2) DEFAULT '**',</a:t>
            </a:r>
          </a:p>
          <a:p>
            <a:pPr marL="358775" lvl="1" indent="0">
              <a:lnSpc>
                <a:spcPct val="102000"/>
              </a:lnSpc>
              <a:buNone/>
            </a:pPr>
            <a:r>
              <a:rPr lang="en-GB" sz="2000" b="0" dirty="0">
                <a:latin typeface="Consolas"/>
                <a:cs typeface="Consolas"/>
              </a:rPr>
              <a:t>    </a:t>
            </a:r>
            <a:r>
              <a:rPr lang="en-GB" sz="2000" b="0" dirty="0" err="1">
                <a:latin typeface="Consolas"/>
                <a:cs typeface="Consolas"/>
              </a:rPr>
              <a:t>Const</a:t>
            </a:r>
            <a:r>
              <a:rPr lang="en-GB" sz="2000" b="0" dirty="0">
                <a:latin typeface="Consolas"/>
                <a:cs typeface="Consolas"/>
              </a:rPr>
              <a:t> CHAR(3) DEFAULT '***',</a:t>
            </a:r>
          </a:p>
          <a:p>
            <a:pPr marL="358775" lvl="1" indent="0">
              <a:lnSpc>
                <a:spcPct val="102000"/>
              </a:lnSpc>
              <a:buNone/>
            </a:pPr>
            <a:r>
              <a:rPr lang="en-GB" sz="2000" b="0" dirty="0">
                <a:latin typeface="Consolas"/>
                <a:cs typeface="Consolas"/>
              </a:rPr>
              <a:t>    Mag FLOAT,</a:t>
            </a:r>
          </a:p>
          <a:p>
            <a:pPr marL="358775" lvl="1" indent="0">
              <a:lnSpc>
                <a:spcPct val="102000"/>
              </a:lnSpc>
              <a:buNone/>
            </a:pPr>
            <a:r>
              <a:rPr lang="en-GB" sz="2000" b="0" dirty="0">
                <a:latin typeface="Consolas"/>
                <a:cs typeface="Consolas"/>
              </a:rPr>
              <a:t>    Ra  FLOAT,</a:t>
            </a:r>
          </a:p>
          <a:p>
            <a:pPr marL="358775" lvl="1" indent="0">
              <a:lnSpc>
                <a:spcPct val="102000"/>
              </a:lnSpc>
              <a:buNone/>
            </a:pPr>
            <a:r>
              <a:rPr lang="en-GB" sz="2000" b="0" dirty="0">
                <a:latin typeface="Consolas"/>
                <a:cs typeface="Consolas"/>
              </a:rPr>
              <a:t>	</a:t>
            </a:r>
            <a:r>
              <a:rPr lang="en-GB" sz="2000" b="0" dirty="0" err="1">
                <a:latin typeface="Consolas"/>
                <a:cs typeface="Consolas"/>
              </a:rPr>
              <a:t>Decl</a:t>
            </a:r>
            <a:r>
              <a:rPr lang="en-GB" sz="2000" b="0" dirty="0">
                <a:latin typeface="Consolas"/>
                <a:cs typeface="Consolas"/>
              </a:rPr>
              <a:t> FLOAT,</a:t>
            </a:r>
          </a:p>
          <a:p>
            <a:pPr marL="358775" lvl="1" indent="0">
              <a:lnSpc>
                <a:spcPct val="102000"/>
              </a:lnSpc>
              <a:buNone/>
            </a:pPr>
            <a:r>
              <a:rPr lang="en-GB" sz="2000" b="0" dirty="0">
                <a:latin typeface="Consolas"/>
                <a:cs typeface="Consolas"/>
              </a:rPr>
              <a:t>    </a:t>
            </a:r>
            <a:r>
              <a:rPr lang="en-GB" sz="2000" b="0" dirty="0" err="1">
                <a:latin typeface="Consolas"/>
                <a:cs typeface="Consolas"/>
              </a:rPr>
              <a:t>Dist</a:t>
            </a:r>
            <a:r>
              <a:rPr lang="en-GB" sz="2000" b="0" dirty="0">
                <a:latin typeface="Consolas"/>
                <a:cs typeface="Consolas"/>
              </a:rPr>
              <a:t> CHAR(20),</a:t>
            </a:r>
          </a:p>
          <a:p>
            <a:pPr marL="358775" lvl="1" indent="0">
              <a:lnSpc>
                <a:spcPct val="102000"/>
              </a:lnSpc>
              <a:buNone/>
            </a:pPr>
            <a:r>
              <a:rPr lang="en-GB" sz="2000" b="0" dirty="0">
                <a:latin typeface="Consolas"/>
                <a:cs typeface="Consolas"/>
              </a:rPr>
              <a:t>    </a:t>
            </a:r>
            <a:r>
              <a:rPr lang="en-GB" sz="2000" b="0" dirty="0" err="1">
                <a:latin typeface="Consolas"/>
                <a:cs typeface="Consolas"/>
              </a:rPr>
              <a:t>App_size</a:t>
            </a:r>
            <a:r>
              <a:rPr lang="en-GB" sz="2000" b="0" dirty="0">
                <a:latin typeface="Consolas"/>
                <a:cs typeface="Consolas"/>
              </a:rPr>
              <a:t> CHAR(20) DEFAULT 'unknown',</a:t>
            </a:r>
          </a:p>
          <a:p>
            <a:pPr marL="358775" lvl="1" indent="0">
              <a:lnSpc>
                <a:spcPct val="102000"/>
              </a:lnSpc>
              <a:buNone/>
            </a:pPr>
            <a:r>
              <a:rPr lang="en-GB" sz="2000" b="0" dirty="0">
                <a:latin typeface="Consolas"/>
                <a:cs typeface="Consolas"/>
              </a:rPr>
              <a:t>        PRIMARY KEY(M), INDEX(Type)</a:t>
            </a:r>
          </a:p>
          <a:p>
            <a:pPr marL="358775" lvl="1" indent="0">
              <a:lnSpc>
                <a:spcPct val="102000"/>
              </a:lnSpc>
              <a:buNone/>
            </a:pPr>
            <a:r>
              <a:rPr lang="en-GB" sz="2000" b="0" dirty="0">
                <a:latin typeface="Consolas"/>
                <a:cs typeface="Consolas"/>
              </a:rPr>
              <a:t>) engine=</a:t>
            </a:r>
            <a:r>
              <a:rPr lang="en-GB" sz="2000" b="0" dirty="0" err="1">
                <a:latin typeface="Consolas"/>
                <a:cs typeface="Consolas"/>
              </a:rPr>
              <a:t>MyISAM</a:t>
            </a:r>
            <a:r>
              <a:rPr lang="en-GB" sz="2000" b="0" dirty="0">
                <a:latin typeface="Consolas"/>
                <a:cs typeface="Consolas"/>
              </a:rPr>
              <a:t>;</a:t>
            </a:r>
          </a:p>
        </p:txBody>
      </p:sp>
      <p:sp>
        <p:nvSpPr>
          <p:cNvPr id="6" name="Title 1"/>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kumimoji="0" lang="en-GB" sz="3200" b="1" i="0" u="none" strike="noStrike" kern="1200" cap="none" spc="0" normalizeH="0" baseline="0" dirty="0">
                <a:ln>
                  <a:noFill/>
                </a:ln>
                <a:solidFill>
                  <a:schemeClr val="tx2"/>
                </a:solidFill>
                <a:effectLst>
                  <a:outerShdw blurRad="50800" dist="38100" dir="2700000">
                    <a:srgbClr val="000000">
                      <a:alpha val="43000"/>
                    </a:srgbClr>
                  </a:outerShdw>
                </a:effectLst>
                <a:uLnTx/>
                <a:uFillTx/>
                <a:latin typeface="+mj-lt"/>
                <a:ea typeface="+mj-ea"/>
                <a:cs typeface="+mj-cs"/>
              </a:rPr>
              <a:t>The Messier table creation – 2</a:t>
            </a:r>
          </a:p>
        </p:txBody>
      </p:sp>
      <p:sp>
        <p:nvSpPr>
          <p:cNvPr id="3" name="Slide Number Placeholder 2">
            <a:extLst>
              <a:ext uri="{FF2B5EF4-FFF2-40B4-BE49-F238E27FC236}">
                <a16:creationId xmlns:a16="http://schemas.microsoft.com/office/drawing/2014/main" id="{DFF4F03C-1C08-8E4C-AA3E-6FD64A42E974}"/>
              </a:ext>
            </a:extLst>
          </p:cNvPr>
          <p:cNvSpPr>
            <a:spLocks noGrp="1"/>
          </p:cNvSpPr>
          <p:nvPr>
            <p:ph type="sldNum" sz="quarter" idx="12"/>
          </p:nvPr>
        </p:nvSpPr>
        <p:spPr/>
        <p:txBody>
          <a:bodyPr/>
          <a:lstStyle/>
          <a:p>
            <a:fld id="{D12AA694-00EB-4F4B-AABB-6F50FB178914}" type="slidenum">
              <a:rPr lang="en-US" smtClean="0"/>
              <a:t>69</a:t>
            </a:fld>
            <a:endParaRPr lang="en-US"/>
          </a:p>
        </p:txBody>
      </p:sp>
    </p:spTree>
    <p:extLst>
      <p:ext uri="{BB962C8B-B14F-4D97-AF65-F5344CB8AC3E}">
        <p14:creationId xmlns:p14="http://schemas.microsoft.com/office/powerpoint/2010/main" val="342984316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3">
            <a:extLst>
              <a:ext uri="{FF2B5EF4-FFF2-40B4-BE49-F238E27FC236}">
                <a16:creationId xmlns:a16="http://schemas.microsoft.com/office/drawing/2014/main" id="{81BE2865-F858-9E47-9430-7491F80A9710}"/>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5" name="Content Placeholder 2"/>
          <p:cNvSpPr txBox="1">
            <a:spLocks/>
          </p:cNvSpPr>
          <p:nvPr/>
        </p:nvSpPr>
        <p:spPr>
          <a:xfrm>
            <a:off x="273060" y="851479"/>
            <a:ext cx="8567999" cy="2422407"/>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403225" lvl="1">
              <a:lnSpc>
                <a:spcPct val="102000"/>
              </a:lnSpc>
              <a:buFont typeface="Wingdings" pitchFamily="2" charset="2"/>
              <a:buChar char="Ø"/>
            </a:pPr>
            <a:r>
              <a:rPr lang="en-GB" sz="2400" b="0" dirty="0">
                <a:cs typeface="Bitstream Vera Sans" charset="0"/>
              </a:rPr>
              <a:t>Read from an ASCII file using </a:t>
            </a:r>
            <a:r>
              <a:rPr lang="en-GB" sz="2400" b="0" dirty="0">
                <a:solidFill>
                  <a:srgbClr val="CCFFCC"/>
                </a:solidFill>
                <a:cs typeface="Bitstream Vera Sans" charset="0"/>
              </a:rPr>
              <a:t>LOAD DATA INFILE</a:t>
            </a:r>
            <a:r>
              <a:rPr lang="en-GB" sz="2400" b="0" dirty="0">
                <a:cs typeface="Bitstream Vera Sans" charset="0"/>
              </a:rPr>
              <a:t>.</a:t>
            </a:r>
          </a:p>
          <a:p>
            <a:pPr marL="358775" lvl="1" indent="0">
              <a:lnSpc>
                <a:spcPct val="102000"/>
              </a:lnSpc>
              <a:buNone/>
            </a:pPr>
            <a:r>
              <a:rPr lang="en-GB" sz="2000" b="0" dirty="0">
                <a:solidFill>
                  <a:schemeClr val="tx1">
                    <a:lumMod val="85000"/>
                  </a:schemeClr>
                </a:solidFill>
                <a:latin typeface="Consolas"/>
                <a:cs typeface="Consolas"/>
              </a:rPr>
              <a:t>LOAD DATA LOCAL INFILE </a:t>
            </a:r>
            <a:r>
              <a:rPr lang="en-GB" sz="2000" b="0" dirty="0">
                <a:latin typeface="Consolas"/>
                <a:cs typeface="Consolas"/>
              </a:rPr>
              <a:t>'./</a:t>
            </a:r>
            <a:r>
              <a:rPr lang="en-GB" sz="2000" b="0" dirty="0" err="1">
                <a:latin typeface="Consolas"/>
                <a:cs typeface="Consolas"/>
              </a:rPr>
              <a:t>messier.tsv</a:t>
            </a:r>
            <a:r>
              <a:rPr lang="en-GB" sz="2000" b="0" dirty="0">
                <a:latin typeface="Consolas"/>
                <a:cs typeface="Consolas"/>
              </a:rPr>
              <a:t>'</a:t>
            </a:r>
          </a:p>
          <a:p>
            <a:pPr marL="358775" lvl="1" indent="0">
              <a:lnSpc>
                <a:spcPct val="102000"/>
              </a:lnSpc>
              <a:buNone/>
            </a:pPr>
            <a:r>
              <a:rPr lang="en-GB" sz="2000" b="0" dirty="0">
                <a:solidFill>
                  <a:schemeClr val="tx1">
                    <a:lumMod val="85000"/>
                  </a:schemeClr>
                </a:solidFill>
                <a:latin typeface="Consolas"/>
                <a:cs typeface="Consolas"/>
              </a:rPr>
              <a:t>	INTO TABLE</a:t>
            </a:r>
            <a:r>
              <a:rPr lang="en-GB" sz="2000" b="0" dirty="0">
                <a:latin typeface="Consolas"/>
                <a:cs typeface="Consolas"/>
              </a:rPr>
              <a:t> </a:t>
            </a:r>
            <a:r>
              <a:rPr lang="en-GB" sz="2000" b="0" dirty="0">
                <a:solidFill>
                  <a:srgbClr val="CCFFCC"/>
                </a:solidFill>
                <a:latin typeface="Consolas"/>
                <a:cs typeface="Consolas"/>
              </a:rPr>
              <a:t>Messier</a:t>
            </a:r>
            <a:r>
              <a:rPr lang="en-GB" sz="2000" b="0" dirty="0">
                <a:latin typeface="Consolas"/>
                <a:cs typeface="Consolas"/>
              </a:rPr>
              <a:t>;</a:t>
            </a:r>
          </a:p>
          <a:p>
            <a:pPr marL="358775" lvl="1" indent="0">
              <a:lnSpc>
                <a:spcPct val="102000"/>
              </a:lnSpc>
              <a:buNone/>
            </a:pPr>
            <a:r>
              <a:rPr lang="en-GB" sz="2000" b="0" dirty="0">
                <a:solidFill>
                  <a:srgbClr val="FCD5B5"/>
                </a:solidFill>
                <a:latin typeface="Consolas"/>
                <a:cs typeface="Consolas"/>
              </a:rPr>
              <a:t>[ SELECT * FROM Messier; ]</a:t>
            </a:r>
            <a:endParaRPr lang="en-GB" sz="2000" b="0" dirty="0">
              <a:solidFill>
                <a:srgbClr val="FFFFFF"/>
              </a:solidFill>
              <a:latin typeface="Consolas"/>
              <a:cs typeface="Consolas"/>
            </a:endParaRPr>
          </a:p>
          <a:p>
            <a:pPr marL="358775" lvl="1" indent="0">
              <a:lnSpc>
                <a:spcPct val="102000"/>
              </a:lnSpc>
              <a:buNone/>
            </a:pPr>
            <a:r>
              <a:rPr lang="en-GB" sz="2000" b="0" dirty="0">
                <a:solidFill>
                  <a:schemeClr val="tx1">
                    <a:lumMod val="85000"/>
                  </a:schemeClr>
                </a:solidFill>
                <a:latin typeface="Consolas"/>
                <a:cs typeface="Consolas"/>
              </a:rPr>
              <a:t>UPDATE</a:t>
            </a:r>
            <a:r>
              <a:rPr lang="en-GB" sz="2000" b="0" dirty="0">
                <a:solidFill>
                  <a:srgbClr val="FFFFFF"/>
                </a:solidFill>
                <a:latin typeface="Consolas"/>
                <a:cs typeface="Consolas"/>
              </a:rPr>
              <a:t> Messier </a:t>
            </a:r>
            <a:r>
              <a:rPr lang="en-GB" sz="2000" b="0" dirty="0">
                <a:solidFill>
                  <a:schemeClr val="tx1">
                    <a:lumMod val="85000"/>
                  </a:schemeClr>
                </a:solidFill>
                <a:latin typeface="Consolas"/>
                <a:cs typeface="Consolas"/>
              </a:rPr>
              <a:t>SET</a:t>
            </a:r>
            <a:r>
              <a:rPr lang="en-GB" sz="2000" b="0" dirty="0">
                <a:solidFill>
                  <a:srgbClr val="FFFFFF"/>
                </a:solidFill>
                <a:latin typeface="Consolas"/>
                <a:cs typeface="Consolas"/>
              </a:rPr>
              <a:t> Ra = Ra * 15.0;</a:t>
            </a:r>
          </a:p>
          <a:p>
            <a:pPr marL="358775" lvl="1" indent="0">
              <a:lnSpc>
                <a:spcPct val="102000"/>
              </a:lnSpc>
              <a:buNone/>
            </a:pPr>
            <a:r>
              <a:rPr lang="en-GB" sz="2000" b="0" dirty="0">
                <a:solidFill>
                  <a:srgbClr val="FCD5B5"/>
                </a:solidFill>
                <a:latin typeface="Consolas"/>
                <a:cs typeface="Consolas"/>
              </a:rPr>
              <a:t>[ SELECT * FROM Messier; ]</a:t>
            </a:r>
            <a:endParaRPr lang="en-GB" sz="2000" b="0" dirty="0">
              <a:solidFill>
                <a:srgbClr val="FFFFFF"/>
              </a:solidFill>
              <a:latin typeface="Consolas"/>
              <a:cs typeface="Consolas"/>
            </a:endParaRPr>
          </a:p>
        </p:txBody>
      </p:sp>
      <p:sp>
        <p:nvSpPr>
          <p:cNvPr id="4" name="Content Placeholder 2"/>
          <p:cNvSpPr txBox="1">
            <a:spLocks/>
          </p:cNvSpPr>
          <p:nvPr/>
        </p:nvSpPr>
        <p:spPr>
          <a:xfrm>
            <a:off x="273060" y="3349647"/>
            <a:ext cx="8567999" cy="2813283"/>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403225" lvl="1">
              <a:lnSpc>
                <a:spcPct val="102000"/>
              </a:lnSpc>
              <a:buFont typeface="Wingdings" pitchFamily="2" charset="2"/>
              <a:buChar char="Ø"/>
            </a:pPr>
            <a:r>
              <a:rPr lang="en-GB" sz="2400" b="0" dirty="0">
                <a:cs typeface="Bitstream Vera Sans" charset="0"/>
              </a:rPr>
              <a:t>Also create an object type code table.</a:t>
            </a:r>
          </a:p>
          <a:p>
            <a:pPr marL="358775" lvl="1" indent="0">
              <a:lnSpc>
                <a:spcPct val="102000"/>
              </a:lnSpc>
              <a:buNone/>
            </a:pPr>
            <a:r>
              <a:rPr lang="en-GB" sz="2000" b="0" dirty="0">
                <a:solidFill>
                  <a:schemeClr val="tx1">
                    <a:lumMod val="85000"/>
                  </a:schemeClr>
                </a:solidFill>
                <a:latin typeface="Consolas"/>
                <a:cs typeface="Consolas"/>
              </a:rPr>
              <a:t>CREATE TABLE</a:t>
            </a:r>
            <a:r>
              <a:rPr lang="en-GB" sz="2000" b="0" dirty="0">
                <a:latin typeface="Consolas"/>
                <a:cs typeface="Consolas"/>
              </a:rPr>
              <a:t> </a:t>
            </a:r>
            <a:r>
              <a:rPr lang="en-GB" sz="2000" b="0" dirty="0" err="1">
                <a:latin typeface="Consolas"/>
                <a:cs typeface="Consolas"/>
              </a:rPr>
              <a:t>TypeDescr</a:t>
            </a:r>
            <a:r>
              <a:rPr lang="en-GB" sz="2000" b="0" dirty="0">
                <a:latin typeface="Consolas"/>
                <a:cs typeface="Consolas"/>
              </a:rPr>
              <a:t>(</a:t>
            </a:r>
          </a:p>
          <a:p>
            <a:pPr marL="358775" lvl="1" indent="0">
              <a:lnSpc>
                <a:spcPct val="102000"/>
              </a:lnSpc>
              <a:buNone/>
            </a:pPr>
            <a:r>
              <a:rPr lang="en-GB" sz="2000" b="0" dirty="0">
                <a:latin typeface="Consolas"/>
                <a:cs typeface="Consolas"/>
              </a:rPr>
              <a:t>      Type CHAR(2), </a:t>
            </a:r>
            <a:r>
              <a:rPr lang="en-GB" sz="2000" b="0" dirty="0" err="1">
                <a:latin typeface="Consolas"/>
                <a:cs typeface="Consolas"/>
              </a:rPr>
              <a:t>Descr</a:t>
            </a:r>
            <a:r>
              <a:rPr lang="en-GB" sz="2000" b="0" dirty="0">
                <a:latin typeface="Consolas"/>
                <a:cs typeface="Consolas"/>
              </a:rPr>
              <a:t> CHAR(20),</a:t>
            </a:r>
          </a:p>
          <a:p>
            <a:pPr marL="358775" lvl="1" indent="0">
              <a:lnSpc>
                <a:spcPct val="102000"/>
              </a:lnSpc>
              <a:buNone/>
            </a:pPr>
            <a:r>
              <a:rPr lang="en-GB" sz="2000" b="0" dirty="0">
                <a:latin typeface="Consolas"/>
                <a:cs typeface="Consolas"/>
              </a:rPr>
              <a:t>      PRIMARY KEY(Type)</a:t>
            </a:r>
          </a:p>
          <a:p>
            <a:pPr marL="358775" lvl="1" indent="0">
              <a:lnSpc>
                <a:spcPct val="102000"/>
              </a:lnSpc>
              <a:buNone/>
            </a:pPr>
            <a:r>
              <a:rPr lang="en-GB" sz="2000" b="0" dirty="0">
                <a:latin typeface="Consolas"/>
                <a:cs typeface="Consolas"/>
              </a:rPr>
              <a:t>);</a:t>
            </a:r>
          </a:p>
          <a:p>
            <a:pPr marL="358775" lvl="1" indent="0">
              <a:lnSpc>
                <a:spcPct val="102000"/>
              </a:lnSpc>
              <a:buNone/>
            </a:pPr>
            <a:r>
              <a:rPr lang="en-GB" sz="2000" b="0" dirty="0">
                <a:solidFill>
                  <a:schemeClr val="tx1">
                    <a:lumMod val="85000"/>
                  </a:schemeClr>
                </a:solidFill>
                <a:latin typeface="Consolas"/>
                <a:cs typeface="Consolas"/>
              </a:rPr>
              <a:t>LOAD DATA LOCAL INFILE</a:t>
            </a:r>
            <a:r>
              <a:rPr lang="en-GB" sz="2000" b="0" dirty="0">
                <a:latin typeface="Consolas"/>
                <a:cs typeface="Consolas"/>
              </a:rPr>
              <a:t> './</a:t>
            </a:r>
            <a:r>
              <a:rPr lang="en-GB" sz="2000" b="0" dirty="0" err="1">
                <a:latin typeface="Consolas"/>
                <a:cs typeface="Consolas"/>
              </a:rPr>
              <a:t>messier_legend.tsv</a:t>
            </a:r>
            <a:r>
              <a:rPr lang="en-GB" sz="2000" b="0" dirty="0">
                <a:latin typeface="Consolas"/>
                <a:cs typeface="Consolas"/>
              </a:rPr>
              <a:t>'</a:t>
            </a:r>
          </a:p>
          <a:p>
            <a:pPr marL="358775" lvl="1" indent="0">
              <a:lnSpc>
                <a:spcPct val="102000"/>
              </a:lnSpc>
              <a:buNone/>
            </a:pPr>
            <a:r>
              <a:rPr lang="en-GB" sz="2000" b="0" dirty="0">
                <a:solidFill>
                  <a:schemeClr val="tx1">
                    <a:lumMod val="85000"/>
                  </a:schemeClr>
                </a:solidFill>
                <a:latin typeface="Consolas"/>
                <a:cs typeface="Consolas"/>
              </a:rPr>
              <a:t>	INTO TABLE</a:t>
            </a:r>
            <a:r>
              <a:rPr lang="en-GB" sz="2000" b="0" dirty="0">
                <a:latin typeface="Consolas"/>
                <a:cs typeface="Consolas"/>
              </a:rPr>
              <a:t> </a:t>
            </a:r>
            <a:r>
              <a:rPr lang="en-GB" sz="2000" b="0" dirty="0" err="1">
                <a:solidFill>
                  <a:srgbClr val="CCFFCC"/>
                </a:solidFill>
                <a:latin typeface="Consolas"/>
                <a:cs typeface="Consolas"/>
              </a:rPr>
              <a:t>TypeDescr</a:t>
            </a:r>
            <a:r>
              <a:rPr lang="en-GB" sz="2000" b="0" dirty="0">
                <a:latin typeface="Consolas"/>
                <a:cs typeface="Consolas"/>
              </a:rPr>
              <a:t>;</a:t>
            </a:r>
          </a:p>
        </p:txBody>
      </p:sp>
      <p:sp>
        <p:nvSpPr>
          <p:cNvPr id="6" name="Title 1"/>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kumimoji="0" lang="en-GB" sz="3200" b="1" i="0" u="none" strike="noStrike" kern="1200" cap="none" spc="0" normalizeH="0" baseline="0" dirty="0">
                <a:ln>
                  <a:noFill/>
                </a:ln>
                <a:solidFill>
                  <a:schemeClr val="tx2"/>
                </a:solidFill>
                <a:effectLst>
                  <a:outerShdw blurRad="50800" dist="38100" dir="2700000">
                    <a:srgbClr val="000000">
                      <a:alpha val="43000"/>
                    </a:srgbClr>
                  </a:outerShdw>
                </a:effectLst>
                <a:uLnTx/>
                <a:uFillTx/>
                <a:latin typeface="+mj-lt"/>
                <a:ea typeface="+mj-ea"/>
                <a:cs typeface="+mj-cs"/>
              </a:rPr>
              <a:t>The Messier table creation – 3</a:t>
            </a:r>
          </a:p>
        </p:txBody>
      </p:sp>
      <p:sp>
        <p:nvSpPr>
          <p:cNvPr id="3" name="Slide Number Placeholder 2">
            <a:extLst>
              <a:ext uri="{FF2B5EF4-FFF2-40B4-BE49-F238E27FC236}">
                <a16:creationId xmlns:a16="http://schemas.microsoft.com/office/drawing/2014/main" id="{1EA82791-507D-5344-8608-034302DE1DC4}"/>
              </a:ext>
            </a:extLst>
          </p:cNvPr>
          <p:cNvSpPr>
            <a:spLocks noGrp="1"/>
          </p:cNvSpPr>
          <p:nvPr>
            <p:ph type="sldNum" sz="quarter" idx="12"/>
          </p:nvPr>
        </p:nvSpPr>
        <p:spPr/>
        <p:txBody>
          <a:bodyPr/>
          <a:lstStyle/>
          <a:p>
            <a:fld id="{D12AA694-00EB-4F4B-AABB-6F50FB178914}" type="slidenum">
              <a:rPr lang="en-US" smtClean="0"/>
              <a:t>70</a:t>
            </a:fld>
            <a:endParaRPr lang="en-US"/>
          </a:p>
        </p:txBody>
      </p:sp>
    </p:spTree>
    <p:extLst>
      <p:ext uri="{BB962C8B-B14F-4D97-AF65-F5344CB8AC3E}">
        <p14:creationId xmlns:p14="http://schemas.microsoft.com/office/powerpoint/2010/main" val="253286511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3">
            <a:extLst>
              <a:ext uri="{FF2B5EF4-FFF2-40B4-BE49-F238E27FC236}">
                <a16:creationId xmlns:a16="http://schemas.microsoft.com/office/drawing/2014/main" id="{322BF8EB-7660-BB4B-9ECA-4C55AD3F3B5F}"/>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5" name="Content Placeholder 2"/>
          <p:cNvSpPr txBox="1">
            <a:spLocks/>
          </p:cNvSpPr>
          <p:nvPr/>
        </p:nvSpPr>
        <p:spPr>
          <a:xfrm>
            <a:off x="273060" y="851479"/>
            <a:ext cx="8567999" cy="5614664"/>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403225" lvl="1">
              <a:lnSpc>
                <a:spcPct val="102000"/>
              </a:lnSpc>
              <a:buFont typeface="Wingdings" pitchFamily="2" charset="2"/>
              <a:buChar char="Ø"/>
            </a:pPr>
            <a:r>
              <a:rPr lang="en-GB" sz="2400" b="0" dirty="0">
                <a:cs typeface="Bitstream Vera Sans" charset="0"/>
              </a:rPr>
              <a:t>The “legend” ASCII file load into </a:t>
            </a:r>
            <a:r>
              <a:rPr lang="en-GB" b="0" dirty="0" err="1">
                <a:latin typeface="Consolas"/>
                <a:cs typeface="Consolas"/>
              </a:rPr>
              <a:t>TypeDescr</a:t>
            </a:r>
            <a:r>
              <a:rPr lang="en-GB" sz="2400" b="0" dirty="0">
                <a:cs typeface="Bitstream Vera Sans" charset="0"/>
              </a:rPr>
              <a:t>.</a:t>
            </a:r>
          </a:p>
          <a:p>
            <a:pPr marL="717550" lvl="1" indent="0">
              <a:lnSpc>
                <a:spcPct val="102000"/>
              </a:lnSpc>
              <a:buNone/>
            </a:pPr>
            <a:r>
              <a:rPr lang="en-GB" sz="2000" b="0" dirty="0">
                <a:solidFill>
                  <a:srgbClr val="FFFFFF"/>
                </a:solidFill>
                <a:latin typeface="Consolas"/>
                <a:cs typeface="Consolas"/>
              </a:rPr>
              <a:t>OC	Open Cluster</a:t>
            </a:r>
          </a:p>
          <a:p>
            <a:pPr marL="717550" lvl="1" indent="0">
              <a:lnSpc>
                <a:spcPct val="102000"/>
              </a:lnSpc>
              <a:buNone/>
            </a:pPr>
            <a:r>
              <a:rPr lang="en-GB" sz="2000" b="0" dirty="0">
                <a:solidFill>
                  <a:srgbClr val="FFFFFF"/>
                </a:solidFill>
                <a:latin typeface="Consolas"/>
                <a:cs typeface="Consolas"/>
              </a:rPr>
              <a:t>GC	Globular Cluster</a:t>
            </a:r>
          </a:p>
          <a:p>
            <a:pPr marL="717550" lvl="1" indent="0">
              <a:lnSpc>
                <a:spcPct val="102000"/>
              </a:lnSpc>
              <a:buNone/>
            </a:pPr>
            <a:r>
              <a:rPr lang="en-GB" sz="2000" b="0" dirty="0">
                <a:solidFill>
                  <a:srgbClr val="FFFFFF"/>
                </a:solidFill>
                <a:latin typeface="Consolas"/>
                <a:cs typeface="Consolas"/>
              </a:rPr>
              <a:t>GX	Galaxy</a:t>
            </a:r>
          </a:p>
          <a:p>
            <a:pPr marL="717550" lvl="1" indent="0">
              <a:lnSpc>
                <a:spcPct val="102000"/>
              </a:lnSpc>
              <a:buNone/>
            </a:pPr>
            <a:r>
              <a:rPr lang="en-GB" sz="2000" b="0" dirty="0">
                <a:solidFill>
                  <a:srgbClr val="FFFFFF"/>
                </a:solidFill>
                <a:latin typeface="Consolas"/>
                <a:cs typeface="Consolas"/>
              </a:rPr>
              <a:t>PN	Planetary Nebula</a:t>
            </a:r>
          </a:p>
          <a:p>
            <a:pPr marL="717550" lvl="1" indent="0">
              <a:lnSpc>
                <a:spcPct val="102000"/>
              </a:lnSpc>
              <a:buNone/>
            </a:pPr>
            <a:r>
              <a:rPr lang="en-GB" sz="2000" b="0" dirty="0">
                <a:solidFill>
                  <a:srgbClr val="FFFFFF"/>
                </a:solidFill>
                <a:latin typeface="Consolas"/>
                <a:cs typeface="Consolas"/>
              </a:rPr>
              <a:t>BN	Bright Nebula</a:t>
            </a:r>
          </a:p>
          <a:p>
            <a:pPr marL="717550" lvl="1" indent="0">
              <a:lnSpc>
                <a:spcPct val="102000"/>
              </a:lnSpc>
              <a:buNone/>
            </a:pPr>
            <a:r>
              <a:rPr lang="en-GB" sz="2000" b="0" dirty="0">
                <a:solidFill>
                  <a:srgbClr val="FFFFFF"/>
                </a:solidFill>
                <a:latin typeface="Consolas"/>
                <a:cs typeface="Consolas"/>
              </a:rPr>
              <a:t>DN	Dark Nebula</a:t>
            </a:r>
          </a:p>
          <a:p>
            <a:pPr marL="717550" lvl="1" indent="0">
              <a:lnSpc>
                <a:spcPct val="102000"/>
              </a:lnSpc>
              <a:buNone/>
            </a:pPr>
            <a:r>
              <a:rPr lang="en-GB" sz="2000" b="0" dirty="0">
                <a:solidFill>
                  <a:srgbClr val="FFFFFF"/>
                </a:solidFill>
                <a:latin typeface="Consolas"/>
                <a:cs typeface="Consolas"/>
              </a:rPr>
              <a:t>*2	Double Star</a:t>
            </a:r>
          </a:p>
          <a:p>
            <a:pPr marL="717550" lvl="1" indent="0">
              <a:lnSpc>
                <a:spcPct val="102000"/>
              </a:lnSpc>
              <a:buNone/>
            </a:pPr>
            <a:r>
              <a:rPr lang="en-GB" sz="2000" b="0" dirty="0">
                <a:solidFill>
                  <a:srgbClr val="FFFFFF"/>
                </a:solidFill>
                <a:latin typeface="Consolas"/>
                <a:cs typeface="Consolas"/>
              </a:rPr>
              <a:t>*C	Star Cloud</a:t>
            </a:r>
          </a:p>
          <a:p>
            <a:pPr marL="314325" indent="0">
              <a:lnSpc>
                <a:spcPct val="102000"/>
              </a:lnSpc>
              <a:buNone/>
            </a:pPr>
            <a:r>
              <a:rPr lang="en-GB" b="0" dirty="0">
                <a:cs typeface="Bitstream Vera Sans" charset="0"/>
              </a:rPr>
              <a:t>Note that the default field separator is the (</a:t>
            </a:r>
            <a:r>
              <a:rPr lang="en-GB" b="0" i="1" dirty="0">
                <a:cs typeface="Bitstream Vera Sans" charset="0"/>
              </a:rPr>
              <a:t>invisible</a:t>
            </a:r>
            <a:r>
              <a:rPr lang="en-GB" b="0" dirty="0">
                <a:cs typeface="Bitstream Vera Sans" charset="0"/>
              </a:rPr>
              <a:t>) &lt;</a:t>
            </a:r>
            <a:r>
              <a:rPr lang="en-GB" b="0" dirty="0">
                <a:solidFill>
                  <a:srgbClr val="CCFFCC"/>
                </a:solidFill>
                <a:latin typeface="Consolas"/>
                <a:cs typeface="Consolas"/>
              </a:rPr>
              <a:t>Tab</a:t>
            </a:r>
            <a:r>
              <a:rPr lang="en-GB" b="0" dirty="0">
                <a:solidFill>
                  <a:srgbClr val="FFFFFF"/>
                </a:solidFill>
                <a:cs typeface="Andale Mono"/>
              </a:rPr>
              <a:t>&gt; (</a:t>
            </a:r>
            <a:r>
              <a:rPr lang="en-GB" b="0" dirty="0">
                <a:solidFill>
                  <a:srgbClr val="CCFFCC"/>
                </a:solidFill>
                <a:latin typeface="Consolas"/>
                <a:cs typeface="Consolas"/>
              </a:rPr>
              <a:t>\t</a:t>
            </a:r>
            <a:r>
              <a:rPr lang="en-GB" b="0" dirty="0">
                <a:solidFill>
                  <a:srgbClr val="FFFFFF"/>
                </a:solidFill>
                <a:cs typeface="Andale Mono"/>
              </a:rPr>
              <a:t>) and the end line character is &lt;</a:t>
            </a:r>
            <a:r>
              <a:rPr lang="en-GB" b="0" dirty="0" err="1">
                <a:solidFill>
                  <a:srgbClr val="CCFFCC"/>
                </a:solidFill>
                <a:cs typeface="Andale Mono"/>
              </a:rPr>
              <a:t>NewLine</a:t>
            </a:r>
            <a:r>
              <a:rPr lang="en-GB" b="0" dirty="0">
                <a:solidFill>
                  <a:srgbClr val="FFFFFF"/>
                </a:solidFill>
                <a:cs typeface="Andale Mono"/>
              </a:rPr>
              <a:t>&gt; (</a:t>
            </a:r>
            <a:r>
              <a:rPr lang="en-GB" b="0" dirty="0">
                <a:solidFill>
                  <a:srgbClr val="CCFFCC"/>
                </a:solidFill>
                <a:latin typeface="Consolas"/>
                <a:cs typeface="Consolas"/>
              </a:rPr>
              <a:t>\n</a:t>
            </a:r>
            <a:r>
              <a:rPr lang="en-GB" b="0" dirty="0">
                <a:solidFill>
                  <a:srgbClr val="FFFFFF"/>
                </a:solidFill>
                <a:cs typeface="Andale Mono"/>
              </a:rPr>
              <a:t>)</a:t>
            </a:r>
            <a:r>
              <a:rPr lang="en-GB" b="0" dirty="0">
                <a:solidFill>
                  <a:srgbClr val="FFFFFF"/>
                </a:solidFill>
                <a:cs typeface="Bitstream Vera Sans" charset="0"/>
              </a:rPr>
              <a:t>.</a:t>
            </a:r>
          </a:p>
          <a:p>
            <a:pPr marL="314325" indent="0">
              <a:lnSpc>
                <a:spcPct val="102000"/>
              </a:lnSpc>
              <a:buNone/>
            </a:pPr>
            <a:r>
              <a:rPr lang="en-GB" b="0" dirty="0">
                <a:cs typeface="Bitstream Vera Sans" charset="0"/>
              </a:rPr>
              <a:t>Can use any separator/terminator using the </a:t>
            </a:r>
            <a:r>
              <a:rPr lang="en-GB" b="0" dirty="0">
                <a:solidFill>
                  <a:srgbClr val="CCFFCC"/>
                </a:solidFill>
                <a:cs typeface="Bitstream Vera Sans" charset="0"/>
              </a:rPr>
              <a:t>FIELDS</a:t>
            </a:r>
            <a:r>
              <a:rPr lang="en-GB" b="0" dirty="0">
                <a:cs typeface="Bitstream Vera Sans" charset="0"/>
              </a:rPr>
              <a:t>/</a:t>
            </a:r>
            <a:r>
              <a:rPr lang="en-GB" b="0" dirty="0">
                <a:solidFill>
                  <a:srgbClr val="CCFFCC"/>
                </a:solidFill>
                <a:cs typeface="Bitstream Vera Sans" charset="0"/>
              </a:rPr>
              <a:t>LINES</a:t>
            </a:r>
            <a:r>
              <a:rPr lang="en-GB" b="0" dirty="0">
                <a:cs typeface="Bitstream Vera Sans" charset="0"/>
              </a:rPr>
              <a:t> </a:t>
            </a:r>
            <a:r>
              <a:rPr lang="en-GB" b="0" dirty="0">
                <a:solidFill>
                  <a:srgbClr val="CCFFCC"/>
                </a:solidFill>
                <a:cs typeface="Bitstream Vera Sans" charset="0"/>
              </a:rPr>
              <a:t>TERMINATED BY</a:t>
            </a:r>
            <a:r>
              <a:rPr lang="en-GB" b="0" dirty="0">
                <a:cs typeface="Bitstream Vera Sans" charset="0"/>
              </a:rPr>
              <a:t> clause. More can be given.</a:t>
            </a:r>
          </a:p>
        </p:txBody>
      </p:sp>
      <p:sp>
        <p:nvSpPr>
          <p:cNvPr id="3" name="TextBox 2"/>
          <p:cNvSpPr txBox="1"/>
          <p:nvPr/>
        </p:nvSpPr>
        <p:spPr>
          <a:xfrm>
            <a:off x="1511301" y="1371600"/>
            <a:ext cx="520700" cy="400110"/>
          </a:xfrm>
          <a:prstGeom prst="rect">
            <a:avLst/>
          </a:prstGeom>
          <a:noFill/>
        </p:spPr>
        <p:txBody>
          <a:bodyPr wrap="square" rtlCol="0">
            <a:spAutoFit/>
          </a:bodyPr>
          <a:lstStyle/>
          <a:p>
            <a:r>
              <a:rPr lang="en-GB" sz="2000" b="1" dirty="0">
                <a:solidFill>
                  <a:srgbClr val="CCFFCC"/>
                </a:solidFill>
                <a:effectLst>
                  <a:outerShdw blurRad="101600" dist="63500" dir="2700000" algn="tl" rotWithShape="0">
                    <a:srgbClr val="000000">
                      <a:alpha val="75000"/>
                    </a:srgbClr>
                  </a:outerShdw>
                </a:effectLst>
                <a:latin typeface="Consolas"/>
                <a:cs typeface="Consolas"/>
              </a:rPr>
              <a:t>\t</a:t>
            </a:r>
            <a:endParaRPr lang="en-US" sz="2000" b="1" dirty="0">
              <a:effectLst>
                <a:outerShdw blurRad="101600" dist="63500" dir="2700000" algn="tl" rotWithShape="0">
                  <a:srgbClr val="000000">
                    <a:alpha val="75000"/>
                  </a:srgbClr>
                </a:outerShdw>
              </a:effectLst>
              <a:latin typeface="Consolas"/>
              <a:cs typeface="Consolas"/>
            </a:endParaRPr>
          </a:p>
        </p:txBody>
      </p:sp>
      <p:sp>
        <p:nvSpPr>
          <p:cNvPr id="6" name="TextBox 5"/>
          <p:cNvSpPr txBox="1"/>
          <p:nvPr/>
        </p:nvSpPr>
        <p:spPr>
          <a:xfrm>
            <a:off x="4800601" y="1371600"/>
            <a:ext cx="520700" cy="400110"/>
          </a:xfrm>
          <a:prstGeom prst="rect">
            <a:avLst/>
          </a:prstGeom>
          <a:noFill/>
        </p:spPr>
        <p:txBody>
          <a:bodyPr wrap="square" rtlCol="0">
            <a:spAutoFit/>
          </a:bodyPr>
          <a:lstStyle/>
          <a:p>
            <a:r>
              <a:rPr lang="en-GB" sz="2000" b="1" dirty="0">
                <a:solidFill>
                  <a:srgbClr val="CCFFCC"/>
                </a:solidFill>
                <a:effectLst>
                  <a:outerShdw blurRad="101600" dist="63500" dir="2700000" algn="tl" rotWithShape="0">
                    <a:srgbClr val="000000">
                      <a:alpha val="75000"/>
                    </a:srgbClr>
                  </a:outerShdw>
                </a:effectLst>
                <a:latin typeface="Consolas"/>
                <a:cs typeface="Consolas"/>
              </a:rPr>
              <a:t>\n</a:t>
            </a:r>
            <a:endParaRPr lang="en-US" sz="2000" b="1" dirty="0">
              <a:effectLst>
                <a:outerShdw blurRad="101600" dist="63500" dir="2700000" algn="tl" rotWithShape="0">
                  <a:srgbClr val="000000">
                    <a:alpha val="75000"/>
                  </a:srgbClr>
                </a:outerShdw>
              </a:effectLst>
              <a:latin typeface="Consolas"/>
              <a:cs typeface="Consolas"/>
            </a:endParaRPr>
          </a:p>
        </p:txBody>
      </p:sp>
      <p:sp>
        <p:nvSpPr>
          <p:cNvPr id="7" name="Title 1"/>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kumimoji="0" lang="en-GB" sz="3200" b="1" i="0" u="none" strike="noStrike" kern="1200" cap="none" spc="0" normalizeH="0" baseline="0" dirty="0">
                <a:ln>
                  <a:noFill/>
                </a:ln>
                <a:solidFill>
                  <a:schemeClr val="tx2"/>
                </a:solidFill>
                <a:effectLst>
                  <a:outerShdw blurRad="50800" dist="38100" dir="2700000">
                    <a:srgbClr val="000000">
                      <a:alpha val="43000"/>
                    </a:srgbClr>
                  </a:outerShdw>
                </a:effectLst>
                <a:uLnTx/>
                <a:uFillTx/>
                <a:latin typeface="+mj-lt"/>
                <a:ea typeface="+mj-ea"/>
                <a:cs typeface="+mj-cs"/>
              </a:rPr>
              <a:t>The Messier table creation – 4</a:t>
            </a:r>
          </a:p>
        </p:txBody>
      </p:sp>
      <p:sp>
        <p:nvSpPr>
          <p:cNvPr id="4" name="Slide Number Placeholder 3">
            <a:extLst>
              <a:ext uri="{FF2B5EF4-FFF2-40B4-BE49-F238E27FC236}">
                <a16:creationId xmlns:a16="http://schemas.microsoft.com/office/drawing/2014/main" id="{6A2D9B58-D7CC-3547-A646-1E47CED86BB8}"/>
              </a:ext>
            </a:extLst>
          </p:cNvPr>
          <p:cNvSpPr>
            <a:spLocks noGrp="1"/>
          </p:cNvSpPr>
          <p:nvPr>
            <p:ph type="sldNum" sz="quarter" idx="12"/>
          </p:nvPr>
        </p:nvSpPr>
        <p:spPr/>
        <p:txBody>
          <a:bodyPr/>
          <a:lstStyle/>
          <a:p>
            <a:fld id="{D12AA694-00EB-4F4B-AABB-6F50FB178914}" type="slidenum">
              <a:rPr lang="en-US" smtClean="0"/>
              <a:t>71</a:t>
            </a:fld>
            <a:endParaRPr lang="en-US"/>
          </a:p>
        </p:txBody>
      </p:sp>
    </p:spTree>
    <p:extLst>
      <p:ext uri="{BB962C8B-B14F-4D97-AF65-F5344CB8AC3E}">
        <p14:creationId xmlns:p14="http://schemas.microsoft.com/office/powerpoint/2010/main" val="369008026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5">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2" dur="500"/>
                                        <p:tgtEl>
                                          <p:spTgt spid="5">
                                            <p:txEl>
                                              <p:pRg st="3" end="3"/>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4" end="4"/>
                                            </p:tx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0" dur="500"/>
                                        <p:tgtEl>
                                          <p:spTgt spid="5">
                                            <p:txEl>
                                              <p:pRg st="5" end="5"/>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4" dur="500"/>
                                        <p:tgtEl>
                                          <p:spTgt spid="5">
                                            <p:txEl>
                                              <p:pRg st="6" end="6"/>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7" end="7"/>
                                            </p:txEl>
                                          </p:spTgt>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500"/>
                                        <p:tgtEl>
                                          <p:spTgt spid="5">
                                            <p:txEl>
                                              <p:pRg st="9" end="9"/>
                                            </p:txEl>
                                          </p:spTgt>
                                        </p:tgtEl>
                                        <p:attrNameLst>
                                          <p:attrName>ppt_y</p:attrName>
                                        </p:attrNameLst>
                                      </p:cBhvr>
                                      <p:tavLst>
                                        <p:tav tm="0">
                                          <p:val>
                                            <p:strVal val="#ppt_y+#ppt_h*1.125000"/>
                                          </p:val>
                                        </p:tav>
                                        <p:tav tm="100000">
                                          <p:val>
                                            <p:strVal val="#ppt_y"/>
                                          </p:val>
                                        </p:tav>
                                      </p:tavLst>
                                    </p:anim>
                                    <p:animEffect transition="in" filter="wipe(up)">
                                      <p:cBhvr>
                                        <p:cTn id="48" dur="500"/>
                                        <p:tgtEl>
                                          <p:spTgt spid="5">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down)">
                                      <p:cBhvr>
                                        <p:cTn id="53" dur="500"/>
                                        <p:tgtEl>
                                          <p:spTgt spid="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 calcmode="lin" valueType="num">
                                      <p:cBhvr additive="base">
                                        <p:cTn id="61" dur="500"/>
                                        <p:tgtEl>
                                          <p:spTgt spid="5">
                                            <p:txEl>
                                              <p:pRg st="10" end="10"/>
                                            </p:txEl>
                                          </p:spTgt>
                                        </p:tgtEl>
                                        <p:attrNameLst>
                                          <p:attrName>ppt_y</p:attrName>
                                        </p:attrNameLst>
                                      </p:cBhvr>
                                      <p:tavLst>
                                        <p:tav tm="0">
                                          <p:val>
                                            <p:strVal val="#ppt_y+#ppt_h*1.125000"/>
                                          </p:val>
                                        </p:tav>
                                        <p:tav tm="100000">
                                          <p:val>
                                            <p:strVal val="#ppt_y"/>
                                          </p:val>
                                        </p:tav>
                                      </p:tavLst>
                                    </p:anim>
                                    <p:animEffect transition="in" filter="wipe(up)">
                                      <p:cBhvr>
                                        <p:cTn id="6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3">
            <a:extLst>
              <a:ext uri="{FF2B5EF4-FFF2-40B4-BE49-F238E27FC236}">
                <a16:creationId xmlns:a16="http://schemas.microsoft.com/office/drawing/2014/main" id="{6D65A9C6-A789-A343-9FD9-4447320C7134}"/>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pic>
        <p:nvPicPr>
          <p:cNvPr id="8" name="Picture 7" descr="mysqlWB_DB-Schem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90" y="746339"/>
            <a:ext cx="8280000" cy="5745965"/>
          </a:xfrm>
          <a:prstGeom prst="rect">
            <a:avLst/>
          </a:prstGeom>
        </p:spPr>
      </p:pic>
      <p:sp>
        <p:nvSpPr>
          <p:cNvPr id="3" name="Content Placeholder 2"/>
          <p:cNvSpPr>
            <a:spLocks noGrp="1"/>
          </p:cNvSpPr>
          <p:nvPr>
            <p:ph idx="1"/>
          </p:nvPr>
        </p:nvSpPr>
        <p:spPr>
          <a:xfrm>
            <a:off x="2339974" y="750602"/>
            <a:ext cx="6363016" cy="516745"/>
          </a:xfrm>
          <a:solidFill>
            <a:schemeClr val="accent1"/>
          </a:solidFill>
          <a:ln>
            <a:solidFill>
              <a:schemeClr val="accent1">
                <a:lumMod val="50000"/>
              </a:schemeClr>
            </a:solidFill>
          </a:ln>
          <a:effectLst>
            <a:outerShdw blurRad="101600" dist="63500" dir="2700000" algn="tl" rotWithShape="0">
              <a:prstClr val="black">
                <a:alpha val="75000"/>
              </a:prstClr>
            </a:outerShdw>
          </a:effectLst>
        </p:spPr>
        <p:txBody>
          <a:bodyPr wrap="square" lIns="72000" rIns="72000">
            <a:spAutoFit/>
          </a:bodyPr>
          <a:lstStyle/>
          <a:p>
            <a:pPr marL="6350" lvl="1" indent="0" algn="ctr">
              <a:lnSpc>
                <a:spcPct val="102000"/>
              </a:lnSpc>
              <a:buNone/>
            </a:pPr>
            <a:r>
              <a:rPr lang="en-GB" sz="2800" b="0" dirty="0">
                <a:cs typeface="Bitstream Vera Sans" charset="0"/>
              </a:rPr>
              <a:t>Data + metadata + </a:t>
            </a:r>
            <a:r>
              <a:rPr lang="en-GB" sz="2800" b="0" u="sng" dirty="0">
                <a:cs typeface="Bitstream Vera Sans" charset="0"/>
              </a:rPr>
              <a:t>software</a:t>
            </a:r>
            <a:r>
              <a:rPr lang="en-GB" sz="2800" b="0" dirty="0">
                <a:cs typeface="Bitstream Vera Sans" charset="0"/>
              </a:rPr>
              <a:t> = </a:t>
            </a:r>
            <a:r>
              <a:rPr lang="en-GB" sz="2800" b="0" i="1" dirty="0">
                <a:cs typeface="Bitstream Vera Sans" charset="0"/>
              </a:rPr>
              <a:t>DATABASE</a:t>
            </a:r>
            <a:r>
              <a:rPr lang="en-GB" sz="2800" b="0" dirty="0">
                <a:cs typeface="Bitstream Vera Sans" charset="0"/>
              </a:rPr>
              <a:t> !</a:t>
            </a:r>
          </a:p>
        </p:txBody>
      </p:sp>
      <p:sp>
        <p:nvSpPr>
          <p:cNvPr id="5" name="Text Box 4"/>
          <p:cNvSpPr txBox="1">
            <a:spLocks noChangeArrowheads="1"/>
          </p:cNvSpPr>
          <p:nvPr/>
        </p:nvSpPr>
        <p:spPr bwMode="auto">
          <a:xfrm>
            <a:off x="6317394" y="1997636"/>
            <a:ext cx="1296000" cy="430952"/>
          </a:xfrm>
          <a:prstGeom prst="rect">
            <a:avLst/>
          </a:prstGeom>
          <a:noFill/>
          <a:ln w="38100" cmpd="sng">
            <a:solidFill>
              <a:srgbClr val="1F497D"/>
            </a:solidFill>
            <a:round/>
            <a:headEnd/>
            <a:tailEnd/>
          </a:ln>
          <a:effectLst>
            <a:outerShdw blurRad="101600" dist="38100"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Lst>
        </p:spPr>
        <p:txBody>
          <a:bodyPr wrap="none" lIns="108000" tIns="0" rIns="108000" bIns="46800" anchor="t" anchorCtr="0">
            <a:normAutofit/>
          </a:bodyPr>
          <a:lstStyle>
            <a:lvl1pPr>
              <a:tabLst>
                <a:tab pos="723900" algn="l"/>
              </a:tabLst>
              <a:defRPr>
                <a:solidFill>
                  <a:srgbClr val="000000"/>
                </a:solidFill>
                <a:latin typeface="Bitstream Vera Sans" charset="0"/>
                <a:ea typeface="ＭＳ Ｐゴシック" charset="0"/>
                <a:cs typeface="msgothic" charset="0"/>
              </a:defRPr>
            </a:lvl1pPr>
            <a:lvl2pPr>
              <a:tabLst>
                <a:tab pos="723900" algn="l"/>
              </a:tabLst>
              <a:defRPr>
                <a:solidFill>
                  <a:srgbClr val="000000"/>
                </a:solidFill>
                <a:latin typeface="Bitstream Vera Sans" charset="0"/>
                <a:ea typeface="ＭＳ Ｐゴシック" charset="0"/>
                <a:cs typeface="msgothic" charset="0"/>
              </a:defRPr>
            </a:lvl2pPr>
            <a:lvl3pPr>
              <a:tabLst>
                <a:tab pos="723900" algn="l"/>
              </a:tabLst>
              <a:defRPr>
                <a:solidFill>
                  <a:srgbClr val="000000"/>
                </a:solidFill>
                <a:latin typeface="Bitstream Vera Sans" charset="0"/>
                <a:ea typeface="ＭＳ Ｐゴシック" charset="0"/>
                <a:cs typeface="msgothic" charset="0"/>
              </a:defRPr>
            </a:lvl3pPr>
            <a:lvl4pPr>
              <a:tabLst>
                <a:tab pos="723900" algn="l"/>
              </a:tabLst>
              <a:defRPr>
                <a:solidFill>
                  <a:srgbClr val="000000"/>
                </a:solidFill>
                <a:latin typeface="Bitstream Vera Sans" charset="0"/>
                <a:ea typeface="ＭＳ Ｐゴシック" charset="0"/>
                <a:cs typeface="msgothic" charset="0"/>
              </a:defRPr>
            </a:lvl4pPr>
            <a:lvl5pPr>
              <a:tabLst>
                <a:tab pos="723900" algn="l"/>
              </a:tabLst>
              <a:defRPr>
                <a:solidFill>
                  <a:srgbClr val="000000"/>
                </a:solidFill>
                <a:latin typeface="Bitstream Vera Sans" charset="0"/>
                <a:ea typeface="ＭＳ Ｐゴシック" charset="0"/>
                <a:cs typeface="msgothic" charset="0"/>
              </a:defRPr>
            </a:lvl5pPr>
            <a:lvl6pPr marL="15367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6pPr>
            <a:lvl7pPr marL="19939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7pPr>
            <a:lvl8pPr marL="24511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8pPr>
            <a:lvl9pPr marL="29083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9pPr>
          </a:lstStyle>
          <a:p>
            <a:pPr algn="ctr">
              <a:lnSpc>
                <a:spcPct val="116000"/>
              </a:lnSpc>
            </a:pPr>
            <a:r>
              <a:rPr lang="en-GB" sz="2200" dirty="0">
                <a:solidFill>
                  <a:schemeClr val="bg2"/>
                </a:solidFill>
                <a:latin typeface="+mn-lt"/>
                <a:cs typeface="Bitstream Vera Sans" charset="0"/>
              </a:rPr>
              <a:t>database</a:t>
            </a:r>
          </a:p>
        </p:txBody>
      </p:sp>
      <p:sp>
        <p:nvSpPr>
          <p:cNvPr id="6" name="Freeform 8"/>
          <p:cNvSpPr>
            <a:spLocks/>
          </p:cNvSpPr>
          <p:nvPr/>
        </p:nvSpPr>
        <p:spPr bwMode="auto">
          <a:xfrm>
            <a:off x="3331882" y="2285999"/>
            <a:ext cx="2761167" cy="1837765"/>
          </a:xfrm>
          <a:custGeom>
            <a:avLst/>
            <a:gdLst>
              <a:gd name="T0" fmla="*/ 7013 w 7014"/>
              <a:gd name="T1" fmla="*/ 0 h 581"/>
              <a:gd name="T2" fmla="*/ 0 w 7014"/>
              <a:gd name="T3" fmla="*/ 580 h 581"/>
            </a:gdLst>
            <a:ahLst/>
            <a:cxnLst>
              <a:cxn ang="0">
                <a:pos x="T0" y="T1"/>
              </a:cxn>
              <a:cxn ang="0">
                <a:pos x="T2" y="T3"/>
              </a:cxn>
            </a:cxnLst>
            <a:rect l="0" t="0" r="r" b="b"/>
            <a:pathLst>
              <a:path w="7014" h="581">
                <a:moveTo>
                  <a:pt x="7013" y="0"/>
                </a:moveTo>
                <a:lnTo>
                  <a:pt x="0" y="580"/>
                </a:lnTo>
              </a:path>
            </a:pathLst>
          </a:custGeom>
          <a:noFill/>
          <a:ln w="57150" cmpd="sng">
            <a:solidFill>
              <a:schemeClr val="accent1"/>
            </a:solidFill>
            <a:round/>
            <a:headEnd/>
            <a:tailEnd type="triangle" w="med" len="med"/>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Lst>
        </p:spPr>
        <p:txBody>
          <a:bodyPr/>
          <a:lstStyle/>
          <a:p>
            <a:endParaRPr lang="en-US">
              <a:solidFill>
                <a:schemeClr val="bg2"/>
              </a:solidFill>
            </a:endParaRPr>
          </a:p>
        </p:txBody>
      </p:sp>
      <p:sp>
        <p:nvSpPr>
          <p:cNvPr id="7" name="Freeform 18"/>
          <p:cNvSpPr>
            <a:spLocks/>
          </p:cNvSpPr>
          <p:nvPr/>
        </p:nvSpPr>
        <p:spPr bwMode="auto">
          <a:xfrm>
            <a:off x="4437529" y="2285999"/>
            <a:ext cx="1655521" cy="1837765"/>
          </a:xfrm>
          <a:custGeom>
            <a:avLst/>
            <a:gdLst>
              <a:gd name="T0" fmla="*/ 10642 w 10643"/>
              <a:gd name="T1" fmla="*/ 0 h 1572"/>
              <a:gd name="T2" fmla="*/ 0 w 10643"/>
              <a:gd name="T3" fmla="*/ 1571 h 1572"/>
            </a:gdLst>
            <a:ahLst/>
            <a:cxnLst>
              <a:cxn ang="0">
                <a:pos x="T0" y="T1"/>
              </a:cxn>
              <a:cxn ang="0">
                <a:pos x="T2" y="T3"/>
              </a:cxn>
            </a:cxnLst>
            <a:rect l="0" t="0" r="r" b="b"/>
            <a:pathLst>
              <a:path w="10643" h="1572">
                <a:moveTo>
                  <a:pt x="10642" y="0"/>
                </a:moveTo>
                <a:lnTo>
                  <a:pt x="0" y="1571"/>
                </a:lnTo>
              </a:path>
            </a:pathLst>
          </a:custGeom>
          <a:noFill/>
          <a:ln w="57150" cmpd="sng">
            <a:solidFill>
              <a:schemeClr val="accent1"/>
            </a:solidFill>
            <a:round/>
            <a:headEnd/>
            <a:tailEnd type="triangle" w="med" len="med"/>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Lst>
        </p:spPr>
        <p:txBody>
          <a:bodyPr/>
          <a:lstStyle/>
          <a:p>
            <a:endParaRPr lang="en-US">
              <a:solidFill>
                <a:schemeClr val="bg2"/>
              </a:solidFill>
            </a:endParaRPr>
          </a:p>
        </p:txBody>
      </p:sp>
      <p:sp>
        <p:nvSpPr>
          <p:cNvPr id="9" name="Freeform 19"/>
          <p:cNvSpPr>
            <a:spLocks/>
          </p:cNvSpPr>
          <p:nvPr/>
        </p:nvSpPr>
        <p:spPr bwMode="auto">
          <a:xfrm>
            <a:off x="5319061" y="2286000"/>
            <a:ext cx="773990" cy="1837764"/>
          </a:xfrm>
          <a:custGeom>
            <a:avLst/>
            <a:gdLst>
              <a:gd name="T0" fmla="*/ 10972 w 10973"/>
              <a:gd name="T1" fmla="*/ 0 h 2562"/>
              <a:gd name="T2" fmla="*/ 0 w 10973"/>
              <a:gd name="T3" fmla="*/ 2561 h 2562"/>
            </a:gdLst>
            <a:ahLst/>
            <a:cxnLst>
              <a:cxn ang="0">
                <a:pos x="T0" y="T1"/>
              </a:cxn>
              <a:cxn ang="0">
                <a:pos x="T2" y="T3"/>
              </a:cxn>
            </a:cxnLst>
            <a:rect l="0" t="0" r="r" b="b"/>
            <a:pathLst>
              <a:path w="10973" h="2562">
                <a:moveTo>
                  <a:pt x="10972" y="0"/>
                </a:moveTo>
                <a:lnTo>
                  <a:pt x="0" y="2561"/>
                </a:lnTo>
              </a:path>
            </a:pathLst>
          </a:custGeom>
          <a:noFill/>
          <a:ln w="57150" cmpd="sng">
            <a:solidFill>
              <a:schemeClr val="accent1"/>
            </a:solidFill>
            <a:round/>
            <a:headEnd/>
            <a:tailEnd type="triangle" w="med" len="med"/>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Lst>
        </p:spPr>
        <p:txBody>
          <a:bodyPr/>
          <a:lstStyle/>
          <a:p>
            <a:endParaRPr lang="en-US">
              <a:solidFill>
                <a:schemeClr val="bg2"/>
              </a:solidFill>
            </a:endParaRPr>
          </a:p>
        </p:txBody>
      </p:sp>
      <p:sp>
        <p:nvSpPr>
          <p:cNvPr id="10" name="Text Box 4"/>
          <p:cNvSpPr txBox="1">
            <a:spLocks noChangeArrowheads="1"/>
          </p:cNvSpPr>
          <p:nvPr/>
        </p:nvSpPr>
        <p:spPr bwMode="auto">
          <a:xfrm>
            <a:off x="7089263" y="4465892"/>
            <a:ext cx="911446" cy="430952"/>
          </a:xfrm>
          <a:prstGeom prst="rect">
            <a:avLst/>
          </a:prstGeom>
          <a:noFill/>
          <a:ln w="38100" cmpd="sng">
            <a:solidFill>
              <a:srgbClr val="1F497D"/>
            </a:solidFill>
            <a:round/>
            <a:headEnd/>
            <a:tailEnd/>
          </a:ln>
          <a:effectLst>
            <a:outerShdw blurRad="101600" dist="38100"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Lst>
        </p:spPr>
        <p:txBody>
          <a:bodyPr wrap="none" lIns="108000" tIns="0" rIns="108000" bIns="46800" anchor="t" anchorCtr="0">
            <a:normAutofit/>
          </a:bodyPr>
          <a:lstStyle>
            <a:lvl1pPr>
              <a:tabLst>
                <a:tab pos="723900" algn="l"/>
              </a:tabLst>
              <a:defRPr>
                <a:solidFill>
                  <a:srgbClr val="000000"/>
                </a:solidFill>
                <a:latin typeface="Bitstream Vera Sans" charset="0"/>
                <a:ea typeface="ＭＳ Ｐゴシック" charset="0"/>
                <a:cs typeface="msgothic" charset="0"/>
              </a:defRPr>
            </a:lvl1pPr>
            <a:lvl2pPr>
              <a:tabLst>
                <a:tab pos="723900" algn="l"/>
              </a:tabLst>
              <a:defRPr>
                <a:solidFill>
                  <a:srgbClr val="000000"/>
                </a:solidFill>
                <a:latin typeface="Bitstream Vera Sans" charset="0"/>
                <a:ea typeface="ＭＳ Ｐゴシック" charset="0"/>
                <a:cs typeface="msgothic" charset="0"/>
              </a:defRPr>
            </a:lvl2pPr>
            <a:lvl3pPr>
              <a:tabLst>
                <a:tab pos="723900" algn="l"/>
              </a:tabLst>
              <a:defRPr>
                <a:solidFill>
                  <a:srgbClr val="000000"/>
                </a:solidFill>
                <a:latin typeface="Bitstream Vera Sans" charset="0"/>
                <a:ea typeface="ＭＳ Ｐゴシック" charset="0"/>
                <a:cs typeface="msgothic" charset="0"/>
              </a:defRPr>
            </a:lvl3pPr>
            <a:lvl4pPr>
              <a:tabLst>
                <a:tab pos="723900" algn="l"/>
              </a:tabLst>
              <a:defRPr>
                <a:solidFill>
                  <a:srgbClr val="000000"/>
                </a:solidFill>
                <a:latin typeface="Bitstream Vera Sans" charset="0"/>
                <a:ea typeface="ＭＳ Ｐゴシック" charset="0"/>
                <a:cs typeface="msgothic" charset="0"/>
              </a:defRPr>
            </a:lvl4pPr>
            <a:lvl5pPr>
              <a:tabLst>
                <a:tab pos="723900" algn="l"/>
              </a:tabLst>
              <a:defRPr>
                <a:solidFill>
                  <a:srgbClr val="000000"/>
                </a:solidFill>
                <a:latin typeface="Bitstream Vera Sans" charset="0"/>
                <a:ea typeface="ＭＳ Ｐゴシック" charset="0"/>
                <a:cs typeface="msgothic" charset="0"/>
              </a:defRPr>
            </a:lvl5pPr>
            <a:lvl6pPr marL="15367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6pPr>
            <a:lvl7pPr marL="19939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7pPr>
            <a:lvl8pPr marL="24511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8pPr>
            <a:lvl9pPr marL="29083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9pPr>
          </a:lstStyle>
          <a:p>
            <a:pPr algn="ctr">
              <a:lnSpc>
                <a:spcPct val="116000"/>
              </a:lnSpc>
            </a:pPr>
            <a:r>
              <a:rPr lang="en-GB" sz="2200" dirty="0">
                <a:solidFill>
                  <a:schemeClr val="bg2"/>
                </a:solidFill>
                <a:latin typeface="+mn-lt"/>
                <a:cs typeface="Bitstream Vera Sans" charset="0"/>
              </a:rPr>
              <a:t>tables</a:t>
            </a:r>
          </a:p>
        </p:txBody>
      </p:sp>
      <p:sp>
        <p:nvSpPr>
          <p:cNvPr id="11" name="Text Box 4"/>
          <p:cNvSpPr txBox="1">
            <a:spLocks noChangeArrowheads="1"/>
          </p:cNvSpPr>
          <p:nvPr/>
        </p:nvSpPr>
        <p:spPr bwMode="auto">
          <a:xfrm>
            <a:off x="6085708" y="4893484"/>
            <a:ext cx="862679" cy="478209"/>
          </a:xfrm>
          <a:prstGeom prst="rect">
            <a:avLst/>
          </a:prstGeom>
          <a:noFill/>
          <a:ln w="38100" cmpd="sng">
            <a:solidFill>
              <a:srgbClr val="1F497D"/>
            </a:solidFill>
            <a:round/>
            <a:headEnd/>
            <a:tailEnd/>
          </a:ln>
          <a:effectLst>
            <a:outerShdw blurRad="101600" dist="38100" dir="2700000" algn="tl" rotWithShape="0">
              <a:srgbClr val="000000">
                <a:alpha val="75000"/>
              </a:srgbClr>
            </a:outerShdw>
          </a:effectLst>
          <a:extLst>
            <a:ext uri="{909E8E84-426E-40dd-AFC4-6F175D3DCCD1}">
              <a14:hiddenFill xmlns="" xmlns:a14="http://schemas.microsoft.com/office/drawing/2010/main">
                <a:solidFill>
                  <a:srgbClr val="FFFFFF"/>
                </a:solidFill>
              </a14:hiddenFill>
            </a:ext>
          </a:extLst>
        </p:spPr>
        <p:txBody>
          <a:bodyPr wrap="none" lIns="108000" tIns="0" rIns="108000" bIns="46800" anchor="t" anchorCtr="0">
            <a:normAutofit/>
          </a:bodyPr>
          <a:lstStyle>
            <a:lvl1pPr>
              <a:tabLst>
                <a:tab pos="723900" algn="l"/>
              </a:tabLst>
              <a:defRPr>
                <a:solidFill>
                  <a:srgbClr val="000000"/>
                </a:solidFill>
                <a:latin typeface="Bitstream Vera Sans" charset="0"/>
                <a:ea typeface="ＭＳ Ｐゴシック" charset="0"/>
                <a:cs typeface="msgothic" charset="0"/>
              </a:defRPr>
            </a:lvl1pPr>
            <a:lvl2pPr>
              <a:tabLst>
                <a:tab pos="723900" algn="l"/>
              </a:tabLst>
              <a:defRPr>
                <a:solidFill>
                  <a:srgbClr val="000000"/>
                </a:solidFill>
                <a:latin typeface="Bitstream Vera Sans" charset="0"/>
                <a:ea typeface="ＭＳ Ｐゴシック" charset="0"/>
                <a:cs typeface="msgothic" charset="0"/>
              </a:defRPr>
            </a:lvl2pPr>
            <a:lvl3pPr>
              <a:tabLst>
                <a:tab pos="723900" algn="l"/>
              </a:tabLst>
              <a:defRPr>
                <a:solidFill>
                  <a:srgbClr val="000000"/>
                </a:solidFill>
                <a:latin typeface="Bitstream Vera Sans" charset="0"/>
                <a:ea typeface="ＭＳ Ｐゴシック" charset="0"/>
                <a:cs typeface="msgothic" charset="0"/>
              </a:defRPr>
            </a:lvl3pPr>
            <a:lvl4pPr>
              <a:tabLst>
                <a:tab pos="723900" algn="l"/>
              </a:tabLst>
              <a:defRPr>
                <a:solidFill>
                  <a:srgbClr val="000000"/>
                </a:solidFill>
                <a:latin typeface="Bitstream Vera Sans" charset="0"/>
                <a:ea typeface="ＭＳ Ｐゴシック" charset="0"/>
                <a:cs typeface="msgothic" charset="0"/>
              </a:defRPr>
            </a:lvl4pPr>
            <a:lvl5pPr>
              <a:tabLst>
                <a:tab pos="723900" algn="l"/>
              </a:tabLst>
              <a:defRPr>
                <a:solidFill>
                  <a:srgbClr val="000000"/>
                </a:solidFill>
                <a:latin typeface="Bitstream Vera Sans" charset="0"/>
                <a:ea typeface="ＭＳ Ｐゴシック" charset="0"/>
                <a:cs typeface="msgothic" charset="0"/>
              </a:defRPr>
            </a:lvl5pPr>
            <a:lvl6pPr marL="15367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6pPr>
            <a:lvl7pPr marL="19939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7pPr>
            <a:lvl8pPr marL="24511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8pPr>
            <a:lvl9pPr marL="29083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9pPr>
          </a:lstStyle>
          <a:p>
            <a:pPr algn="ctr">
              <a:lnSpc>
                <a:spcPct val="116000"/>
              </a:lnSpc>
            </a:pPr>
            <a:r>
              <a:rPr lang="en-GB" sz="2200" dirty="0">
                <a:solidFill>
                  <a:schemeClr val="bg2"/>
                </a:solidFill>
                <a:latin typeface="+mn-lt"/>
                <a:cs typeface="Bitstream Vera Sans" charset="0"/>
              </a:rPr>
              <a:t>views</a:t>
            </a:r>
          </a:p>
        </p:txBody>
      </p:sp>
      <p:sp>
        <p:nvSpPr>
          <p:cNvPr id="12" name="Text Box 4"/>
          <p:cNvSpPr txBox="1">
            <a:spLocks noChangeArrowheads="1"/>
          </p:cNvSpPr>
          <p:nvPr/>
        </p:nvSpPr>
        <p:spPr bwMode="auto">
          <a:xfrm>
            <a:off x="4276784" y="5667152"/>
            <a:ext cx="1169604" cy="430952"/>
          </a:xfrm>
          <a:prstGeom prst="rect">
            <a:avLst/>
          </a:prstGeom>
          <a:noFill/>
          <a:ln w="38100" cmpd="sng">
            <a:solidFill>
              <a:srgbClr val="1F497D"/>
            </a:solidFill>
            <a:round/>
            <a:headEnd/>
            <a:tailEnd/>
          </a:ln>
          <a:effectLst>
            <a:outerShdw blurRad="101600" dist="38100"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Lst>
        </p:spPr>
        <p:txBody>
          <a:bodyPr wrap="none" lIns="108000" tIns="0" rIns="108000" bIns="46800" anchor="t" anchorCtr="0">
            <a:normAutofit/>
          </a:bodyPr>
          <a:lstStyle>
            <a:lvl1pPr>
              <a:tabLst>
                <a:tab pos="723900" algn="l"/>
              </a:tabLst>
              <a:defRPr>
                <a:solidFill>
                  <a:srgbClr val="000000"/>
                </a:solidFill>
                <a:latin typeface="Bitstream Vera Sans" charset="0"/>
                <a:ea typeface="ＭＳ Ｐゴシック" charset="0"/>
                <a:cs typeface="msgothic" charset="0"/>
              </a:defRPr>
            </a:lvl1pPr>
            <a:lvl2pPr>
              <a:tabLst>
                <a:tab pos="723900" algn="l"/>
              </a:tabLst>
              <a:defRPr>
                <a:solidFill>
                  <a:srgbClr val="000000"/>
                </a:solidFill>
                <a:latin typeface="Bitstream Vera Sans" charset="0"/>
                <a:ea typeface="ＭＳ Ｐゴシック" charset="0"/>
                <a:cs typeface="msgothic" charset="0"/>
              </a:defRPr>
            </a:lvl2pPr>
            <a:lvl3pPr>
              <a:tabLst>
                <a:tab pos="723900" algn="l"/>
              </a:tabLst>
              <a:defRPr>
                <a:solidFill>
                  <a:srgbClr val="000000"/>
                </a:solidFill>
                <a:latin typeface="Bitstream Vera Sans" charset="0"/>
                <a:ea typeface="ＭＳ Ｐゴシック" charset="0"/>
                <a:cs typeface="msgothic" charset="0"/>
              </a:defRPr>
            </a:lvl3pPr>
            <a:lvl4pPr>
              <a:tabLst>
                <a:tab pos="723900" algn="l"/>
              </a:tabLst>
              <a:defRPr>
                <a:solidFill>
                  <a:srgbClr val="000000"/>
                </a:solidFill>
                <a:latin typeface="Bitstream Vera Sans" charset="0"/>
                <a:ea typeface="ＭＳ Ｐゴシック" charset="0"/>
                <a:cs typeface="msgothic" charset="0"/>
              </a:defRPr>
            </a:lvl4pPr>
            <a:lvl5pPr>
              <a:tabLst>
                <a:tab pos="723900" algn="l"/>
              </a:tabLst>
              <a:defRPr>
                <a:solidFill>
                  <a:srgbClr val="000000"/>
                </a:solidFill>
                <a:latin typeface="Bitstream Vera Sans" charset="0"/>
                <a:ea typeface="ＭＳ Ｐゴシック" charset="0"/>
                <a:cs typeface="msgothic" charset="0"/>
              </a:defRPr>
            </a:lvl5pPr>
            <a:lvl6pPr marL="15367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6pPr>
            <a:lvl7pPr marL="19939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7pPr>
            <a:lvl8pPr marL="24511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8pPr>
            <a:lvl9pPr marL="29083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9pPr>
          </a:lstStyle>
          <a:p>
            <a:pPr algn="ctr">
              <a:lnSpc>
                <a:spcPct val="116000"/>
              </a:lnSpc>
            </a:pPr>
            <a:r>
              <a:rPr lang="en-GB" sz="2200" dirty="0">
                <a:solidFill>
                  <a:schemeClr val="bg2"/>
                </a:solidFill>
                <a:latin typeface="+mn-lt"/>
                <a:cs typeface="Bitstream Vera Sans" charset="0"/>
              </a:rPr>
              <a:t>routines</a:t>
            </a:r>
          </a:p>
        </p:txBody>
      </p:sp>
      <p:sp>
        <p:nvSpPr>
          <p:cNvPr id="13" name="Title 1"/>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kumimoji="0" lang="en-GB" sz="3200" b="1" i="0" u="none" strike="noStrike" kern="1200" cap="none" spc="0" normalizeH="0" baseline="0" dirty="0">
                <a:ln>
                  <a:noFill/>
                </a:ln>
                <a:solidFill>
                  <a:schemeClr val="tx2"/>
                </a:solidFill>
                <a:effectLst>
                  <a:outerShdw blurRad="50800" dist="38100" dir="2700000">
                    <a:srgbClr val="000000">
                      <a:alpha val="43000"/>
                    </a:srgbClr>
                  </a:outerShdw>
                </a:effectLst>
                <a:uLnTx/>
                <a:uFillTx/>
                <a:latin typeface="+mj-lt"/>
                <a:ea typeface="+mj-ea"/>
                <a:cs typeface="+mj-cs"/>
              </a:rPr>
              <a:t>Messier catalogue example – 1</a:t>
            </a:r>
          </a:p>
        </p:txBody>
      </p:sp>
      <p:sp>
        <p:nvSpPr>
          <p:cNvPr id="4" name="Slide Number Placeholder 3">
            <a:extLst>
              <a:ext uri="{FF2B5EF4-FFF2-40B4-BE49-F238E27FC236}">
                <a16:creationId xmlns:a16="http://schemas.microsoft.com/office/drawing/2014/main" id="{7624B24D-0854-C241-A8B8-38C3C698EE38}"/>
              </a:ext>
            </a:extLst>
          </p:cNvPr>
          <p:cNvSpPr>
            <a:spLocks noGrp="1"/>
          </p:cNvSpPr>
          <p:nvPr>
            <p:ph type="sldNum" sz="quarter" idx="12"/>
          </p:nvPr>
        </p:nvSpPr>
        <p:spPr/>
        <p:txBody>
          <a:bodyPr/>
          <a:lstStyle/>
          <a:p>
            <a:fld id="{D12AA694-00EB-4F4B-AABB-6F50FB178914}" type="slidenum">
              <a:rPr lang="en-US" smtClean="0"/>
              <a:t>72</a:t>
            </a:fld>
            <a:endParaRPr lang="en-US"/>
          </a:p>
        </p:txBody>
      </p:sp>
    </p:spTree>
    <p:extLst>
      <p:ext uri="{BB962C8B-B14F-4D97-AF65-F5344CB8AC3E}">
        <p14:creationId xmlns:p14="http://schemas.microsoft.com/office/powerpoint/2010/main" val="385824495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childTnLst>
                          </p:cTn>
                        </p:par>
                        <p:par>
                          <p:cTn id="16" fill="hold">
                            <p:stCondLst>
                              <p:cond delay="500"/>
                            </p:stCondLst>
                            <p:childTnLst>
                              <p:par>
                                <p:cTn id="17" presetID="18" presetClass="entr" presetSubtype="1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Left)">
                                      <p:cBhvr>
                                        <p:cTn id="25" dur="500"/>
                                        <p:tgtEl>
                                          <p:spTgt spid="9"/>
                                        </p:tgtEl>
                                      </p:cBhvr>
                                    </p:animEffect>
                                  </p:childTnLst>
                                </p:cTn>
                              </p:par>
                            </p:childTnLst>
                          </p:cTn>
                        </p:par>
                        <p:par>
                          <p:cTn id="26" fill="hold">
                            <p:stCondLst>
                              <p:cond delay="1000"/>
                            </p:stCondLst>
                            <p:childTnLst>
                              <p:par>
                                <p:cTn id="27" presetID="18" presetClass="entr" presetSubtype="12" fill="hold" nodeType="afterEffect">
                                  <p:stCondLst>
                                    <p:cond delay="2000"/>
                                  </p:stCondLst>
                                  <p:childTnLst>
                                    <p:set>
                                      <p:cBhvr>
                                        <p:cTn id="28" dur="1" fill="hold">
                                          <p:stCondLst>
                                            <p:cond delay="0"/>
                                          </p:stCondLst>
                                        </p:cTn>
                                        <p:tgtEl>
                                          <p:spTgt spid="10"/>
                                        </p:tgtEl>
                                        <p:attrNameLst>
                                          <p:attrName>style.visibility</p:attrName>
                                        </p:attrNameLst>
                                      </p:cBhvr>
                                      <p:to>
                                        <p:strVal val="visible"/>
                                      </p:to>
                                    </p:set>
                                    <p:animEffect transition="in" filter="strips(downLeft)">
                                      <p:cBhvr>
                                        <p:cTn id="29" dur="500"/>
                                        <p:tgtEl>
                                          <p:spTgt spid="10"/>
                                        </p:tgtEl>
                                      </p:cBhvr>
                                    </p:animEffect>
                                  </p:childTnLst>
                                </p:cTn>
                              </p:par>
                            </p:childTnLst>
                          </p:cTn>
                        </p:par>
                        <p:par>
                          <p:cTn id="30" fill="hold">
                            <p:stCondLst>
                              <p:cond delay="3500"/>
                            </p:stCondLst>
                            <p:childTnLst>
                              <p:par>
                                <p:cTn id="31" presetID="18" presetClass="entr" presetSubtype="12"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strips(downLeft)">
                                      <p:cBhvr>
                                        <p:cTn id="33" dur="500"/>
                                        <p:tgtEl>
                                          <p:spTgt spid="11"/>
                                        </p:tgtEl>
                                      </p:cBhvr>
                                    </p:animEffect>
                                  </p:childTnLst>
                                </p:cTn>
                              </p:par>
                            </p:childTnLst>
                          </p:cTn>
                        </p:par>
                        <p:par>
                          <p:cTn id="34" fill="hold">
                            <p:stCondLst>
                              <p:cond delay="4000"/>
                            </p:stCondLst>
                            <p:childTnLst>
                              <p:par>
                                <p:cTn id="35" presetID="18" presetClass="entr" presetSubtype="12"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trips(downLeft)">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3">
            <a:extLst>
              <a:ext uri="{FF2B5EF4-FFF2-40B4-BE49-F238E27FC236}">
                <a16:creationId xmlns:a16="http://schemas.microsoft.com/office/drawing/2014/main" id="{31D4ACA1-D6F7-4F46-A45A-F5822D5CC73A}"/>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pic>
        <p:nvPicPr>
          <p:cNvPr id="4" name="Picture 3" descr="mysqlWB_Messi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710" y="740038"/>
            <a:ext cx="8280000" cy="5745965"/>
          </a:xfrm>
          <a:prstGeom prst="rect">
            <a:avLst/>
          </a:prstGeom>
        </p:spPr>
      </p:pic>
      <p:sp>
        <p:nvSpPr>
          <p:cNvPr id="3" name="Rounded Rectangle 2"/>
          <p:cNvSpPr/>
          <p:nvPr/>
        </p:nvSpPr>
        <p:spPr>
          <a:xfrm>
            <a:off x="4303059" y="3833107"/>
            <a:ext cx="567765" cy="2405529"/>
          </a:xfrm>
          <a:prstGeom prst="roundRect">
            <a:avLst/>
          </a:prstGeom>
          <a:noFill/>
          <a:ln w="38100" cmpd="sng">
            <a:solidFill>
              <a:srgbClr val="FF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2749176" y="5715695"/>
            <a:ext cx="5363883" cy="209177"/>
          </a:xfrm>
          <a:prstGeom prst="roundRect">
            <a:avLst/>
          </a:prstGeom>
          <a:noFill/>
          <a:ln w="38100" cmpd="sng">
            <a:solidFill>
              <a:srgbClr val="FF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Box 4"/>
          <p:cNvSpPr txBox="1">
            <a:spLocks noChangeArrowheads="1"/>
          </p:cNvSpPr>
          <p:nvPr/>
        </p:nvSpPr>
        <p:spPr bwMode="auto">
          <a:xfrm>
            <a:off x="3700429" y="2462965"/>
            <a:ext cx="1825057" cy="823675"/>
          </a:xfrm>
          <a:prstGeom prst="rect">
            <a:avLst/>
          </a:prstGeom>
          <a:noFill/>
          <a:ln w="38100" cmpd="sng">
            <a:solidFill>
              <a:srgbClr val="1F497D"/>
            </a:solidFill>
            <a:round/>
            <a:headEnd/>
            <a:tailEnd/>
          </a:ln>
          <a:effectLst>
            <a:outerShdw blurRad="101600" dist="38100"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Lst>
        </p:spPr>
        <p:txBody>
          <a:bodyPr wrap="none" lIns="108000" tIns="0" rIns="108000" bIns="46800" anchor="t" anchorCtr="0">
            <a:spAutoFit/>
          </a:bodyPr>
          <a:lstStyle>
            <a:lvl1pPr>
              <a:tabLst>
                <a:tab pos="723900" algn="l"/>
              </a:tabLst>
              <a:defRPr>
                <a:solidFill>
                  <a:srgbClr val="000000"/>
                </a:solidFill>
                <a:latin typeface="Bitstream Vera Sans" charset="0"/>
                <a:ea typeface="ＭＳ Ｐゴシック" charset="0"/>
                <a:cs typeface="msgothic" charset="0"/>
              </a:defRPr>
            </a:lvl1pPr>
            <a:lvl2pPr>
              <a:tabLst>
                <a:tab pos="723900" algn="l"/>
              </a:tabLst>
              <a:defRPr>
                <a:solidFill>
                  <a:srgbClr val="000000"/>
                </a:solidFill>
                <a:latin typeface="Bitstream Vera Sans" charset="0"/>
                <a:ea typeface="ＭＳ Ｐゴシック" charset="0"/>
                <a:cs typeface="msgothic" charset="0"/>
              </a:defRPr>
            </a:lvl2pPr>
            <a:lvl3pPr>
              <a:tabLst>
                <a:tab pos="723900" algn="l"/>
              </a:tabLst>
              <a:defRPr>
                <a:solidFill>
                  <a:srgbClr val="000000"/>
                </a:solidFill>
                <a:latin typeface="Bitstream Vera Sans" charset="0"/>
                <a:ea typeface="ＭＳ Ｐゴシック" charset="0"/>
                <a:cs typeface="msgothic" charset="0"/>
              </a:defRPr>
            </a:lvl3pPr>
            <a:lvl4pPr>
              <a:tabLst>
                <a:tab pos="723900" algn="l"/>
              </a:tabLst>
              <a:defRPr>
                <a:solidFill>
                  <a:srgbClr val="000000"/>
                </a:solidFill>
                <a:latin typeface="Bitstream Vera Sans" charset="0"/>
                <a:ea typeface="ＭＳ Ｐゴシック" charset="0"/>
                <a:cs typeface="msgothic" charset="0"/>
              </a:defRPr>
            </a:lvl4pPr>
            <a:lvl5pPr>
              <a:tabLst>
                <a:tab pos="723900" algn="l"/>
              </a:tabLst>
              <a:defRPr>
                <a:solidFill>
                  <a:srgbClr val="000000"/>
                </a:solidFill>
                <a:latin typeface="Bitstream Vera Sans" charset="0"/>
                <a:ea typeface="ＭＳ Ｐゴシック" charset="0"/>
                <a:cs typeface="msgothic" charset="0"/>
              </a:defRPr>
            </a:lvl5pPr>
            <a:lvl6pPr marL="15367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6pPr>
            <a:lvl7pPr marL="19939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7pPr>
            <a:lvl8pPr marL="24511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8pPr>
            <a:lvl9pPr marL="29083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9pPr>
          </a:lstStyle>
          <a:p>
            <a:pPr algn="ctr">
              <a:lnSpc>
                <a:spcPct val="116000"/>
              </a:lnSpc>
            </a:pPr>
            <a:r>
              <a:rPr lang="en-GB" sz="2200" dirty="0">
                <a:solidFill>
                  <a:schemeClr val="bg2"/>
                </a:solidFill>
                <a:latin typeface="+mn-lt"/>
                <a:cs typeface="Bitstream Vera Sans" charset="0"/>
              </a:rPr>
              <a:t>Field, column,</a:t>
            </a:r>
          </a:p>
          <a:p>
            <a:pPr algn="ctr">
              <a:lnSpc>
                <a:spcPct val="116000"/>
              </a:lnSpc>
            </a:pPr>
            <a:r>
              <a:rPr lang="en-GB" sz="2200" dirty="0">
                <a:solidFill>
                  <a:schemeClr val="bg2"/>
                </a:solidFill>
                <a:latin typeface="+mn-lt"/>
                <a:cs typeface="Bitstream Vera Sans" charset="0"/>
              </a:rPr>
              <a:t>attribute</a:t>
            </a:r>
          </a:p>
        </p:txBody>
      </p:sp>
      <p:sp>
        <p:nvSpPr>
          <p:cNvPr id="9" name="Text Box 4"/>
          <p:cNvSpPr txBox="1">
            <a:spLocks noChangeArrowheads="1"/>
          </p:cNvSpPr>
          <p:nvPr/>
        </p:nvSpPr>
        <p:spPr bwMode="auto">
          <a:xfrm>
            <a:off x="165915" y="4944277"/>
            <a:ext cx="2374987" cy="823675"/>
          </a:xfrm>
          <a:prstGeom prst="rect">
            <a:avLst/>
          </a:prstGeom>
          <a:solidFill>
            <a:schemeClr val="tx1">
              <a:alpha val="72000"/>
            </a:schemeClr>
          </a:solidFill>
          <a:ln w="38100" cmpd="sng">
            <a:solidFill>
              <a:srgbClr val="1F497D"/>
            </a:solidFill>
            <a:round/>
            <a:headEnd/>
            <a:tailEnd/>
          </a:ln>
          <a:effectLst>
            <a:outerShdw blurRad="101600" dist="38100" dir="2700000" algn="ctr" rotWithShape="0">
              <a:srgbClr val="000000">
                <a:alpha val="74998"/>
              </a:srgbClr>
            </a:outerShdw>
          </a:effectLst>
        </p:spPr>
        <p:txBody>
          <a:bodyPr wrap="none" lIns="108000" tIns="0" rIns="108000" bIns="46800" anchor="t" anchorCtr="0">
            <a:spAutoFit/>
          </a:bodyPr>
          <a:lstStyle>
            <a:lvl1pPr>
              <a:tabLst>
                <a:tab pos="723900" algn="l"/>
              </a:tabLst>
              <a:defRPr>
                <a:solidFill>
                  <a:srgbClr val="000000"/>
                </a:solidFill>
                <a:latin typeface="Bitstream Vera Sans" charset="0"/>
                <a:ea typeface="ＭＳ Ｐゴシック" charset="0"/>
                <a:cs typeface="msgothic" charset="0"/>
              </a:defRPr>
            </a:lvl1pPr>
            <a:lvl2pPr>
              <a:tabLst>
                <a:tab pos="723900" algn="l"/>
              </a:tabLst>
              <a:defRPr>
                <a:solidFill>
                  <a:srgbClr val="000000"/>
                </a:solidFill>
                <a:latin typeface="Bitstream Vera Sans" charset="0"/>
                <a:ea typeface="ＭＳ Ｐゴシック" charset="0"/>
                <a:cs typeface="msgothic" charset="0"/>
              </a:defRPr>
            </a:lvl2pPr>
            <a:lvl3pPr>
              <a:tabLst>
                <a:tab pos="723900" algn="l"/>
              </a:tabLst>
              <a:defRPr>
                <a:solidFill>
                  <a:srgbClr val="000000"/>
                </a:solidFill>
                <a:latin typeface="Bitstream Vera Sans" charset="0"/>
                <a:ea typeface="ＭＳ Ｐゴシック" charset="0"/>
                <a:cs typeface="msgothic" charset="0"/>
              </a:defRPr>
            </a:lvl3pPr>
            <a:lvl4pPr>
              <a:tabLst>
                <a:tab pos="723900" algn="l"/>
              </a:tabLst>
              <a:defRPr>
                <a:solidFill>
                  <a:srgbClr val="000000"/>
                </a:solidFill>
                <a:latin typeface="Bitstream Vera Sans" charset="0"/>
                <a:ea typeface="ＭＳ Ｐゴシック" charset="0"/>
                <a:cs typeface="msgothic" charset="0"/>
              </a:defRPr>
            </a:lvl4pPr>
            <a:lvl5pPr>
              <a:tabLst>
                <a:tab pos="723900" algn="l"/>
              </a:tabLst>
              <a:defRPr>
                <a:solidFill>
                  <a:srgbClr val="000000"/>
                </a:solidFill>
                <a:latin typeface="Bitstream Vera Sans" charset="0"/>
                <a:ea typeface="ＭＳ Ｐゴシック" charset="0"/>
                <a:cs typeface="msgothic" charset="0"/>
              </a:defRPr>
            </a:lvl5pPr>
            <a:lvl6pPr marL="15367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6pPr>
            <a:lvl7pPr marL="19939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7pPr>
            <a:lvl8pPr marL="24511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8pPr>
            <a:lvl9pPr marL="29083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9pPr>
          </a:lstStyle>
          <a:p>
            <a:pPr algn="ctr">
              <a:lnSpc>
                <a:spcPct val="116000"/>
              </a:lnSpc>
            </a:pPr>
            <a:r>
              <a:rPr lang="en-GB" sz="2200" dirty="0">
                <a:solidFill>
                  <a:schemeClr val="bg2"/>
                </a:solidFill>
                <a:latin typeface="+mn-lt"/>
                <a:cs typeface="Bitstream Vera Sans" charset="0"/>
              </a:rPr>
              <a:t>Row, entry,</a:t>
            </a:r>
          </a:p>
          <a:p>
            <a:pPr algn="ctr">
              <a:lnSpc>
                <a:spcPct val="116000"/>
              </a:lnSpc>
            </a:pPr>
            <a:r>
              <a:rPr lang="en-GB" sz="2200" dirty="0">
                <a:solidFill>
                  <a:schemeClr val="bg2"/>
                </a:solidFill>
                <a:latin typeface="+mn-lt"/>
                <a:cs typeface="Bitstream Vera Sans" charset="0"/>
              </a:rPr>
              <a:t>observation, tuple</a:t>
            </a:r>
          </a:p>
        </p:txBody>
      </p:sp>
      <p:sp>
        <p:nvSpPr>
          <p:cNvPr id="5" name="Oval 4"/>
          <p:cNvSpPr/>
          <p:nvPr/>
        </p:nvSpPr>
        <p:spPr>
          <a:xfrm>
            <a:off x="5901765" y="4914396"/>
            <a:ext cx="522941" cy="287181"/>
          </a:xfrm>
          <a:prstGeom prst="ellipse">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5" idx="0"/>
            <a:endCxn id="12" idx="2"/>
          </p:cNvCxnSpPr>
          <p:nvPr/>
        </p:nvCxnSpPr>
        <p:spPr>
          <a:xfrm flipV="1">
            <a:off x="6163236" y="3032896"/>
            <a:ext cx="1143000" cy="1881500"/>
          </a:xfrm>
          <a:prstGeom prst="straightConnector1">
            <a:avLst/>
          </a:prstGeom>
          <a:ln w="57150" cmpd="sng">
            <a:headEnd type="arrow"/>
            <a:tailEnd type="none"/>
          </a:ln>
          <a:effectLst>
            <a:outerShdw blurRad="101600" dist="38100" dir="2700000" algn="tl" rotWithShape="0">
              <a:prstClr val="black">
                <a:alpha val="75000"/>
              </a:prstClr>
            </a:outerShdw>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320118" y="2164145"/>
            <a:ext cx="1972235" cy="868751"/>
          </a:xfrm>
          <a:prstGeom prst="rect">
            <a:avLst/>
          </a:prstGeom>
          <a:noFill/>
          <a:effectLst>
            <a:outerShdw blurRad="101600" dist="38100" dir="2700000" algn="tl" rotWithShape="0">
              <a:srgbClr val="000000">
                <a:alpha val="75000"/>
              </a:srgbClr>
            </a:outerShdw>
          </a:effectLst>
        </p:spPr>
        <p:txBody>
          <a:bodyPr wrap="square" rtlCol="0">
            <a:spAutoFit/>
          </a:bodyPr>
          <a:lstStyle/>
          <a:p>
            <a:pPr algn="ctr">
              <a:lnSpc>
                <a:spcPct val="116000"/>
              </a:lnSpc>
            </a:pPr>
            <a:r>
              <a:rPr lang="en-GB" sz="2200" dirty="0">
                <a:solidFill>
                  <a:srgbClr val="C00000"/>
                </a:solidFill>
                <a:cs typeface="Bitstream Vera Sans" charset="0"/>
              </a:rPr>
              <a:t>NULL</a:t>
            </a:r>
            <a:r>
              <a:rPr lang="en-GB" sz="2200" dirty="0">
                <a:solidFill>
                  <a:schemeClr val="bg2"/>
                </a:solidFill>
                <a:cs typeface="Bitstream Vera Sans" charset="0"/>
              </a:rPr>
              <a:t> value.</a:t>
            </a:r>
          </a:p>
          <a:p>
            <a:pPr algn="ctr">
              <a:lnSpc>
                <a:spcPct val="116000"/>
              </a:lnSpc>
            </a:pPr>
            <a:r>
              <a:rPr lang="en-GB" sz="2200" dirty="0">
                <a:solidFill>
                  <a:schemeClr val="bg2"/>
                </a:solidFill>
                <a:cs typeface="Bitstream Vera Sans" charset="0"/>
              </a:rPr>
              <a:t>Not 0 or blank!</a:t>
            </a:r>
          </a:p>
        </p:txBody>
      </p:sp>
      <p:sp>
        <p:nvSpPr>
          <p:cNvPr id="14" name="Title 1"/>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kumimoji="0" lang="en-GB" sz="3200" b="1" i="0" u="none" strike="noStrike" kern="1200" cap="none" spc="0" normalizeH="0" baseline="0" dirty="0">
                <a:ln>
                  <a:noFill/>
                </a:ln>
                <a:solidFill>
                  <a:schemeClr val="tx2"/>
                </a:solidFill>
                <a:effectLst>
                  <a:outerShdw blurRad="50800" dist="38100" dir="2700000">
                    <a:srgbClr val="000000">
                      <a:alpha val="43000"/>
                    </a:srgbClr>
                  </a:outerShdw>
                </a:effectLst>
                <a:uLnTx/>
                <a:uFillTx/>
                <a:latin typeface="+mj-lt"/>
                <a:ea typeface="+mj-ea"/>
                <a:cs typeface="+mj-cs"/>
              </a:rPr>
              <a:t>Messier catalogue example – 2</a:t>
            </a:r>
          </a:p>
        </p:txBody>
      </p:sp>
      <p:sp>
        <p:nvSpPr>
          <p:cNvPr id="6" name="Slide Number Placeholder 5">
            <a:extLst>
              <a:ext uri="{FF2B5EF4-FFF2-40B4-BE49-F238E27FC236}">
                <a16:creationId xmlns:a16="http://schemas.microsoft.com/office/drawing/2014/main" id="{B0EF44E4-9A62-2244-8D0F-DEBDD1F65DBD}"/>
              </a:ext>
            </a:extLst>
          </p:cNvPr>
          <p:cNvSpPr>
            <a:spLocks noGrp="1"/>
          </p:cNvSpPr>
          <p:nvPr>
            <p:ph type="sldNum" sz="quarter" idx="12"/>
          </p:nvPr>
        </p:nvSpPr>
        <p:spPr/>
        <p:txBody>
          <a:bodyPr/>
          <a:lstStyle/>
          <a:p>
            <a:fld id="{D12AA694-00EB-4F4B-AABB-6F50FB178914}" type="slidenum">
              <a:rPr lang="en-US" smtClean="0"/>
              <a:t>73</a:t>
            </a:fld>
            <a:endParaRPr lang="en-US"/>
          </a:p>
        </p:txBody>
      </p:sp>
    </p:spTree>
    <p:extLst>
      <p:ext uri="{BB962C8B-B14F-4D97-AF65-F5344CB8AC3E}">
        <p14:creationId xmlns:p14="http://schemas.microsoft.com/office/powerpoint/2010/main" val="192420898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par>
                          <p:cTn id="8" fill="hold">
                            <p:stCondLst>
                              <p:cond delay="500"/>
                            </p:stCondLst>
                            <p:childTnLst>
                              <p:par>
                                <p:cTn id="9" presetID="21" presetClass="entr" presetSubtype="2"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heel(2)">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downLeft)">
                                      <p:cBhvr>
                                        <p:cTn id="16" dur="500"/>
                                        <p:tgtEl>
                                          <p:spTgt spid="9"/>
                                        </p:tgtEl>
                                      </p:cBhvr>
                                    </p:animEffect>
                                  </p:childTnLst>
                                </p:cTn>
                              </p:par>
                            </p:childTnLst>
                          </p:cTn>
                        </p:par>
                        <p:par>
                          <p:cTn id="17" fill="hold">
                            <p:stCondLst>
                              <p:cond delay="500"/>
                            </p:stCondLst>
                            <p:childTnLst>
                              <p:par>
                                <p:cTn id="18" presetID="21" presetClass="entr" presetSubtype="2" fill="hold" grpId="0" nodeType="afterEffect">
                                  <p:stCondLst>
                                    <p:cond delay="1000"/>
                                  </p:stCondLst>
                                  <p:childTnLst>
                                    <p:set>
                                      <p:cBhvr>
                                        <p:cTn id="19" dur="1" fill="hold">
                                          <p:stCondLst>
                                            <p:cond delay="0"/>
                                          </p:stCondLst>
                                        </p:cTn>
                                        <p:tgtEl>
                                          <p:spTgt spid="7"/>
                                        </p:tgtEl>
                                        <p:attrNameLst>
                                          <p:attrName>style.visibility</p:attrName>
                                        </p:attrNameLst>
                                      </p:cBhvr>
                                      <p:to>
                                        <p:strVal val="visible"/>
                                      </p:to>
                                    </p:set>
                                    <p:animEffect transition="in" filter="wheel(2)">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edge">
                                      <p:cBhvr>
                                        <p:cTn id="25" dur="1000"/>
                                        <p:tgtEl>
                                          <p:spTgt spid="5"/>
                                        </p:tgtEl>
                                      </p:cBhvr>
                                    </p:animEffect>
                                  </p:childTnLst>
                                </p:cTn>
                              </p:par>
                            </p:childTnLst>
                          </p:cTn>
                        </p:par>
                        <p:par>
                          <p:cTn id="26" fill="hold">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5" grpId="0" animBg="1"/>
      <p:bldP spid="1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3">
            <a:extLst>
              <a:ext uri="{FF2B5EF4-FFF2-40B4-BE49-F238E27FC236}">
                <a16:creationId xmlns:a16="http://schemas.microsoft.com/office/drawing/2014/main" id="{95F2D64B-20C5-4647-BE67-386A9A7AC9CE}"/>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5" name="Content Placeholder 2"/>
          <p:cNvSpPr txBox="1">
            <a:spLocks/>
          </p:cNvSpPr>
          <p:nvPr/>
        </p:nvSpPr>
        <p:spPr>
          <a:xfrm>
            <a:off x="288001" y="808105"/>
            <a:ext cx="8567999" cy="467820"/>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403225" lvl="1">
              <a:lnSpc>
                <a:spcPct val="102000"/>
              </a:lnSpc>
              <a:buFont typeface="Wingdings" pitchFamily="2" charset="2"/>
              <a:buChar char="Ø"/>
            </a:pPr>
            <a:r>
              <a:rPr lang="en-GB" sz="2400" b="0" dirty="0">
                <a:cs typeface="Bitstream Vera Sans" charset="0"/>
              </a:rPr>
              <a:t>Must know what type of query can be performed on the fields.</a:t>
            </a:r>
          </a:p>
        </p:txBody>
      </p:sp>
      <p:pic>
        <p:nvPicPr>
          <p:cNvPr id="3" name="Picture 2" descr="mysqlClient_Messier1-des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32" y="2276862"/>
            <a:ext cx="7061200" cy="4038600"/>
          </a:xfrm>
          <a:prstGeom prst="rect">
            <a:avLst/>
          </a:prstGeom>
        </p:spPr>
      </p:pic>
      <p:sp>
        <p:nvSpPr>
          <p:cNvPr id="6" name="Text Box 4"/>
          <p:cNvSpPr txBox="1">
            <a:spLocks noChangeArrowheads="1"/>
          </p:cNvSpPr>
          <p:nvPr/>
        </p:nvSpPr>
        <p:spPr bwMode="auto">
          <a:xfrm>
            <a:off x="2058296" y="1502466"/>
            <a:ext cx="1374037" cy="430952"/>
          </a:xfrm>
          <a:prstGeom prst="rect">
            <a:avLst/>
          </a:prstGeom>
          <a:noFill/>
          <a:ln w="25400" cmpd="sng">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txBody>
          <a:bodyPr wrap="none" lIns="108000" tIns="0" rIns="108000" bIns="46800" anchor="t" anchorCtr="0">
            <a:spAutoFit/>
          </a:bodyPr>
          <a:lstStyle>
            <a:lvl1pPr>
              <a:tabLst>
                <a:tab pos="723900" algn="l"/>
              </a:tabLst>
              <a:defRPr>
                <a:solidFill>
                  <a:srgbClr val="000000"/>
                </a:solidFill>
                <a:latin typeface="Bitstream Vera Sans" charset="0"/>
                <a:ea typeface="ＭＳ Ｐゴシック" charset="0"/>
                <a:cs typeface="msgothic" charset="0"/>
              </a:defRPr>
            </a:lvl1pPr>
            <a:lvl2pPr>
              <a:tabLst>
                <a:tab pos="723900" algn="l"/>
              </a:tabLst>
              <a:defRPr>
                <a:solidFill>
                  <a:srgbClr val="000000"/>
                </a:solidFill>
                <a:latin typeface="Bitstream Vera Sans" charset="0"/>
                <a:ea typeface="ＭＳ Ｐゴシック" charset="0"/>
                <a:cs typeface="msgothic" charset="0"/>
              </a:defRPr>
            </a:lvl2pPr>
            <a:lvl3pPr>
              <a:tabLst>
                <a:tab pos="723900" algn="l"/>
              </a:tabLst>
              <a:defRPr>
                <a:solidFill>
                  <a:srgbClr val="000000"/>
                </a:solidFill>
                <a:latin typeface="Bitstream Vera Sans" charset="0"/>
                <a:ea typeface="ＭＳ Ｐゴシック" charset="0"/>
                <a:cs typeface="msgothic" charset="0"/>
              </a:defRPr>
            </a:lvl3pPr>
            <a:lvl4pPr>
              <a:tabLst>
                <a:tab pos="723900" algn="l"/>
              </a:tabLst>
              <a:defRPr>
                <a:solidFill>
                  <a:srgbClr val="000000"/>
                </a:solidFill>
                <a:latin typeface="Bitstream Vera Sans" charset="0"/>
                <a:ea typeface="ＭＳ Ｐゴシック" charset="0"/>
                <a:cs typeface="msgothic" charset="0"/>
              </a:defRPr>
            </a:lvl4pPr>
            <a:lvl5pPr>
              <a:tabLst>
                <a:tab pos="723900" algn="l"/>
              </a:tabLst>
              <a:defRPr>
                <a:solidFill>
                  <a:srgbClr val="000000"/>
                </a:solidFill>
                <a:latin typeface="Bitstream Vera Sans" charset="0"/>
                <a:ea typeface="ＭＳ Ｐゴシック" charset="0"/>
                <a:cs typeface="msgothic" charset="0"/>
              </a:defRPr>
            </a:lvl5pPr>
            <a:lvl6pPr marL="15367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6pPr>
            <a:lvl7pPr marL="19939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7pPr>
            <a:lvl8pPr marL="24511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8pPr>
            <a:lvl9pPr marL="2908300" indent="-215900" fontAlgn="base" hangingPunct="0">
              <a:lnSpc>
                <a:spcPct val="97000"/>
              </a:lnSpc>
              <a:spcBef>
                <a:spcPct val="0"/>
              </a:spcBef>
              <a:spcAft>
                <a:spcPct val="0"/>
              </a:spcAft>
              <a:buClr>
                <a:srgbClr val="000000"/>
              </a:buClr>
              <a:buSzPct val="45000"/>
              <a:buFont typeface="StarSymbol" charset="0"/>
              <a:tabLst>
                <a:tab pos="723900" algn="l"/>
              </a:tabLst>
              <a:defRPr>
                <a:solidFill>
                  <a:srgbClr val="000000"/>
                </a:solidFill>
                <a:latin typeface="Bitstream Vera Sans" charset="0"/>
                <a:ea typeface="ＭＳ Ｐゴシック" charset="0"/>
                <a:cs typeface="msgothic" charset="0"/>
              </a:defRPr>
            </a:lvl9pPr>
          </a:lstStyle>
          <a:p>
            <a:pPr algn="ctr">
              <a:lnSpc>
                <a:spcPct val="116000"/>
              </a:lnSpc>
            </a:pPr>
            <a:r>
              <a:rPr lang="en-GB" sz="2200" dirty="0">
                <a:solidFill>
                  <a:srgbClr val="CCFFCC"/>
                </a:solidFill>
                <a:latin typeface="+mn-lt"/>
                <a:cs typeface="Bitstream Vera Sans" charset="0"/>
              </a:rPr>
              <a:t>Data Type</a:t>
            </a:r>
          </a:p>
        </p:txBody>
      </p:sp>
      <p:cxnSp>
        <p:nvCxnSpPr>
          <p:cNvPr id="8" name="Straight Connector 7"/>
          <p:cNvCxnSpPr/>
          <p:nvPr/>
        </p:nvCxnSpPr>
        <p:spPr>
          <a:xfrm>
            <a:off x="567766" y="3646233"/>
            <a:ext cx="8279999"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403362" y="3227880"/>
            <a:ext cx="1653981" cy="430887"/>
          </a:xfrm>
          <a:prstGeom prst="rect">
            <a:avLst/>
          </a:prstGeom>
          <a:noFill/>
        </p:spPr>
        <p:txBody>
          <a:bodyPr wrap="square" rtlCol="0">
            <a:spAutoFit/>
          </a:bodyPr>
          <a:lstStyle/>
          <a:p>
            <a:r>
              <a:rPr lang="en-US" sz="2200" dirty="0"/>
              <a:t>Primary Key</a:t>
            </a:r>
          </a:p>
        </p:txBody>
      </p:sp>
      <p:cxnSp>
        <p:nvCxnSpPr>
          <p:cNvPr id="11" name="Straight Connector 10"/>
          <p:cNvCxnSpPr/>
          <p:nvPr/>
        </p:nvCxnSpPr>
        <p:spPr>
          <a:xfrm>
            <a:off x="567766" y="5397320"/>
            <a:ext cx="8279999"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403362" y="4978967"/>
            <a:ext cx="1546403" cy="430887"/>
          </a:xfrm>
          <a:prstGeom prst="rect">
            <a:avLst/>
          </a:prstGeom>
          <a:noFill/>
        </p:spPr>
        <p:txBody>
          <a:bodyPr wrap="square" rtlCol="0">
            <a:spAutoFit/>
          </a:bodyPr>
          <a:lstStyle/>
          <a:p>
            <a:r>
              <a:rPr lang="en-US" sz="2200" dirty="0"/>
              <a:t>Foreign Key</a:t>
            </a:r>
          </a:p>
        </p:txBody>
      </p:sp>
      <p:sp>
        <p:nvSpPr>
          <p:cNvPr id="13" name="Oval 12"/>
          <p:cNvSpPr/>
          <p:nvPr/>
        </p:nvSpPr>
        <p:spPr>
          <a:xfrm>
            <a:off x="5229413" y="4876934"/>
            <a:ext cx="1045887" cy="411601"/>
          </a:xfrm>
          <a:prstGeom prst="ellipse">
            <a:avLst/>
          </a:prstGeom>
          <a:noFill/>
          <a:ln w="38100" cmpd="sng">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a:stCxn id="13" idx="0"/>
            <a:endCxn id="15" idx="2"/>
          </p:cNvCxnSpPr>
          <p:nvPr/>
        </p:nvCxnSpPr>
        <p:spPr>
          <a:xfrm flipV="1">
            <a:off x="5752357" y="2098022"/>
            <a:ext cx="903945" cy="2778912"/>
          </a:xfrm>
          <a:prstGeom prst="straightConnector1">
            <a:avLst/>
          </a:prstGeom>
          <a:ln w="57150" cmpd="sng">
            <a:headEnd type="arrow"/>
            <a:tailEnd type="none"/>
          </a:ln>
          <a:effectLst>
            <a:outerShdw blurRad="101600" dist="38100" dir="2700000" algn="tl" rotWithShape="0">
              <a:srgbClr val="000000">
                <a:alpha val="75000"/>
              </a:srgbClr>
            </a:outerShdw>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802787" y="1621994"/>
            <a:ext cx="1707030" cy="476028"/>
          </a:xfrm>
          <a:prstGeom prst="rect">
            <a:avLst/>
          </a:prstGeom>
          <a:noFill/>
          <a:effectLst>
            <a:outerShdw blurRad="101600" dist="38100" dir="2700000" algn="tl" rotWithShape="0">
              <a:prstClr val="black">
                <a:alpha val="75000"/>
              </a:prstClr>
            </a:outerShdw>
          </a:effectLst>
        </p:spPr>
        <p:txBody>
          <a:bodyPr wrap="square" rtlCol="0">
            <a:spAutoFit/>
          </a:bodyPr>
          <a:lstStyle/>
          <a:p>
            <a:pPr algn="ctr">
              <a:lnSpc>
                <a:spcPct val="116000"/>
              </a:lnSpc>
            </a:pPr>
            <a:r>
              <a:rPr lang="en-GB" sz="2200" dirty="0">
                <a:solidFill>
                  <a:srgbClr val="CCFFCC"/>
                </a:solidFill>
                <a:cs typeface="Bitstream Vera Sans" charset="0"/>
              </a:rPr>
              <a:t>Default value</a:t>
            </a:r>
          </a:p>
        </p:txBody>
      </p:sp>
      <p:sp>
        <p:nvSpPr>
          <p:cNvPr id="16" name="Rounded Rectangle 15"/>
          <p:cNvSpPr/>
          <p:nvPr/>
        </p:nvSpPr>
        <p:spPr>
          <a:xfrm>
            <a:off x="1622013" y="3335456"/>
            <a:ext cx="2226087" cy="2184400"/>
          </a:xfrm>
          <a:prstGeom prst="roundRect">
            <a:avLst/>
          </a:prstGeom>
          <a:noFill/>
          <a:ln w="38100" cmpd="sng">
            <a:solidFill>
              <a:srgbClr val="FF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2767857" y="2098022"/>
            <a:ext cx="0" cy="1237434"/>
          </a:xfrm>
          <a:prstGeom prst="straightConnector1">
            <a:avLst/>
          </a:prstGeom>
          <a:ln w="57150" cmpd="sng">
            <a:headEnd type="arrow"/>
            <a:tailEnd type="none"/>
          </a:ln>
          <a:effectLst>
            <a:outerShdw blurRad="101600" dist="38100" dir="2700000" algn="tl" rotWithShape="0">
              <a:srgbClr val="000000">
                <a:alpha val="75000"/>
              </a:srgbClr>
            </a:outerShdw>
          </a:effectLst>
        </p:spPr>
        <p:style>
          <a:lnRef idx="2">
            <a:schemeClr val="accent1"/>
          </a:lnRef>
          <a:fillRef idx="0">
            <a:schemeClr val="accent1"/>
          </a:fillRef>
          <a:effectRef idx="1">
            <a:schemeClr val="accent1"/>
          </a:effectRef>
          <a:fontRef idx="minor">
            <a:schemeClr val="tx1"/>
          </a:fontRef>
        </p:style>
      </p:cxnSp>
      <p:sp>
        <p:nvSpPr>
          <p:cNvPr id="18" name="Title 1"/>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kumimoji="0" lang="en-GB" sz="3200" b="1" i="0" u="none" strike="noStrike" kern="1200" cap="none" spc="0" normalizeH="0" baseline="0" dirty="0">
                <a:ln>
                  <a:noFill/>
                </a:ln>
                <a:solidFill>
                  <a:schemeClr val="tx2"/>
                </a:solidFill>
                <a:effectLst>
                  <a:outerShdw blurRad="50800" dist="38100" dir="2700000">
                    <a:srgbClr val="000000">
                      <a:alpha val="43000"/>
                    </a:srgbClr>
                  </a:outerShdw>
                </a:effectLst>
                <a:uLnTx/>
                <a:uFillTx/>
                <a:latin typeface="+mj-lt"/>
                <a:ea typeface="+mj-ea"/>
                <a:cs typeface="+mj-cs"/>
              </a:rPr>
              <a:t>The Messier table</a:t>
            </a:r>
            <a:r>
              <a:rPr kumimoji="0" lang="en-GB" sz="3200" b="1" i="0" u="none" strike="noStrike" kern="1200" cap="none" spc="0" normalizeH="0" dirty="0">
                <a:ln>
                  <a:noFill/>
                </a:ln>
                <a:solidFill>
                  <a:schemeClr val="tx2"/>
                </a:solidFill>
                <a:effectLst>
                  <a:outerShdw blurRad="50800" dist="38100" dir="2700000">
                    <a:srgbClr val="000000">
                      <a:alpha val="43000"/>
                    </a:srgbClr>
                  </a:outerShdw>
                </a:effectLst>
                <a:uLnTx/>
                <a:uFillTx/>
                <a:latin typeface="+mj-lt"/>
                <a:ea typeface="+mj-ea"/>
                <a:cs typeface="+mj-cs"/>
              </a:rPr>
              <a:t> structure</a:t>
            </a:r>
            <a:endParaRPr kumimoji="0" lang="en-GB" sz="3200" b="1" i="0" u="none" strike="noStrike" kern="1200" cap="none" spc="0" normalizeH="0" baseline="0" dirty="0">
              <a:ln>
                <a:noFill/>
              </a:ln>
              <a:solidFill>
                <a:schemeClr val="tx2"/>
              </a:solidFill>
              <a:effectLst>
                <a:outerShdw blurRad="50800" dist="38100" dir="2700000">
                  <a:srgbClr val="000000">
                    <a:alpha val="43000"/>
                  </a:srgbClr>
                </a:outerShdw>
              </a:effectLst>
              <a:uLnTx/>
              <a:uFillTx/>
              <a:latin typeface="+mj-lt"/>
              <a:ea typeface="+mj-ea"/>
              <a:cs typeface="+mj-cs"/>
            </a:endParaRPr>
          </a:p>
        </p:txBody>
      </p:sp>
      <p:sp>
        <p:nvSpPr>
          <p:cNvPr id="4" name="Slide Number Placeholder 3">
            <a:extLst>
              <a:ext uri="{FF2B5EF4-FFF2-40B4-BE49-F238E27FC236}">
                <a16:creationId xmlns:a16="http://schemas.microsoft.com/office/drawing/2014/main" id="{33309640-B8AB-714E-A9E7-E51344A7EA28}"/>
              </a:ext>
            </a:extLst>
          </p:cNvPr>
          <p:cNvSpPr>
            <a:spLocks noGrp="1"/>
          </p:cNvSpPr>
          <p:nvPr>
            <p:ph type="sldNum" sz="quarter" idx="12"/>
          </p:nvPr>
        </p:nvSpPr>
        <p:spPr/>
        <p:txBody>
          <a:bodyPr/>
          <a:lstStyle/>
          <a:p>
            <a:fld id="{D12AA694-00EB-4F4B-AABB-6F50FB178914}" type="slidenum">
              <a:rPr lang="en-US" smtClean="0"/>
              <a:t>74</a:t>
            </a:fld>
            <a:endParaRPr lang="en-US"/>
          </a:p>
        </p:txBody>
      </p:sp>
    </p:spTree>
    <p:extLst>
      <p:ext uri="{BB962C8B-B14F-4D97-AF65-F5344CB8AC3E}">
        <p14:creationId xmlns:p14="http://schemas.microsoft.com/office/powerpoint/2010/main" val="210625659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2"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2)">
                                      <p:cBhvr>
                                        <p:cTn id="18" dur="1000"/>
                                        <p:tgtEl>
                                          <p:spTgt spid="16"/>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heel(1)">
                                      <p:cBhvr>
                                        <p:cTn id="30" dur="500"/>
                                        <p:tgtEl>
                                          <p:spTgt spid="13"/>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1000"/>
                                        <p:tgtEl>
                                          <p:spTgt spid="1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p:bldP spid="12" grpId="0"/>
      <p:bldP spid="13" grpId="0" animBg="1"/>
      <p:bldP spid="15" grpId="0"/>
      <p:bldP spid="1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3">
            <a:extLst>
              <a:ext uri="{FF2B5EF4-FFF2-40B4-BE49-F238E27FC236}">
                <a16:creationId xmlns:a16="http://schemas.microsoft.com/office/drawing/2014/main" id="{F1C827C3-DC39-594B-ACEF-D07DFA1C62BE}"/>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5" name="Content Placeholder 2"/>
          <p:cNvSpPr txBox="1">
            <a:spLocks/>
          </p:cNvSpPr>
          <p:nvPr/>
        </p:nvSpPr>
        <p:spPr>
          <a:xfrm>
            <a:off x="288001" y="944503"/>
            <a:ext cx="8567999" cy="5153334"/>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lvl="1" indent="0">
              <a:lnSpc>
                <a:spcPct val="102000"/>
              </a:lnSpc>
              <a:buNone/>
            </a:pPr>
            <a:r>
              <a:rPr lang="en-GB" sz="2400" b="0" dirty="0">
                <a:cs typeface="Bitstream Vera Sans" charset="0"/>
              </a:rPr>
              <a:t>Server based DBs require connection and authentication;</a:t>
            </a:r>
          </a:p>
          <a:p>
            <a:pPr marL="0" lvl="1" indent="0">
              <a:lnSpc>
                <a:spcPct val="102000"/>
              </a:lnSpc>
              <a:buNone/>
            </a:pPr>
            <a:r>
              <a:rPr lang="en-GB" sz="2400" b="0" dirty="0">
                <a:cs typeface="Bitstream Vera Sans" charset="0"/>
              </a:rPr>
              <a:t>then you can start querying using the </a:t>
            </a:r>
            <a:r>
              <a:rPr lang="en-GB" sz="2400" b="0" dirty="0">
                <a:solidFill>
                  <a:srgbClr val="CCFFCC"/>
                </a:solidFill>
                <a:cs typeface="Bitstream Vera Sans" charset="0"/>
              </a:rPr>
              <a:t>SQL</a:t>
            </a:r>
            <a:r>
              <a:rPr lang="en-GB" sz="2400" b="0" dirty="0">
                <a:cs typeface="Bitstream Vera Sans" charset="0"/>
              </a:rPr>
              <a:t>.</a:t>
            </a:r>
          </a:p>
          <a:p>
            <a:pPr marL="0" lvl="1" indent="0">
              <a:lnSpc>
                <a:spcPct val="102000"/>
              </a:lnSpc>
              <a:buNone/>
            </a:pPr>
            <a:endParaRPr lang="en-GB" sz="2400" b="0" dirty="0">
              <a:cs typeface="Bitstream Vera Sans" charset="0"/>
            </a:endParaRPr>
          </a:p>
          <a:p>
            <a:pPr marL="403225" lvl="1">
              <a:lnSpc>
                <a:spcPct val="102000"/>
              </a:lnSpc>
              <a:buFont typeface="Wingdings" pitchFamily="2" charset="2"/>
              <a:buChar char="Ø"/>
            </a:pPr>
            <a:r>
              <a:rPr lang="en-GB" sz="2400" b="0" dirty="0">
                <a:cs typeface="Bitstream Vera Sans" charset="0"/>
              </a:rPr>
              <a:t>Via command line tool.</a:t>
            </a:r>
          </a:p>
          <a:p>
            <a:pPr lvl="1">
              <a:buFont typeface="Wingdings" pitchFamily="2" charset="2"/>
              <a:buChar char="Ø"/>
            </a:pPr>
            <a:r>
              <a:rPr lang="en-US" b="0" dirty="0"/>
              <a:t>Type your query (command) at the prompt and see the output.</a:t>
            </a:r>
            <a:endParaRPr lang="en-GB" b="0" dirty="0">
              <a:cs typeface="Bitstream Vera Sans" charset="0"/>
            </a:endParaRPr>
          </a:p>
          <a:p>
            <a:pPr marL="403225" lvl="1">
              <a:lnSpc>
                <a:spcPct val="102000"/>
              </a:lnSpc>
              <a:buFont typeface="Wingdings" pitchFamily="2" charset="2"/>
              <a:buChar char="Ø"/>
            </a:pPr>
            <a:r>
              <a:rPr lang="en-GB" sz="2400" b="0" dirty="0">
                <a:cs typeface="Bitstream Vera Sans" charset="0"/>
              </a:rPr>
              <a:t>Via dedicated GUI interface.</a:t>
            </a:r>
          </a:p>
          <a:p>
            <a:pPr lvl="1">
              <a:buFont typeface="Wingdings" pitchFamily="2" charset="2"/>
              <a:buChar char="Ø"/>
            </a:pPr>
            <a:r>
              <a:rPr lang="en-US" b="0" dirty="0"/>
              <a:t>Also allows DB management.</a:t>
            </a:r>
          </a:p>
          <a:p>
            <a:pPr marL="403225" lvl="1">
              <a:lnSpc>
                <a:spcPct val="102000"/>
              </a:lnSpc>
              <a:buFont typeface="Wingdings" pitchFamily="2" charset="2"/>
              <a:buChar char="Ø"/>
            </a:pPr>
            <a:r>
              <a:rPr lang="en-GB" sz="2400" b="0" dirty="0">
                <a:cs typeface="Bitstream Vera Sans" charset="0"/>
              </a:rPr>
              <a:t>Via custom applications using API libraries.</a:t>
            </a:r>
          </a:p>
          <a:p>
            <a:pPr lvl="1">
              <a:buFont typeface="Wingdings" pitchFamily="2" charset="2"/>
              <a:buChar char="Ø"/>
            </a:pPr>
            <a:r>
              <a:rPr lang="en-GB" b="0" dirty="0">
                <a:cs typeface="Bitstream Vera Sans" charset="0"/>
              </a:rPr>
              <a:t>Transfer data from/to your software program.</a:t>
            </a:r>
          </a:p>
          <a:p>
            <a:pPr lvl="1">
              <a:buFont typeface="Wingdings" pitchFamily="2" charset="2"/>
              <a:buChar char="Ø"/>
            </a:pPr>
            <a:r>
              <a:rPr lang="en-GB" b="0" dirty="0">
                <a:cs typeface="Bitstream Vera Sans" charset="0"/>
              </a:rPr>
              <a:t>ODBC (</a:t>
            </a:r>
            <a:r>
              <a:rPr lang="en-GB" b="0" i="1" dirty="0">
                <a:cs typeface="Bitstream Vera Sans" charset="0"/>
              </a:rPr>
              <a:t>Open DB Connectivity</a:t>
            </a:r>
            <a:r>
              <a:rPr lang="en-GB" b="0" dirty="0">
                <a:cs typeface="Bitstream Vera Sans" charset="0"/>
              </a:rPr>
              <a:t>) drivers </a:t>
            </a:r>
            <a:r>
              <a:rPr lang="en-GB" b="0" dirty="0">
                <a:latin typeface="Wingdings"/>
                <a:ea typeface="Wingdings"/>
                <a:cs typeface="Wingdings"/>
                <a:sym typeface="Wingdings"/>
              </a:rPr>
              <a:t></a:t>
            </a:r>
            <a:r>
              <a:rPr lang="en-GB" b="0" dirty="0">
                <a:cs typeface="Bitstream Vera Sans" charset="0"/>
              </a:rPr>
              <a:t> translation layer between applications and DBMS</a:t>
            </a:r>
            <a:r>
              <a:rPr lang="en-US" b="0" dirty="0"/>
              <a:t>.</a:t>
            </a:r>
          </a:p>
          <a:p>
            <a:pPr lvl="1">
              <a:buFont typeface="Wingdings" pitchFamily="2" charset="2"/>
              <a:buChar char="Ø"/>
            </a:pPr>
            <a:r>
              <a:rPr lang="en-US" b="0" dirty="0">
                <a:solidFill>
                  <a:srgbClr val="CCFFCC"/>
                </a:solidFill>
              </a:rPr>
              <a:t>Can use (almost) any programming language to query a DBMS.</a:t>
            </a:r>
          </a:p>
        </p:txBody>
      </p:sp>
      <p:sp>
        <p:nvSpPr>
          <p:cNvPr id="6" name="Title 1"/>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kumimoji="0" lang="en-GB" sz="3200" b="1" i="0" u="none" strike="noStrike" kern="1200" cap="none" spc="0" normalizeH="0" baseline="0" dirty="0">
                <a:ln>
                  <a:noFill/>
                </a:ln>
                <a:solidFill>
                  <a:schemeClr val="tx2"/>
                </a:solidFill>
                <a:effectLst>
                  <a:outerShdw blurRad="50800" dist="38100" dir="2700000">
                    <a:srgbClr val="000000">
                      <a:alpha val="43000"/>
                    </a:srgbClr>
                  </a:outerShdw>
                </a:effectLst>
                <a:uLnTx/>
                <a:uFillTx/>
                <a:latin typeface="+mj-lt"/>
                <a:ea typeface="+mj-ea"/>
                <a:cs typeface="+mj-cs"/>
              </a:rPr>
              <a:t>How to query a database – 1</a:t>
            </a:r>
          </a:p>
        </p:txBody>
      </p:sp>
      <p:sp>
        <p:nvSpPr>
          <p:cNvPr id="3" name="Slide Number Placeholder 2">
            <a:extLst>
              <a:ext uri="{FF2B5EF4-FFF2-40B4-BE49-F238E27FC236}">
                <a16:creationId xmlns:a16="http://schemas.microsoft.com/office/drawing/2014/main" id="{A7D10E23-3621-9E45-9148-F7C01C992A9D}"/>
              </a:ext>
            </a:extLst>
          </p:cNvPr>
          <p:cNvSpPr>
            <a:spLocks noGrp="1"/>
          </p:cNvSpPr>
          <p:nvPr>
            <p:ph type="sldNum" sz="quarter" idx="12"/>
          </p:nvPr>
        </p:nvSpPr>
        <p:spPr/>
        <p:txBody>
          <a:bodyPr/>
          <a:lstStyle/>
          <a:p>
            <a:fld id="{D12AA694-00EB-4F4B-AABB-6F50FB178914}" type="slidenum">
              <a:rPr lang="en-US" smtClean="0"/>
              <a:t>75</a:t>
            </a:fld>
            <a:endParaRPr lang="en-US"/>
          </a:p>
        </p:txBody>
      </p:sp>
    </p:spTree>
    <p:extLst>
      <p:ext uri="{BB962C8B-B14F-4D97-AF65-F5344CB8AC3E}">
        <p14:creationId xmlns:p14="http://schemas.microsoft.com/office/powerpoint/2010/main" val="254914671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50" dur="500"/>
                                        <p:tgtEl>
                                          <p:spTgt spid="5">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p:tgtEl>
                                          <p:spTgt spid="5">
                                            <p:txEl>
                                              <p:pRg st="9" end="9"/>
                                            </p:txEl>
                                          </p:spTgt>
                                        </p:tgtEl>
                                        <p:attrNameLst>
                                          <p:attrName>ppt_y</p:attrName>
                                        </p:attrNameLst>
                                      </p:cBhvr>
                                      <p:tavLst>
                                        <p:tav tm="0">
                                          <p:val>
                                            <p:strVal val="#ppt_y+#ppt_h*1.125000"/>
                                          </p:val>
                                        </p:tav>
                                        <p:tav tm="100000">
                                          <p:val>
                                            <p:strVal val="#ppt_y"/>
                                          </p:val>
                                        </p:tav>
                                      </p:tavLst>
                                    </p:anim>
                                    <p:animEffect transition="in" filter="wipe(up)">
                                      <p:cBhvr>
                                        <p:cTn id="56" dur="500"/>
                                        <p:tgtEl>
                                          <p:spTgt spid="5">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 calcmode="lin" valueType="num">
                                      <p:cBhvr additive="base">
                                        <p:cTn id="61" dur="500"/>
                                        <p:tgtEl>
                                          <p:spTgt spid="5">
                                            <p:txEl>
                                              <p:pRg st="10" end="10"/>
                                            </p:txEl>
                                          </p:spTgt>
                                        </p:tgtEl>
                                        <p:attrNameLst>
                                          <p:attrName>ppt_y</p:attrName>
                                        </p:attrNameLst>
                                      </p:cBhvr>
                                      <p:tavLst>
                                        <p:tav tm="0">
                                          <p:val>
                                            <p:strVal val="#ppt_y+#ppt_h*1.125000"/>
                                          </p:val>
                                        </p:tav>
                                        <p:tav tm="100000">
                                          <p:val>
                                            <p:strVal val="#ppt_y"/>
                                          </p:val>
                                        </p:tav>
                                      </p:tavLst>
                                    </p:anim>
                                    <p:animEffect transition="in" filter="wipe(up)">
                                      <p:cBhvr>
                                        <p:cTn id="6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tangolo 3">
            <a:extLst>
              <a:ext uri="{FF2B5EF4-FFF2-40B4-BE49-F238E27FC236}">
                <a16:creationId xmlns:a16="http://schemas.microsoft.com/office/drawing/2014/main" id="{5E30278D-845A-5944-85C6-9A4A788C201F}"/>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6" name="Title 1"/>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kumimoji="0" lang="en-GB" sz="3200" b="1" i="0" u="none" strike="noStrike" kern="1200" cap="none" spc="0" normalizeH="0" baseline="0" dirty="0">
                <a:ln>
                  <a:noFill/>
                </a:ln>
                <a:solidFill>
                  <a:schemeClr val="tx2"/>
                </a:solidFill>
                <a:effectLst>
                  <a:outerShdw blurRad="50800" dist="38100" dir="2700000">
                    <a:srgbClr val="000000">
                      <a:alpha val="43000"/>
                    </a:srgbClr>
                  </a:outerShdw>
                </a:effectLst>
                <a:uLnTx/>
                <a:uFillTx/>
                <a:latin typeface="+mj-lt"/>
                <a:ea typeface="+mj-ea"/>
                <a:cs typeface="+mj-cs"/>
              </a:rPr>
              <a:t>How to query a database – 2</a:t>
            </a:r>
          </a:p>
        </p:txBody>
      </p:sp>
      <p:grpSp>
        <p:nvGrpSpPr>
          <p:cNvPr id="34" name="Group 33"/>
          <p:cNvGrpSpPr/>
          <p:nvPr/>
        </p:nvGrpSpPr>
        <p:grpSpPr>
          <a:xfrm>
            <a:off x="3936307" y="4213807"/>
            <a:ext cx="3226752" cy="1800000"/>
            <a:chOff x="3731741" y="4235198"/>
            <a:chExt cx="3226752" cy="1800000"/>
          </a:xfrm>
        </p:grpSpPr>
        <p:sp>
          <p:nvSpPr>
            <p:cNvPr id="8" name="Rectangle 7"/>
            <p:cNvSpPr/>
            <p:nvPr/>
          </p:nvSpPr>
          <p:spPr>
            <a:xfrm>
              <a:off x="3731741" y="4235198"/>
              <a:ext cx="3226752" cy="1800000"/>
            </a:xfrm>
            <a:prstGeom prst="rect">
              <a:avLst/>
            </a:prstGeom>
            <a:solidFill>
              <a:schemeClr val="tx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822910" y="4396534"/>
              <a:ext cx="3044415" cy="1477328"/>
            </a:xfrm>
            <a:prstGeom prst="rect">
              <a:avLst/>
            </a:prstGeom>
            <a:noFill/>
          </p:spPr>
          <p:txBody>
            <a:bodyPr wrap="square" rtlCol="0">
              <a:spAutoFit/>
            </a:bodyPr>
            <a:lstStyle/>
            <a:p>
              <a:r>
                <a:rPr lang="en-US" dirty="0" err="1">
                  <a:solidFill>
                    <a:srgbClr val="800000"/>
                  </a:solidFill>
                </a:rPr>
                <a:t>DBConn</a:t>
              </a:r>
              <a:r>
                <a:rPr lang="en-US" dirty="0">
                  <a:solidFill>
                    <a:srgbClr val="800000"/>
                  </a:solidFill>
                </a:rPr>
                <a:t> </a:t>
              </a:r>
              <a:r>
                <a:rPr lang="en-US" dirty="0" err="1">
                  <a:solidFill>
                    <a:srgbClr val="800000"/>
                  </a:solidFill>
                </a:rPr>
                <a:t>db</a:t>
              </a:r>
              <a:r>
                <a:rPr lang="en-US" dirty="0">
                  <a:solidFill>
                    <a:srgbClr val="800000"/>
                  </a:solidFill>
                </a:rPr>
                <a:t>;</a:t>
              </a:r>
            </a:p>
            <a:p>
              <a:r>
                <a:rPr lang="en-US" dirty="0" err="1">
                  <a:solidFill>
                    <a:srgbClr val="800000"/>
                  </a:solidFill>
                </a:rPr>
                <a:t>db.connect</a:t>
              </a:r>
              <a:r>
                <a:rPr lang="en-US" dirty="0">
                  <a:solidFill>
                    <a:srgbClr val="800000"/>
                  </a:solidFill>
                </a:rPr>
                <a:t>(</a:t>
              </a:r>
              <a:r>
                <a:rPr lang="en-US" dirty="0" err="1">
                  <a:solidFill>
                    <a:srgbClr val="800000"/>
                  </a:solidFill>
                </a:rPr>
                <a:t>usr,pass,db,host</a:t>
              </a:r>
              <a:r>
                <a:rPr lang="en-US" dirty="0">
                  <a:solidFill>
                    <a:srgbClr val="800000"/>
                  </a:solidFill>
                </a:rPr>
                <a:t>);</a:t>
              </a:r>
            </a:p>
            <a:p>
              <a:r>
                <a:rPr lang="en-US" dirty="0">
                  <a:solidFill>
                    <a:srgbClr val="800000"/>
                  </a:solidFill>
                </a:rPr>
                <a:t>Query </a:t>
              </a:r>
              <a:r>
                <a:rPr lang="en-US" dirty="0" err="1">
                  <a:solidFill>
                    <a:srgbClr val="800000"/>
                  </a:solidFill>
                </a:rPr>
                <a:t>qry</a:t>
              </a:r>
              <a:r>
                <a:rPr lang="en-US" dirty="0">
                  <a:solidFill>
                    <a:srgbClr val="800000"/>
                  </a:solidFill>
                </a:rPr>
                <a:t>(&amp;</a:t>
              </a:r>
              <a:r>
                <a:rPr lang="en-US" dirty="0" err="1">
                  <a:solidFill>
                    <a:srgbClr val="800000"/>
                  </a:solidFill>
                </a:rPr>
                <a:t>db</a:t>
              </a:r>
              <a:r>
                <a:rPr lang="en-US" dirty="0">
                  <a:solidFill>
                    <a:srgbClr val="800000"/>
                  </a:solidFill>
                </a:rPr>
                <a:t>);</a:t>
              </a:r>
            </a:p>
            <a:p>
              <a:r>
                <a:rPr lang="en-US" dirty="0" err="1">
                  <a:solidFill>
                    <a:srgbClr val="800000"/>
                  </a:solidFill>
                </a:rPr>
                <a:t>qry.query</a:t>
              </a:r>
              <a:r>
                <a:rPr lang="en-US" dirty="0">
                  <a:solidFill>
                    <a:srgbClr val="800000"/>
                  </a:solidFill>
                </a:rPr>
                <a:t>(“</a:t>
              </a:r>
              <a:r>
                <a:rPr lang="en-US" dirty="0">
                  <a:solidFill>
                    <a:srgbClr val="000090"/>
                  </a:solidFill>
                </a:rPr>
                <a:t>SELECT * FROM </a:t>
              </a:r>
              <a:r>
                <a:rPr lang="en-US" dirty="0" err="1">
                  <a:solidFill>
                    <a:srgbClr val="000090"/>
                  </a:solidFill>
                </a:rPr>
                <a:t>my_table</a:t>
              </a:r>
              <a:r>
                <a:rPr lang="en-US" dirty="0">
                  <a:solidFill>
                    <a:srgbClr val="000090"/>
                  </a:solidFill>
                </a:rPr>
                <a:t> WHERE c3 &gt; 10</a:t>
              </a:r>
              <a:r>
                <a:rPr lang="en-US" dirty="0">
                  <a:solidFill>
                    <a:srgbClr val="800000"/>
                  </a:solidFill>
                </a:rPr>
                <a:t>”);</a:t>
              </a:r>
            </a:p>
          </p:txBody>
        </p:sp>
      </p:grpSp>
      <p:grpSp>
        <p:nvGrpSpPr>
          <p:cNvPr id="35" name="Group 34"/>
          <p:cNvGrpSpPr/>
          <p:nvPr/>
        </p:nvGrpSpPr>
        <p:grpSpPr>
          <a:xfrm>
            <a:off x="384875" y="3209596"/>
            <a:ext cx="3509582" cy="2825825"/>
            <a:chOff x="384875" y="3276030"/>
            <a:chExt cx="2828148" cy="1859168"/>
          </a:xfrm>
        </p:grpSpPr>
        <p:sp>
          <p:nvSpPr>
            <p:cNvPr id="7" name="Rectangle 6"/>
            <p:cNvSpPr/>
            <p:nvPr/>
          </p:nvSpPr>
          <p:spPr>
            <a:xfrm>
              <a:off x="384875" y="3335198"/>
              <a:ext cx="2668470" cy="1800000"/>
            </a:xfrm>
            <a:prstGeom prst="rect">
              <a:avLst/>
            </a:prstGeom>
            <a:solidFill>
              <a:schemeClr val="tx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74679" y="3682831"/>
              <a:ext cx="2505089" cy="1336450"/>
            </a:xfrm>
            <a:prstGeom prst="rect">
              <a:avLst/>
            </a:prstGeom>
            <a:noFill/>
          </p:spPr>
          <p:txBody>
            <a:bodyPr wrap="square" rtlCol="0">
              <a:spAutoFit/>
            </a:bodyPr>
            <a:lstStyle/>
            <a:p>
              <a:r>
                <a:rPr lang="en-US" dirty="0">
                  <a:solidFill>
                    <a:srgbClr val="800000"/>
                  </a:solidFill>
                </a:rPr>
                <a:t>$ </a:t>
              </a:r>
              <a:r>
                <a:rPr lang="en-US" dirty="0" err="1">
                  <a:solidFill>
                    <a:srgbClr val="800000"/>
                  </a:solidFill>
                </a:rPr>
                <a:t>mysql</a:t>
              </a:r>
              <a:r>
                <a:rPr lang="en-US" dirty="0">
                  <a:solidFill>
                    <a:srgbClr val="800000"/>
                  </a:solidFill>
                </a:rPr>
                <a:t> –u me –</a:t>
              </a:r>
              <a:r>
                <a:rPr lang="en-US" dirty="0" err="1">
                  <a:solidFill>
                    <a:srgbClr val="800000"/>
                  </a:solidFill>
                </a:rPr>
                <a:t>ppass</a:t>
              </a:r>
              <a:r>
                <a:rPr lang="en-US" dirty="0">
                  <a:solidFill>
                    <a:srgbClr val="800000"/>
                  </a:solidFill>
                </a:rPr>
                <a:t> </a:t>
              </a:r>
              <a:r>
                <a:rPr lang="en-US" dirty="0" err="1">
                  <a:solidFill>
                    <a:srgbClr val="800000"/>
                  </a:solidFill>
                </a:rPr>
                <a:t>myDB</a:t>
              </a:r>
              <a:r>
                <a:rPr lang="en-US" dirty="0">
                  <a:solidFill>
                    <a:srgbClr val="800000"/>
                  </a:solidFill>
                </a:rPr>
                <a:t> –e “</a:t>
              </a:r>
              <a:r>
                <a:rPr lang="en-US" dirty="0">
                  <a:solidFill>
                    <a:srgbClr val="000090"/>
                  </a:solidFill>
                </a:rPr>
                <a:t>select c1, c2, c5 from </a:t>
              </a:r>
              <a:r>
                <a:rPr lang="en-US" dirty="0" err="1">
                  <a:solidFill>
                    <a:srgbClr val="000090"/>
                  </a:solidFill>
                </a:rPr>
                <a:t>myTab</a:t>
              </a:r>
              <a:r>
                <a:rPr lang="en-US" dirty="0">
                  <a:solidFill>
                    <a:srgbClr val="000090"/>
                  </a:solidFill>
                </a:rPr>
                <a:t> where c4 &lt;= 0</a:t>
              </a:r>
              <a:r>
                <a:rPr lang="en-US" dirty="0">
                  <a:solidFill>
                    <a:srgbClr val="800000"/>
                  </a:solidFill>
                </a:rPr>
                <a:t>”</a:t>
              </a:r>
            </a:p>
            <a:p>
              <a:r>
                <a:rPr lang="en-US" dirty="0">
                  <a:solidFill>
                    <a:srgbClr val="800000"/>
                  </a:solidFill>
                </a:rPr>
                <a:t>$ </a:t>
              </a:r>
              <a:r>
                <a:rPr lang="en-US" dirty="0" err="1">
                  <a:solidFill>
                    <a:srgbClr val="800000"/>
                  </a:solidFill>
                </a:rPr>
                <a:t>mysql</a:t>
              </a:r>
              <a:r>
                <a:rPr lang="en-US" dirty="0">
                  <a:solidFill>
                    <a:srgbClr val="800000"/>
                  </a:solidFill>
                </a:rPr>
                <a:t> –u me –p </a:t>
              </a:r>
              <a:r>
                <a:rPr lang="en-US" dirty="0" err="1">
                  <a:solidFill>
                    <a:srgbClr val="800000"/>
                  </a:solidFill>
                </a:rPr>
                <a:t>myDB</a:t>
              </a:r>
              <a:endParaRPr lang="en-US" dirty="0">
                <a:solidFill>
                  <a:srgbClr val="800000"/>
                </a:solidFill>
              </a:endParaRPr>
            </a:p>
            <a:p>
              <a:r>
                <a:rPr lang="en-US" dirty="0" err="1">
                  <a:solidFill>
                    <a:schemeClr val="bg1">
                      <a:lumMod val="65000"/>
                      <a:lumOff val="35000"/>
                    </a:schemeClr>
                  </a:solidFill>
                </a:rPr>
                <a:t>mysql</a:t>
              </a:r>
              <a:r>
                <a:rPr lang="en-US" dirty="0">
                  <a:solidFill>
                    <a:schemeClr val="bg1">
                      <a:lumMod val="65000"/>
                      <a:lumOff val="35000"/>
                    </a:schemeClr>
                  </a:solidFill>
                </a:rPr>
                <a:t>&gt;</a:t>
              </a:r>
              <a:r>
                <a:rPr lang="en-US" dirty="0"/>
                <a:t> </a:t>
              </a:r>
              <a:r>
                <a:rPr lang="en-US" dirty="0">
                  <a:solidFill>
                    <a:srgbClr val="000090"/>
                  </a:solidFill>
                </a:rPr>
                <a:t>SELECT *</a:t>
              </a:r>
            </a:p>
            <a:p>
              <a:r>
                <a:rPr lang="en-US" dirty="0">
                  <a:solidFill>
                    <a:srgbClr val="000090"/>
                  </a:solidFill>
                </a:rPr>
                <a:t>              FROM </a:t>
              </a:r>
              <a:r>
                <a:rPr lang="en-US" dirty="0" err="1">
                  <a:solidFill>
                    <a:srgbClr val="000090"/>
                  </a:solidFill>
                </a:rPr>
                <a:t>my_table</a:t>
              </a:r>
              <a:endParaRPr lang="en-US" dirty="0">
                <a:solidFill>
                  <a:srgbClr val="000090"/>
                </a:solidFill>
              </a:endParaRPr>
            </a:p>
            <a:p>
              <a:r>
                <a:rPr lang="en-US" dirty="0">
                  <a:solidFill>
                    <a:srgbClr val="000090"/>
                  </a:solidFill>
                </a:rPr>
                <a:t>              WHERE c3 &gt; 10;</a:t>
              </a:r>
            </a:p>
          </p:txBody>
        </p:sp>
        <p:cxnSp>
          <p:nvCxnSpPr>
            <p:cNvPr id="11" name="Straight Connector 10"/>
            <p:cNvCxnSpPr/>
            <p:nvPr/>
          </p:nvCxnSpPr>
          <p:spPr>
            <a:xfrm flipV="1">
              <a:off x="384875" y="3566097"/>
              <a:ext cx="2668470" cy="12828"/>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480209" y="3276030"/>
              <a:ext cx="732814" cy="369332"/>
            </a:xfrm>
            <a:prstGeom prst="rect">
              <a:avLst/>
            </a:prstGeom>
            <a:noFill/>
          </p:spPr>
          <p:txBody>
            <a:bodyPr wrap="square" rtlCol="0">
              <a:spAutoFit/>
            </a:bodyPr>
            <a:lstStyle/>
            <a:p>
              <a:r>
                <a:rPr lang="en-US" dirty="0">
                  <a:solidFill>
                    <a:srgbClr val="000090"/>
                  </a:solidFill>
                </a:rPr>
                <a:t>_  o x</a:t>
              </a:r>
            </a:p>
          </p:txBody>
        </p:sp>
      </p:grpSp>
      <p:sp>
        <p:nvSpPr>
          <p:cNvPr id="18" name="Magnetic Disk 17"/>
          <p:cNvSpPr/>
          <p:nvPr/>
        </p:nvSpPr>
        <p:spPr>
          <a:xfrm>
            <a:off x="7403061" y="4136247"/>
            <a:ext cx="1141798" cy="936421"/>
          </a:xfrm>
          <a:prstGeom prst="flowChartMagneticDisk">
            <a:avLst/>
          </a:prstGeom>
          <a:gradFill flip="none" rotWithShape="1">
            <a:gsLst>
              <a:gs pos="51000">
                <a:schemeClr val="tx1">
                  <a:lumMod val="50000"/>
                </a:schemeClr>
              </a:gs>
              <a:gs pos="100000">
                <a:srgbClr val="FFFFFF"/>
              </a:gs>
            </a:gsLst>
            <a:lin ang="0" scaled="1"/>
            <a:tileRect/>
          </a:gradFill>
          <a:ln>
            <a:solidFill>
              <a:schemeClr val="tx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8" name="Group 37"/>
          <p:cNvGrpSpPr/>
          <p:nvPr/>
        </p:nvGrpSpPr>
        <p:grpSpPr>
          <a:xfrm>
            <a:off x="4883265" y="1065380"/>
            <a:ext cx="3648142" cy="2006198"/>
            <a:chOff x="4121049" y="1329000"/>
            <a:chExt cx="3648142" cy="2006198"/>
          </a:xfrm>
        </p:grpSpPr>
        <p:sp>
          <p:nvSpPr>
            <p:cNvPr id="33" name="Rounded Rectangle 32"/>
            <p:cNvSpPr/>
            <p:nvPr/>
          </p:nvSpPr>
          <p:spPr>
            <a:xfrm>
              <a:off x="4121049" y="1329000"/>
              <a:ext cx="3648142" cy="2006198"/>
            </a:xfrm>
            <a:prstGeom prst="roundRect">
              <a:avLst/>
            </a:prstGeom>
            <a:solidFill>
              <a:schemeClr val="tx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31" descr="MySQL-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162" y="1471515"/>
              <a:ext cx="3317917" cy="1721169"/>
            </a:xfrm>
            <a:prstGeom prst="rect">
              <a:avLst/>
            </a:prstGeom>
          </p:spPr>
        </p:pic>
      </p:grpSp>
      <p:sp>
        <p:nvSpPr>
          <p:cNvPr id="39" name="Left-Right Arrow 38"/>
          <p:cNvSpPr/>
          <p:nvPr/>
        </p:nvSpPr>
        <p:spPr>
          <a:xfrm rot="5400000">
            <a:off x="7445385" y="3416934"/>
            <a:ext cx="1057150" cy="642471"/>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Curved Connector 40"/>
          <p:cNvCxnSpPr>
            <a:cxnSpLocks/>
            <a:stCxn id="14" idx="0"/>
          </p:cNvCxnSpPr>
          <p:nvPr/>
        </p:nvCxnSpPr>
        <p:spPr>
          <a:xfrm rot="5400000" flipH="1" flipV="1">
            <a:off x="3733976" y="2137282"/>
            <a:ext cx="778105" cy="1366525"/>
          </a:xfrm>
          <a:prstGeom prst="curvedConnector2">
            <a:avLst/>
          </a:prstGeom>
          <a:ln w="50800">
            <a:headEnd type="arrow"/>
            <a:tailEnd type="arrow"/>
          </a:ln>
        </p:spPr>
        <p:style>
          <a:lnRef idx="2">
            <a:schemeClr val="accent1"/>
          </a:lnRef>
          <a:fillRef idx="0">
            <a:schemeClr val="accent1"/>
          </a:fillRef>
          <a:effectRef idx="1">
            <a:schemeClr val="accent1"/>
          </a:effectRef>
          <a:fontRef idx="minor">
            <a:schemeClr val="tx1"/>
          </a:fontRef>
        </p:style>
      </p:cxnSp>
      <p:cxnSp>
        <p:nvCxnSpPr>
          <p:cNvPr id="44" name="Curved Connector 43"/>
          <p:cNvCxnSpPr>
            <a:cxnSpLocks/>
          </p:cNvCxnSpPr>
          <p:nvPr/>
        </p:nvCxnSpPr>
        <p:spPr>
          <a:xfrm>
            <a:off x="3130319" y="1459077"/>
            <a:ext cx="1675972" cy="608984"/>
          </a:xfrm>
          <a:prstGeom prst="curvedConnector3">
            <a:avLst/>
          </a:prstGeom>
          <a:ln w="50800">
            <a:headEnd type="arrow"/>
            <a:tailEnd type="arrow"/>
          </a:ln>
        </p:spPr>
        <p:style>
          <a:lnRef idx="2">
            <a:schemeClr val="accent1"/>
          </a:lnRef>
          <a:fillRef idx="0">
            <a:schemeClr val="accent1"/>
          </a:fillRef>
          <a:effectRef idx="1">
            <a:schemeClr val="accent1"/>
          </a:effectRef>
          <a:fontRef idx="minor">
            <a:schemeClr val="tx1"/>
          </a:fontRef>
        </p:style>
      </p:cxnSp>
      <p:cxnSp>
        <p:nvCxnSpPr>
          <p:cNvPr id="50" name="Curved Connector 49"/>
          <p:cNvCxnSpPr>
            <a:cxnSpLocks/>
            <a:stCxn id="8" idx="0"/>
            <a:endCxn id="33" idx="2"/>
          </p:cNvCxnSpPr>
          <p:nvPr/>
        </p:nvCxnSpPr>
        <p:spPr>
          <a:xfrm rot="5400000" flipH="1" flipV="1">
            <a:off x="5557395" y="3063867"/>
            <a:ext cx="1142229" cy="1157653"/>
          </a:xfrm>
          <a:prstGeom prst="curvedConnector3">
            <a:avLst>
              <a:gd name="adj1" fmla="val 50000"/>
            </a:avLst>
          </a:prstGeom>
          <a:ln w="50800">
            <a:headEnd type="arrow"/>
            <a:tailEnd type="arrow"/>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1407933" y="6013807"/>
            <a:ext cx="1336179" cy="510909"/>
          </a:xfrm>
          <a:prstGeom prst="rect">
            <a:avLst/>
          </a:prstGeom>
          <a:noFill/>
          <a:effectLst>
            <a:outerShdw blurRad="101600" dist="38100" dir="2700000" algn="tl" rotWithShape="0">
              <a:prstClr val="black">
                <a:alpha val="75000"/>
              </a:prstClr>
            </a:outerShdw>
          </a:effectLst>
        </p:spPr>
        <p:txBody>
          <a:bodyPr wrap="square" rtlCol="0">
            <a:spAutoFit/>
          </a:bodyPr>
          <a:lstStyle/>
          <a:p>
            <a:pPr algn="ctr">
              <a:lnSpc>
                <a:spcPct val="116000"/>
              </a:lnSpc>
            </a:pPr>
            <a:r>
              <a:rPr lang="en-GB" sz="2400" dirty="0">
                <a:solidFill>
                  <a:srgbClr val="CCFFCC"/>
                </a:solidFill>
                <a:cs typeface="Bitstream Vera Sans" charset="0"/>
              </a:rPr>
              <a:t>Shell</a:t>
            </a:r>
          </a:p>
        </p:txBody>
      </p:sp>
      <p:sp>
        <p:nvSpPr>
          <p:cNvPr id="72" name="TextBox 71"/>
          <p:cNvSpPr txBox="1"/>
          <p:nvPr/>
        </p:nvSpPr>
        <p:spPr>
          <a:xfrm>
            <a:off x="1026478" y="2638674"/>
            <a:ext cx="1336179" cy="510909"/>
          </a:xfrm>
          <a:prstGeom prst="rect">
            <a:avLst/>
          </a:prstGeom>
          <a:noFill/>
          <a:effectLst>
            <a:outerShdw blurRad="101600" dist="38100" dir="2700000" algn="tl" rotWithShape="0">
              <a:prstClr val="black">
                <a:alpha val="75000"/>
              </a:prstClr>
            </a:outerShdw>
          </a:effectLst>
        </p:spPr>
        <p:txBody>
          <a:bodyPr wrap="square" rtlCol="0">
            <a:spAutoFit/>
          </a:bodyPr>
          <a:lstStyle/>
          <a:p>
            <a:pPr algn="ctr">
              <a:lnSpc>
                <a:spcPct val="116000"/>
              </a:lnSpc>
            </a:pPr>
            <a:r>
              <a:rPr lang="en-GB" sz="2400" dirty="0">
                <a:solidFill>
                  <a:srgbClr val="CCFFCC"/>
                </a:solidFill>
                <a:cs typeface="Bitstream Vera Sans" charset="0"/>
              </a:rPr>
              <a:t>GUI</a:t>
            </a:r>
          </a:p>
        </p:txBody>
      </p:sp>
      <p:sp>
        <p:nvSpPr>
          <p:cNvPr id="73" name="TextBox 72"/>
          <p:cNvSpPr txBox="1"/>
          <p:nvPr/>
        </p:nvSpPr>
        <p:spPr>
          <a:xfrm>
            <a:off x="4920079" y="5973277"/>
            <a:ext cx="1336179" cy="510909"/>
          </a:xfrm>
          <a:prstGeom prst="rect">
            <a:avLst/>
          </a:prstGeom>
          <a:noFill/>
          <a:effectLst>
            <a:outerShdw blurRad="101600" dist="38100" dir="2700000" algn="tl" rotWithShape="0">
              <a:prstClr val="black">
                <a:alpha val="75000"/>
              </a:prstClr>
            </a:outerShdw>
          </a:effectLst>
        </p:spPr>
        <p:txBody>
          <a:bodyPr wrap="square" rtlCol="0">
            <a:spAutoFit/>
          </a:bodyPr>
          <a:lstStyle/>
          <a:p>
            <a:pPr algn="ctr">
              <a:lnSpc>
                <a:spcPct val="116000"/>
              </a:lnSpc>
            </a:pPr>
            <a:r>
              <a:rPr lang="en-GB" sz="2400" dirty="0">
                <a:solidFill>
                  <a:srgbClr val="CCFFCC"/>
                </a:solidFill>
                <a:cs typeface="Bitstream Vera Sans" charset="0"/>
              </a:rPr>
              <a:t>Program</a:t>
            </a:r>
          </a:p>
        </p:txBody>
      </p:sp>
      <p:sp>
        <p:nvSpPr>
          <p:cNvPr id="74" name="TextBox 73"/>
          <p:cNvSpPr txBox="1"/>
          <p:nvPr/>
        </p:nvSpPr>
        <p:spPr>
          <a:xfrm>
            <a:off x="7305871" y="5122923"/>
            <a:ext cx="1336179" cy="510909"/>
          </a:xfrm>
          <a:prstGeom prst="rect">
            <a:avLst/>
          </a:prstGeom>
          <a:noFill/>
          <a:effectLst>
            <a:outerShdw blurRad="101600" dist="38100" dir="2700000" algn="tl" rotWithShape="0">
              <a:prstClr val="black">
                <a:alpha val="75000"/>
              </a:prstClr>
            </a:outerShdw>
          </a:effectLst>
        </p:spPr>
        <p:txBody>
          <a:bodyPr wrap="square" rtlCol="0">
            <a:spAutoFit/>
          </a:bodyPr>
          <a:lstStyle/>
          <a:p>
            <a:pPr algn="ctr">
              <a:lnSpc>
                <a:spcPct val="116000"/>
              </a:lnSpc>
            </a:pPr>
            <a:r>
              <a:rPr lang="en-GB" sz="2400" dirty="0">
                <a:solidFill>
                  <a:srgbClr val="FFFFFF"/>
                </a:solidFill>
                <a:cs typeface="Bitstream Vera Sans" charset="0"/>
              </a:rPr>
              <a:t>database</a:t>
            </a:r>
          </a:p>
        </p:txBody>
      </p:sp>
      <p:sp>
        <p:nvSpPr>
          <p:cNvPr id="75" name="TextBox 74"/>
          <p:cNvSpPr txBox="1"/>
          <p:nvPr/>
        </p:nvSpPr>
        <p:spPr>
          <a:xfrm>
            <a:off x="7195228" y="520484"/>
            <a:ext cx="1336179" cy="510909"/>
          </a:xfrm>
          <a:prstGeom prst="rect">
            <a:avLst/>
          </a:prstGeom>
          <a:noFill/>
          <a:effectLst>
            <a:outerShdw blurRad="101600" dist="38100" dir="2700000" algn="tl" rotWithShape="0">
              <a:prstClr val="black">
                <a:alpha val="75000"/>
              </a:prstClr>
            </a:outerShdw>
          </a:effectLst>
        </p:spPr>
        <p:txBody>
          <a:bodyPr wrap="square" rtlCol="0">
            <a:spAutoFit/>
          </a:bodyPr>
          <a:lstStyle/>
          <a:p>
            <a:pPr algn="ctr">
              <a:lnSpc>
                <a:spcPct val="116000"/>
              </a:lnSpc>
            </a:pPr>
            <a:r>
              <a:rPr lang="en-GB" sz="2400" dirty="0">
                <a:solidFill>
                  <a:srgbClr val="FFFFFF"/>
                </a:solidFill>
                <a:cs typeface="Bitstream Vera Sans" charset="0"/>
              </a:rPr>
              <a:t>DBMS</a:t>
            </a:r>
          </a:p>
        </p:txBody>
      </p:sp>
      <p:grpSp>
        <p:nvGrpSpPr>
          <p:cNvPr id="2" name="Group 1"/>
          <p:cNvGrpSpPr/>
          <p:nvPr/>
        </p:nvGrpSpPr>
        <p:grpSpPr>
          <a:xfrm>
            <a:off x="384875" y="769654"/>
            <a:ext cx="2745444" cy="1915452"/>
            <a:chOff x="384875" y="923590"/>
            <a:chExt cx="2745444" cy="1915452"/>
          </a:xfrm>
        </p:grpSpPr>
        <p:sp>
          <p:nvSpPr>
            <p:cNvPr id="4" name="Internal Storage 3"/>
            <p:cNvSpPr/>
            <p:nvPr/>
          </p:nvSpPr>
          <p:spPr>
            <a:xfrm>
              <a:off x="384875" y="1039042"/>
              <a:ext cx="2668470" cy="1800000"/>
            </a:xfrm>
            <a:prstGeom prst="flowChartInternalStorage">
              <a:avLst/>
            </a:prstGeom>
            <a:solidFill>
              <a:schemeClr val="tx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96775" y="1329000"/>
              <a:ext cx="1975694" cy="369332"/>
            </a:xfrm>
            <a:prstGeom prst="rect">
              <a:avLst/>
            </a:prstGeom>
            <a:noFill/>
            <a:ln>
              <a:solidFill>
                <a:schemeClr val="accent1">
                  <a:lumMod val="50000"/>
                </a:schemeClr>
              </a:solidFill>
            </a:ln>
          </p:spPr>
          <p:txBody>
            <a:bodyPr wrap="square" rtlCol="0">
              <a:spAutoFit/>
            </a:bodyPr>
            <a:lstStyle/>
            <a:p>
              <a:r>
                <a:rPr lang="en-US" i="1" dirty="0">
                  <a:solidFill>
                    <a:srgbClr val="FF6600"/>
                  </a:solidFill>
                </a:rPr>
                <a:t>Your query output</a:t>
              </a:r>
            </a:p>
          </p:txBody>
        </p:sp>
        <p:sp>
          <p:nvSpPr>
            <p:cNvPr id="16" name="TextBox 15"/>
            <p:cNvSpPr txBox="1"/>
            <p:nvPr/>
          </p:nvSpPr>
          <p:spPr>
            <a:xfrm>
              <a:off x="2397505" y="923590"/>
              <a:ext cx="732814" cy="369332"/>
            </a:xfrm>
            <a:prstGeom prst="rect">
              <a:avLst/>
            </a:prstGeom>
            <a:noFill/>
          </p:spPr>
          <p:txBody>
            <a:bodyPr wrap="square" rtlCol="0">
              <a:spAutoFit/>
            </a:bodyPr>
            <a:lstStyle/>
            <a:p>
              <a:r>
                <a:rPr lang="en-US" dirty="0">
                  <a:solidFill>
                    <a:srgbClr val="000090"/>
                  </a:solidFill>
                </a:rPr>
                <a:t>_  o x</a:t>
              </a:r>
            </a:p>
          </p:txBody>
        </p:sp>
        <p:sp>
          <p:nvSpPr>
            <p:cNvPr id="17" name="TextBox 16"/>
            <p:cNvSpPr txBox="1"/>
            <p:nvPr/>
          </p:nvSpPr>
          <p:spPr>
            <a:xfrm>
              <a:off x="384875" y="1303344"/>
              <a:ext cx="373597" cy="923330"/>
            </a:xfrm>
            <a:prstGeom prst="rect">
              <a:avLst/>
            </a:prstGeom>
            <a:noFill/>
          </p:spPr>
          <p:txBody>
            <a:bodyPr wrap="square" rtlCol="0">
              <a:spAutoFit/>
            </a:bodyPr>
            <a:lstStyle/>
            <a:p>
              <a:r>
                <a:rPr lang="en-US" dirty="0"/>
                <a:t>A</a:t>
              </a:r>
            </a:p>
            <a:p>
              <a:r>
                <a:rPr lang="en-US" dirty="0">
                  <a:solidFill>
                    <a:srgbClr val="800000"/>
                  </a:solidFill>
                </a:rPr>
                <a:t>B</a:t>
              </a:r>
            </a:p>
            <a:p>
              <a:r>
                <a:rPr lang="en-US" dirty="0"/>
                <a:t>C</a:t>
              </a:r>
            </a:p>
          </p:txBody>
        </p:sp>
        <p:cxnSp>
          <p:nvCxnSpPr>
            <p:cNvPr id="21" name="Straight Connector 20"/>
            <p:cNvCxnSpPr/>
            <p:nvPr/>
          </p:nvCxnSpPr>
          <p:spPr>
            <a:xfrm flipV="1">
              <a:off x="384875" y="1286508"/>
              <a:ext cx="2668470" cy="1282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796775" y="2056769"/>
              <a:ext cx="1980000" cy="12828"/>
            </a:xfrm>
            <a:prstGeom prst="line">
              <a:avLst/>
            </a:prstGeom>
            <a:ln w="127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796775" y="2209169"/>
              <a:ext cx="1980000" cy="12828"/>
            </a:xfrm>
            <a:prstGeom prst="line">
              <a:avLst/>
            </a:prstGeom>
            <a:ln w="127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796775" y="2361569"/>
              <a:ext cx="1980000" cy="12828"/>
            </a:xfrm>
            <a:prstGeom prst="line">
              <a:avLst/>
            </a:prstGeom>
            <a:ln w="127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796775" y="2513969"/>
              <a:ext cx="1980000" cy="12828"/>
            </a:xfrm>
            <a:prstGeom prst="line">
              <a:avLst/>
            </a:prstGeom>
            <a:ln w="127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796775" y="2666369"/>
              <a:ext cx="1980000" cy="12828"/>
            </a:xfrm>
            <a:prstGeom prst="line">
              <a:avLst/>
            </a:prstGeom>
            <a:ln w="12700">
              <a:solidFill>
                <a:srgbClr val="800000"/>
              </a:solidFill>
            </a:ln>
          </p:spPr>
          <p:style>
            <a:lnRef idx="2">
              <a:schemeClr val="accent1"/>
            </a:lnRef>
            <a:fillRef idx="0">
              <a:schemeClr val="accent1"/>
            </a:fillRef>
            <a:effectRef idx="1">
              <a:schemeClr val="accent1"/>
            </a:effectRef>
            <a:fontRef idx="minor">
              <a:schemeClr val="tx1"/>
            </a:fontRef>
          </p:style>
        </p:cxnSp>
        <p:sp>
          <p:nvSpPr>
            <p:cNvPr id="29" name="Trapezoid 28"/>
            <p:cNvSpPr/>
            <p:nvPr/>
          </p:nvSpPr>
          <p:spPr>
            <a:xfrm>
              <a:off x="744960" y="1065380"/>
              <a:ext cx="517736" cy="196870"/>
            </a:xfrm>
            <a:prstGeom prst="trapezoid">
              <a:avLst/>
            </a:prstGeom>
            <a:solidFill>
              <a:schemeClr val="tx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rapezoid 30"/>
            <p:cNvSpPr/>
            <p:nvPr/>
          </p:nvSpPr>
          <p:spPr>
            <a:xfrm>
              <a:off x="1211904" y="1065380"/>
              <a:ext cx="517736" cy="196870"/>
            </a:xfrm>
            <a:prstGeom prst="trapezoid">
              <a:avLst/>
            </a:prstGeom>
            <a:solidFill>
              <a:schemeClr val="tx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rapezoid 29"/>
            <p:cNvSpPr/>
            <p:nvPr/>
          </p:nvSpPr>
          <p:spPr>
            <a:xfrm>
              <a:off x="1694568" y="1065380"/>
              <a:ext cx="517736" cy="196870"/>
            </a:xfrm>
            <a:prstGeom prst="trapezoid">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804060" y="1707977"/>
              <a:ext cx="1593669" cy="369332"/>
            </a:xfrm>
            <a:prstGeom prst="rect">
              <a:avLst/>
            </a:prstGeom>
            <a:noFill/>
          </p:spPr>
          <p:txBody>
            <a:bodyPr wrap="square" rtlCol="0">
              <a:spAutoFit/>
            </a:bodyPr>
            <a:lstStyle/>
            <a:p>
              <a:r>
                <a:rPr lang="en-US" dirty="0">
                  <a:solidFill>
                    <a:srgbClr val="800000"/>
                  </a:solidFill>
                </a:rPr>
                <a:t>C1   C2   C3  …</a:t>
              </a:r>
            </a:p>
          </p:txBody>
        </p:sp>
        <p:cxnSp>
          <p:nvCxnSpPr>
            <p:cNvPr id="77" name="Straight Connector 76"/>
            <p:cNvCxnSpPr/>
            <p:nvPr/>
          </p:nvCxnSpPr>
          <p:spPr>
            <a:xfrm flipV="1">
              <a:off x="1205903" y="2064563"/>
              <a:ext cx="0" cy="609600"/>
            </a:xfrm>
            <a:prstGeom prst="line">
              <a:avLst/>
            </a:prstGeom>
            <a:ln w="127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1592603" y="2069249"/>
              <a:ext cx="0" cy="609600"/>
            </a:xfrm>
            <a:prstGeom prst="line">
              <a:avLst/>
            </a:prstGeom>
            <a:ln w="127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V="1">
              <a:off x="1988728" y="2064563"/>
              <a:ext cx="0" cy="609600"/>
            </a:xfrm>
            <a:prstGeom prst="line">
              <a:avLst/>
            </a:prstGeom>
            <a:ln w="12700">
              <a:solidFill>
                <a:srgbClr val="800000"/>
              </a:solidFill>
            </a:ln>
          </p:spPr>
          <p:style>
            <a:lnRef idx="2">
              <a:schemeClr val="accent1"/>
            </a:lnRef>
            <a:fillRef idx="0">
              <a:schemeClr val="accent1"/>
            </a:fillRef>
            <a:effectRef idx="1">
              <a:schemeClr val="accent1"/>
            </a:effectRef>
            <a:fontRef idx="minor">
              <a:schemeClr val="tx1"/>
            </a:fontRef>
          </p:style>
        </p:cxnSp>
      </p:grpSp>
      <p:sp>
        <p:nvSpPr>
          <p:cNvPr id="5" name="Slide Number Placeholder 4">
            <a:extLst>
              <a:ext uri="{FF2B5EF4-FFF2-40B4-BE49-F238E27FC236}">
                <a16:creationId xmlns:a16="http://schemas.microsoft.com/office/drawing/2014/main" id="{AFD8FE58-5229-4049-B546-8A59630997B1}"/>
              </a:ext>
            </a:extLst>
          </p:cNvPr>
          <p:cNvSpPr>
            <a:spLocks noGrp="1"/>
          </p:cNvSpPr>
          <p:nvPr>
            <p:ph type="sldNum" sz="quarter" idx="12"/>
          </p:nvPr>
        </p:nvSpPr>
        <p:spPr/>
        <p:txBody>
          <a:bodyPr/>
          <a:lstStyle/>
          <a:p>
            <a:fld id="{D12AA694-00EB-4F4B-AABB-6F50FB178914}" type="slidenum">
              <a:rPr lang="en-US" smtClean="0"/>
              <a:t>76</a:t>
            </a:fld>
            <a:endParaRPr lang="en-US"/>
          </a:p>
        </p:txBody>
      </p:sp>
    </p:spTree>
    <p:extLst>
      <p:ext uri="{BB962C8B-B14F-4D97-AF65-F5344CB8AC3E}">
        <p14:creationId xmlns:p14="http://schemas.microsoft.com/office/powerpoint/2010/main" val="304085890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00"/>
                                        <p:tgtEl>
                                          <p:spTgt spid="7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wipe(down)">
                                      <p:cBhvr>
                                        <p:cTn id="10" dur="500"/>
                                        <p:tgtEl>
                                          <p:spTgt spid="7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down)">
                                      <p:cBhvr>
                                        <p:cTn id="13" dur="500"/>
                                        <p:tgtEl>
                                          <p:spTgt spid="7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wipe(down)">
                                      <p:cBhvr>
                                        <p:cTn id="16" dur="500"/>
                                        <p:tgtEl>
                                          <p:spTgt spid="7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down)">
                                      <p:cBhvr>
                                        <p:cTn id="1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4" grpId="0"/>
      <p:bldP spid="7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3">
            <a:extLst>
              <a:ext uri="{FF2B5EF4-FFF2-40B4-BE49-F238E27FC236}">
                <a16:creationId xmlns:a16="http://schemas.microsoft.com/office/drawing/2014/main" id="{ADAFD78C-A5A1-A34E-8DF6-ACF0E0FA33A3}"/>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5" name="Content Placeholder 2"/>
          <p:cNvSpPr txBox="1">
            <a:spLocks/>
          </p:cNvSpPr>
          <p:nvPr/>
        </p:nvSpPr>
        <p:spPr>
          <a:xfrm>
            <a:off x="288001" y="837253"/>
            <a:ext cx="8567999" cy="467820"/>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lvl="1" indent="0">
              <a:lnSpc>
                <a:spcPct val="102000"/>
              </a:lnSpc>
              <a:buNone/>
            </a:pPr>
            <a:r>
              <a:rPr lang="en-GB" sz="2400" dirty="0">
                <a:cs typeface="Bitstream Vera Sans" charset="0"/>
              </a:rPr>
              <a:t>Via terminal (MySQL monitor / client).</a:t>
            </a:r>
          </a:p>
        </p:txBody>
      </p:sp>
      <p:pic>
        <p:nvPicPr>
          <p:cNvPr id="4" name="Picture 3" descr="mysqlClient_Messie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16963"/>
            <a:ext cx="8674100" cy="4699000"/>
          </a:xfrm>
          <a:prstGeom prst="rect">
            <a:avLst/>
          </a:prstGeom>
        </p:spPr>
      </p:pic>
      <p:sp>
        <p:nvSpPr>
          <p:cNvPr id="6" name="Title 1"/>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kumimoji="0" lang="en-GB" sz="3200" b="1" i="0" u="none" strike="noStrike" kern="1200" cap="none" spc="0" normalizeH="0" baseline="0" dirty="0">
                <a:ln>
                  <a:noFill/>
                </a:ln>
                <a:solidFill>
                  <a:schemeClr val="tx2"/>
                </a:solidFill>
                <a:effectLst>
                  <a:outerShdw blurRad="50800" dist="38100" dir="2700000">
                    <a:srgbClr val="000000">
                      <a:alpha val="43000"/>
                    </a:srgbClr>
                  </a:outerShdw>
                </a:effectLst>
                <a:uLnTx/>
                <a:uFillTx/>
                <a:latin typeface="+mj-lt"/>
                <a:ea typeface="+mj-ea"/>
                <a:cs typeface="+mj-cs"/>
              </a:rPr>
              <a:t>How to query a database – 3</a:t>
            </a:r>
          </a:p>
        </p:txBody>
      </p:sp>
      <p:sp>
        <p:nvSpPr>
          <p:cNvPr id="3" name="Slide Number Placeholder 2">
            <a:extLst>
              <a:ext uri="{FF2B5EF4-FFF2-40B4-BE49-F238E27FC236}">
                <a16:creationId xmlns:a16="http://schemas.microsoft.com/office/drawing/2014/main" id="{AE63AC2D-D923-B344-8901-43BCA066C727}"/>
              </a:ext>
            </a:extLst>
          </p:cNvPr>
          <p:cNvSpPr>
            <a:spLocks noGrp="1"/>
          </p:cNvSpPr>
          <p:nvPr>
            <p:ph type="sldNum" sz="quarter" idx="12"/>
          </p:nvPr>
        </p:nvSpPr>
        <p:spPr/>
        <p:txBody>
          <a:bodyPr/>
          <a:lstStyle/>
          <a:p>
            <a:fld id="{D12AA694-00EB-4F4B-AABB-6F50FB178914}" type="slidenum">
              <a:rPr lang="en-US" smtClean="0"/>
              <a:t>77</a:t>
            </a:fld>
            <a:endParaRPr lang="en-US"/>
          </a:p>
        </p:txBody>
      </p:sp>
    </p:spTree>
    <p:extLst>
      <p:ext uri="{BB962C8B-B14F-4D97-AF65-F5344CB8AC3E}">
        <p14:creationId xmlns:p14="http://schemas.microsoft.com/office/powerpoint/2010/main" val="261609508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3">
            <a:extLst>
              <a:ext uri="{FF2B5EF4-FFF2-40B4-BE49-F238E27FC236}">
                <a16:creationId xmlns:a16="http://schemas.microsoft.com/office/drawing/2014/main" id="{9313F2C6-44C0-B544-8E48-74418698EBE0}"/>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5" name="Content Placeholder 2"/>
          <p:cNvSpPr txBox="1">
            <a:spLocks/>
          </p:cNvSpPr>
          <p:nvPr/>
        </p:nvSpPr>
        <p:spPr>
          <a:xfrm>
            <a:off x="273060" y="837253"/>
            <a:ext cx="8567999" cy="467820"/>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lvl="1" indent="0">
              <a:lnSpc>
                <a:spcPct val="102000"/>
              </a:lnSpc>
              <a:buNone/>
            </a:pPr>
            <a:r>
              <a:rPr lang="en-GB" sz="2400" dirty="0">
                <a:cs typeface="Bitstream Vera Sans" charset="0"/>
              </a:rPr>
              <a:t>Via custom applications using API libraries. Here IDL (custom).</a:t>
            </a:r>
          </a:p>
        </p:txBody>
      </p:sp>
      <p:pic>
        <p:nvPicPr>
          <p:cNvPr id="7" name="Picture 6" descr="mysql_MCS-IDL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19" y="1393561"/>
            <a:ext cx="7904163" cy="4988893"/>
          </a:xfrm>
          <a:prstGeom prst="rect">
            <a:avLst/>
          </a:prstGeom>
        </p:spPr>
      </p:pic>
      <p:sp>
        <p:nvSpPr>
          <p:cNvPr id="6" name="Title 1"/>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kumimoji="0" lang="en-GB" sz="3200" b="1" i="0" u="none" strike="noStrike" kern="1200" cap="none" spc="0" normalizeH="0" baseline="0" dirty="0">
                <a:ln>
                  <a:noFill/>
                </a:ln>
                <a:solidFill>
                  <a:schemeClr val="tx2"/>
                </a:solidFill>
                <a:effectLst>
                  <a:outerShdw blurRad="50800" dist="38100" dir="2700000">
                    <a:srgbClr val="000000">
                      <a:alpha val="43000"/>
                    </a:srgbClr>
                  </a:outerShdw>
                </a:effectLst>
                <a:uLnTx/>
                <a:uFillTx/>
                <a:latin typeface="+mj-lt"/>
                <a:ea typeface="+mj-ea"/>
                <a:cs typeface="+mj-cs"/>
              </a:rPr>
              <a:t>How to query a database – 4</a:t>
            </a:r>
          </a:p>
        </p:txBody>
      </p:sp>
      <p:sp>
        <p:nvSpPr>
          <p:cNvPr id="3" name="Slide Number Placeholder 2">
            <a:extLst>
              <a:ext uri="{FF2B5EF4-FFF2-40B4-BE49-F238E27FC236}">
                <a16:creationId xmlns:a16="http://schemas.microsoft.com/office/drawing/2014/main" id="{0FC05F99-5E6B-E340-96FD-B5290BE766DC}"/>
              </a:ext>
            </a:extLst>
          </p:cNvPr>
          <p:cNvSpPr>
            <a:spLocks noGrp="1"/>
          </p:cNvSpPr>
          <p:nvPr>
            <p:ph type="sldNum" sz="quarter" idx="12"/>
          </p:nvPr>
        </p:nvSpPr>
        <p:spPr/>
        <p:txBody>
          <a:bodyPr/>
          <a:lstStyle/>
          <a:p>
            <a:fld id="{D12AA694-00EB-4F4B-AABB-6F50FB178914}" type="slidenum">
              <a:rPr lang="en-US" smtClean="0"/>
              <a:t>78</a:t>
            </a:fld>
            <a:endParaRPr lang="en-US"/>
          </a:p>
        </p:txBody>
      </p:sp>
    </p:spTree>
    <p:extLst>
      <p:ext uri="{BB962C8B-B14F-4D97-AF65-F5344CB8AC3E}">
        <p14:creationId xmlns:p14="http://schemas.microsoft.com/office/powerpoint/2010/main" val="177229354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3">
            <a:extLst>
              <a:ext uri="{FF2B5EF4-FFF2-40B4-BE49-F238E27FC236}">
                <a16:creationId xmlns:a16="http://schemas.microsoft.com/office/drawing/2014/main" id="{94296BDD-BF7A-E64E-945A-F08918B7482D}"/>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720000" y="102420"/>
            <a:ext cx="7920000" cy="718246"/>
          </a:xfrm>
        </p:spPr>
        <p:txBody>
          <a:bodyPr>
            <a:normAutofit/>
          </a:bodyPr>
          <a:lstStyle/>
          <a:p>
            <a:pPr algn="l"/>
            <a:r>
              <a:rPr lang="en-GB" sz="3600" dirty="0">
                <a:solidFill>
                  <a:schemeClr val="tx2"/>
                </a:solidFill>
              </a:rPr>
              <a:t>The most basic component: a table</a:t>
            </a:r>
          </a:p>
        </p:txBody>
      </p:sp>
      <p:sp>
        <p:nvSpPr>
          <p:cNvPr id="11" name="TextBox 10"/>
          <p:cNvSpPr txBox="1"/>
          <p:nvPr/>
        </p:nvSpPr>
        <p:spPr>
          <a:xfrm>
            <a:off x="540000" y="894420"/>
            <a:ext cx="8280000" cy="461665"/>
          </a:xfrm>
          <a:prstGeom prst="rect">
            <a:avLst/>
          </a:prstGeom>
          <a:noFill/>
        </p:spPr>
        <p:txBody>
          <a:bodyPr wrap="square" rtlCol="0">
            <a:spAutoFit/>
          </a:bodyPr>
          <a:lstStyle/>
          <a:p>
            <a:pPr>
              <a:spcBef>
                <a:spcPts val="1000"/>
              </a:spcBef>
              <a:spcAft>
                <a:spcPts val="200"/>
              </a:spcAft>
            </a:pPr>
            <a:r>
              <a:rPr lang="en-GB" sz="2400" dirty="0"/>
              <a:t>It’s the reference structure of a database.</a:t>
            </a:r>
          </a:p>
        </p:txBody>
      </p:sp>
      <p:graphicFrame>
        <p:nvGraphicFramePr>
          <p:cNvPr id="6" name="Table 5"/>
          <p:cNvGraphicFramePr>
            <a:graphicFrameLocks noGrp="1"/>
          </p:cNvGraphicFramePr>
          <p:nvPr>
            <p:extLst>
              <p:ext uri="{D42A27DB-BD31-4B8C-83A1-F6EECF244321}">
                <p14:modId xmlns:p14="http://schemas.microsoft.com/office/powerpoint/2010/main" val="1140070761"/>
              </p:ext>
            </p:extLst>
          </p:nvPr>
        </p:nvGraphicFramePr>
        <p:xfrm>
          <a:off x="720000" y="2054148"/>
          <a:ext cx="6745110" cy="2252980"/>
        </p:xfrm>
        <a:graphic>
          <a:graphicData uri="http://schemas.openxmlformats.org/drawingml/2006/table">
            <a:tbl>
              <a:tblPr firstRow="1" bandRow="1">
                <a:tableStyleId>{69012ECD-51FC-41F1-AA8D-1B2483CD663E}</a:tableStyleId>
              </a:tblPr>
              <a:tblGrid>
                <a:gridCol w="1349022">
                  <a:extLst>
                    <a:ext uri="{9D8B030D-6E8A-4147-A177-3AD203B41FA5}">
                      <a16:colId xmlns:a16="http://schemas.microsoft.com/office/drawing/2014/main" val="20000"/>
                    </a:ext>
                  </a:extLst>
                </a:gridCol>
                <a:gridCol w="1349022">
                  <a:extLst>
                    <a:ext uri="{9D8B030D-6E8A-4147-A177-3AD203B41FA5}">
                      <a16:colId xmlns:a16="http://schemas.microsoft.com/office/drawing/2014/main" val="20001"/>
                    </a:ext>
                  </a:extLst>
                </a:gridCol>
                <a:gridCol w="1349022">
                  <a:extLst>
                    <a:ext uri="{9D8B030D-6E8A-4147-A177-3AD203B41FA5}">
                      <a16:colId xmlns:a16="http://schemas.microsoft.com/office/drawing/2014/main" val="20002"/>
                    </a:ext>
                  </a:extLst>
                </a:gridCol>
                <a:gridCol w="1349022">
                  <a:extLst>
                    <a:ext uri="{9D8B030D-6E8A-4147-A177-3AD203B41FA5}">
                      <a16:colId xmlns:a16="http://schemas.microsoft.com/office/drawing/2014/main" val="20003"/>
                    </a:ext>
                  </a:extLst>
                </a:gridCol>
                <a:gridCol w="1349022">
                  <a:extLst>
                    <a:ext uri="{9D8B030D-6E8A-4147-A177-3AD203B41FA5}">
                      <a16:colId xmlns:a16="http://schemas.microsoft.com/office/drawing/2014/main" val="20004"/>
                    </a:ext>
                  </a:extLst>
                </a:gridCol>
              </a:tblGrid>
              <a:tr h="370840">
                <a:tc>
                  <a:txBody>
                    <a:bodyPr/>
                    <a:lstStyle/>
                    <a:p>
                      <a:pPr algn="ctr">
                        <a:lnSpc>
                          <a:spcPct val="150000"/>
                        </a:lnSpc>
                      </a:pPr>
                      <a:r>
                        <a:rPr lang="en-GB" sz="1800" noProof="0">
                          <a:solidFill>
                            <a:schemeClr val="tx2"/>
                          </a:solidFill>
                        </a:rPr>
                        <a:t>Code</a:t>
                      </a:r>
                    </a:p>
                    <a:p>
                      <a:pPr algn="ctr">
                        <a:lnSpc>
                          <a:spcPct val="150000"/>
                        </a:lnSpc>
                      </a:pPr>
                      <a:r>
                        <a:rPr lang="en-GB" sz="1800" noProof="0">
                          <a:solidFill>
                            <a:schemeClr val="tx2"/>
                          </a:solidFill>
                        </a:rPr>
                        <a:t>(integer)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50000"/>
                        </a:lnSpc>
                      </a:pPr>
                      <a:r>
                        <a:rPr lang="en-GB" sz="1800" noProof="0">
                          <a:solidFill>
                            <a:schemeClr val="tx2"/>
                          </a:solidFill>
                        </a:rPr>
                        <a:t>Name</a:t>
                      </a:r>
                    </a:p>
                    <a:p>
                      <a:pPr algn="ctr">
                        <a:lnSpc>
                          <a:spcPct val="150000"/>
                        </a:lnSpc>
                      </a:pPr>
                      <a:r>
                        <a:rPr lang="en-GB" sz="1800" noProof="0">
                          <a:solidFill>
                            <a:schemeClr val="tx2"/>
                          </a:solidFill>
                        </a:rPr>
                        <a:t>(character)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50000"/>
                        </a:lnSpc>
                      </a:pPr>
                      <a:r>
                        <a:rPr lang="en-GB" sz="1800" noProof="0">
                          <a:solidFill>
                            <a:schemeClr val="tx2"/>
                          </a:solidFill>
                        </a:rPr>
                        <a:t>N_hours</a:t>
                      </a:r>
                    </a:p>
                    <a:p>
                      <a:pPr algn="ctr">
                        <a:lnSpc>
                          <a:spcPct val="150000"/>
                        </a:lnSpc>
                      </a:pPr>
                      <a:r>
                        <a:rPr lang="en-GB" sz="1800" noProof="0">
                          <a:solidFill>
                            <a:schemeClr val="tx2"/>
                          </a:solidFill>
                        </a:rPr>
                        <a:t>(real)</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50000"/>
                        </a:lnSpc>
                      </a:pPr>
                      <a:r>
                        <a:rPr lang="en-GB" sz="1800" noProof="0">
                          <a:solidFill>
                            <a:schemeClr val="tx2"/>
                          </a:solidFill>
                        </a:rPr>
                        <a:t>Semester</a:t>
                      </a:r>
                    </a:p>
                    <a:p>
                      <a:pPr algn="ctr">
                        <a:lnSpc>
                          <a:spcPct val="150000"/>
                        </a:lnSpc>
                      </a:pPr>
                      <a:r>
                        <a:rPr lang="en-GB" sz="1800" noProof="0">
                          <a:solidFill>
                            <a:schemeClr val="tx2"/>
                          </a:solidFill>
                        </a:rPr>
                        <a:t>(integer)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50000"/>
                        </a:lnSpc>
                      </a:pPr>
                      <a:r>
                        <a:rPr lang="en-GB" sz="1800" noProof="0">
                          <a:solidFill>
                            <a:schemeClr val="tx2"/>
                          </a:solidFill>
                        </a:rPr>
                        <a:t>Credits</a:t>
                      </a:r>
                    </a:p>
                    <a:p>
                      <a:pPr algn="ctr">
                        <a:lnSpc>
                          <a:spcPct val="150000"/>
                        </a:lnSpc>
                      </a:pPr>
                      <a:r>
                        <a:rPr lang="en-GB" sz="1800" noProof="0">
                          <a:solidFill>
                            <a:schemeClr val="tx2"/>
                          </a:solidFill>
                        </a:rPr>
                        <a:t>(integer)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lnSpc>
                          <a:spcPct val="150000"/>
                        </a:lnSpc>
                      </a:pPr>
                      <a:r>
                        <a:rPr lang="en-GB" sz="1800" noProof="0"/>
                        <a:t>010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50000"/>
                        </a:lnSpc>
                      </a:pPr>
                      <a:r>
                        <a:rPr lang="en-GB" sz="1800" noProof="0" dirty="0"/>
                        <a:t>Databases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50000"/>
                        </a:lnSpc>
                      </a:pPr>
                      <a:r>
                        <a:rPr lang="en-GB" sz="1800" noProof="0"/>
                        <a:t>72.5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50000"/>
                        </a:lnSpc>
                      </a:pPr>
                      <a:r>
                        <a:rPr lang="en-GB" sz="1800" noProof="0"/>
                        <a:t>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50000"/>
                        </a:lnSpc>
                      </a:pPr>
                      <a:r>
                        <a:rPr lang="en-GB" sz="1800" noProof="0"/>
                        <a:t>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lnSpc>
                          <a:spcPct val="150000"/>
                        </a:lnSpc>
                      </a:pPr>
                      <a:r>
                        <a:rPr lang="en-GB" sz="1800" noProof="0"/>
                        <a:t>022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50000"/>
                        </a:lnSpc>
                      </a:pPr>
                      <a:r>
                        <a:rPr lang="en-GB" sz="1800" noProof="0" dirty="0"/>
                        <a:t>Algorithms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50000"/>
                        </a:lnSpc>
                      </a:pPr>
                      <a:r>
                        <a:rPr lang="en-GB" sz="1800" noProof="0"/>
                        <a:t>90.3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50000"/>
                        </a:lnSpc>
                      </a:pPr>
                      <a:r>
                        <a:rPr lang="en-GB" sz="1800" noProof="0"/>
                        <a:t>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50000"/>
                        </a:lnSpc>
                      </a:pPr>
                      <a:r>
                        <a:rPr lang="en-GB" sz="1800" noProof="0"/>
                        <a:t>12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lnSpc>
                          <a:spcPct val="150000"/>
                        </a:lnSpc>
                      </a:pPr>
                      <a:r>
                        <a:rPr lang="en-GB" sz="1800" noProof="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50000"/>
                        </a:lnSpc>
                      </a:pPr>
                      <a:r>
                        <a:rPr lang="en-GB" sz="1800" noProof="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50000"/>
                        </a:lnSpc>
                      </a:pPr>
                      <a:r>
                        <a:rPr lang="en-GB" sz="1800" noProof="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50000"/>
                        </a:lnSpc>
                      </a:pPr>
                      <a:r>
                        <a:rPr lang="en-GB" sz="1800" noProof="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50000"/>
                        </a:lnSpc>
                      </a:pPr>
                      <a:r>
                        <a:rPr lang="en-GB" sz="1800" noProof="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TextBox 6"/>
          <p:cNvSpPr txBox="1"/>
          <p:nvPr/>
        </p:nvSpPr>
        <p:spPr>
          <a:xfrm>
            <a:off x="7796914" y="3345936"/>
            <a:ext cx="1002262" cy="523220"/>
          </a:xfrm>
          <a:prstGeom prst="rect">
            <a:avLst/>
          </a:prstGeom>
          <a:noFill/>
        </p:spPr>
        <p:txBody>
          <a:bodyPr wrap="none" rtlCol="0">
            <a:spAutoFit/>
          </a:bodyPr>
          <a:lstStyle/>
          <a:p>
            <a:pPr algn="ctr"/>
            <a:r>
              <a:rPr lang="en-US" sz="1400" b="1" dirty="0">
                <a:solidFill>
                  <a:srgbClr val="FFC000"/>
                </a:solidFill>
              </a:rPr>
              <a:t>ROWS</a:t>
            </a:r>
          </a:p>
          <a:p>
            <a:pPr algn="ctr"/>
            <a:r>
              <a:rPr lang="en-US" sz="1400" b="1" dirty="0">
                <a:solidFill>
                  <a:srgbClr val="FFC000"/>
                </a:solidFill>
              </a:rPr>
              <a:t>INSTANCES</a:t>
            </a:r>
          </a:p>
        </p:txBody>
      </p:sp>
      <p:sp>
        <p:nvSpPr>
          <p:cNvPr id="8" name="TextBox 7"/>
          <p:cNvSpPr txBox="1"/>
          <p:nvPr/>
        </p:nvSpPr>
        <p:spPr>
          <a:xfrm>
            <a:off x="6919509" y="950851"/>
            <a:ext cx="846707" cy="523220"/>
          </a:xfrm>
          <a:prstGeom prst="rect">
            <a:avLst/>
          </a:prstGeom>
          <a:noFill/>
        </p:spPr>
        <p:txBody>
          <a:bodyPr wrap="none" rtlCol="0">
            <a:spAutoFit/>
          </a:bodyPr>
          <a:lstStyle/>
          <a:p>
            <a:pPr algn="ctr"/>
            <a:r>
              <a:rPr lang="en-US" sz="1400" b="1" dirty="0">
                <a:solidFill>
                  <a:srgbClr val="FFC000"/>
                </a:solidFill>
              </a:rPr>
              <a:t>TABLE</a:t>
            </a:r>
          </a:p>
          <a:p>
            <a:pPr algn="ctr"/>
            <a:r>
              <a:rPr lang="en-US" sz="1400" b="1" dirty="0">
                <a:solidFill>
                  <a:srgbClr val="FFC000"/>
                </a:solidFill>
              </a:rPr>
              <a:t>SCHEMA</a:t>
            </a:r>
          </a:p>
        </p:txBody>
      </p:sp>
      <p:sp>
        <p:nvSpPr>
          <p:cNvPr id="9" name="TextBox 8"/>
          <p:cNvSpPr txBox="1"/>
          <p:nvPr/>
        </p:nvSpPr>
        <p:spPr>
          <a:xfrm>
            <a:off x="3704408" y="1374223"/>
            <a:ext cx="835742" cy="523220"/>
          </a:xfrm>
          <a:prstGeom prst="rect">
            <a:avLst/>
          </a:prstGeom>
          <a:noFill/>
        </p:spPr>
        <p:txBody>
          <a:bodyPr wrap="none" rtlCol="0">
            <a:spAutoFit/>
          </a:bodyPr>
          <a:lstStyle/>
          <a:p>
            <a:pPr algn="ctr"/>
            <a:r>
              <a:rPr lang="en-US" sz="1400" b="1" dirty="0">
                <a:solidFill>
                  <a:srgbClr val="FFC000"/>
                </a:solidFill>
              </a:rPr>
              <a:t>COLMNS</a:t>
            </a:r>
          </a:p>
          <a:p>
            <a:pPr algn="ctr"/>
            <a:r>
              <a:rPr lang="en-US" sz="1400" b="1" dirty="0">
                <a:solidFill>
                  <a:srgbClr val="FFC000"/>
                </a:solidFill>
              </a:rPr>
              <a:t>FIELDS</a:t>
            </a:r>
          </a:p>
        </p:txBody>
      </p:sp>
      <p:cxnSp>
        <p:nvCxnSpPr>
          <p:cNvPr id="10" name="Straight Arrow Connector 9"/>
          <p:cNvCxnSpPr>
            <a:stCxn id="8" idx="2"/>
          </p:cNvCxnSpPr>
          <p:nvPr/>
        </p:nvCxnSpPr>
        <p:spPr>
          <a:xfrm flipH="1">
            <a:off x="6718434" y="1474071"/>
            <a:ext cx="624429" cy="50946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3516445" y="1894787"/>
            <a:ext cx="1211672" cy="2622998"/>
          </a:xfrm>
          <a:prstGeom prst="round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ounded Rectangle 12"/>
          <p:cNvSpPr/>
          <p:nvPr/>
        </p:nvSpPr>
        <p:spPr>
          <a:xfrm>
            <a:off x="598091" y="3345937"/>
            <a:ext cx="6985492" cy="572760"/>
          </a:xfrm>
          <a:prstGeom prst="round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ounded Rectangle 13"/>
          <p:cNvSpPr/>
          <p:nvPr/>
        </p:nvSpPr>
        <p:spPr>
          <a:xfrm>
            <a:off x="618384" y="1983537"/>
            <a:ext cx="6985492" cy="1009663"/>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extBox 14"/>
          <p:cNvSpPr txBox="1"/>
          <p:nvPr/>
        </p:nvSpPr>
        <p:spPr>
          <a:xfrm>
            <a:off x="7729764" y="2331542"/>
            <a:ext cx="1000595" cy="307777"/>
          </a:xfrm>
          <a:prstGeom prst="rect">
            <a:avLst/>
          </a:prstGeom>
          <a:noFill/>
        </p:spPr>
        <p:txBody>
          <a:bodyPr wrap="none" rtlCol="0">
            <a:spAutoFit/>
          </a:bodyPr>
          <a:lstStyle/>
          <a:p>
            <a:pPr algn="ctr"/>
            <a:r>
              <a:rPr lang="en-US" sz="1400" b="1" dirty="0">
                <a:solidFill>
                  <a:srgbClr val="FFC000"/>
                </a:solidFill>
              </a:rPr>
              <a:t>METADATA</a:t>
            </a:r>
          </a:p>
        </p:txBody>
      </p:sp>
      <p:sp>
        <p:nvSpPr>
          <p:cNvPr id="16" name="TextBox 15"/>
          <p:cNvSpPr txBox="1"/>
          <p:nvPr/>
        </p:nvSpPr>
        <p:spPr>
          <a:xfrm>
            <a:off x="532660" y="4846806"/>
            <a:ext cx="8280000" cy="1354217"/>
          </a:xfrm>
          <a:prstGeom prst="rect">
            <a:avLst/>
          </a:prstGeom>
          <a:noFill/>
        </p:spPr>
        <p:txBody>
          <a:bodyPr wrap="square" rtlCol="0">
            <a:spAutoFit/>
          </a:bodyPr>
          <a:lstStyle/>
          <a:p>
            <a:pPr marL="342000" indent="-342000">
              <a:spcBef>
                <a:spcPts val="1000"/>
              </a:spcBef>
              <a:spcAft>
                <a:spcPts val="200"/>
              </a:spcAft>
              <a:buFont typeface="Wingdings" charset="2"/>
              <a:buChar char="Ø"/>
            </a:pPr>
            <a:r>
              <a:rPr lang="en-GB" sz="2400" dirty="0"/>
              <a:t>We can identify the above table, e.g. as “</a:t>
            </a:r>
            <a:r>
              <a:rPr lang="en-GB" sz="2400" b="1" dirty="0">
                <a:solidFill>
                  <a:srgbClr val="FFFF00"/>
                </a:solidFill>
              </a:rPr>
              <a:t>courses</a:t>
            </a:r>
            <a:r>
              <a:rPr lang="en-GB" sz="2400" dirty="0"/>
              <a:t>”</a:t>
            </a:r>
          </a:p>
          <a:p>
            <a:pPr marL="342000" indent="-342000">
              <a:spcBef>
                <a:spcPts val="1000"/>
              </a:spcBef>
              <a:spcAft>
                <a:spcPts val="200"/>
              </a:spcAft>
              <a:buFont typeface="Wingdings" charset="2"/>
              <a:buChar char="Ø"/>
            </a:pPr>
            <a:r>
              <a:rPr lang="en-GB" sz="2400" dirty="0"/>
              <a:t>The most common data types are: </a:t>
            </a:r>
            <a:r>
              <a:rPr lang="en-GB" sz="2400" dirty="0">
                <a:solidFill>
                  <a:srgbClr val="FFC000"/>
                </a:solidFill>
              </a:rPr>
              <a:t>integer</a:t>
            </a:r>
            <a:r>
              <a:rPr lang="en-GB" sz="2400" dirty="0"/>
              <a:t>, </a:t>
            </a:r>
            <a:r>
              <a:rPr lang="en-GB" sz="2400" dirty="0">
                <a:solidFill>
                  <a:srgbClr val="FFC000"/>
                </a:solidFill>
              </a:rPr>
              <a:t>real</a:t>
            </a:r>
            <a:r>
              <a:rPr lang="en-GB" sz="2400" dirty="0"/>
              <a:t> (float), </a:t>
            </a:r>
            <a:r>
              <a:rPr lang="en-GB" sz="2400" dirty="0">
                <a:solidFill>
                  <a:srgbClr val="FFC000"/>
                </a:solidFill>
              </a:rPr>
              <a:t>character</a:t>
            </a:r>
            <a:r>
              <a:rPr lang="en-GB" sz="2400" dirty="0"/>
              <a:t> (string), </a:t>
            </a:r>
            <a:r>
              <a:rPr lang="en-GB" sz="2400" dirty="0">
                <a:solidFill>
                  <a:srgbClr val="FFC000"/>
                </a:solidFill>
              </a:rPr>
              <a:t>date</a:t>
            </a:r>
            <a:r>
              <a:rPr lang="en-GB" sz="2400" dirty="0"/>
              <a:t> (timestamp).</a:t>
            </a:r>
          </a:p>
        </p:txBody>
      </p:sp>
      <p:sp>
        <p:nvSpPr>
          <p:cNvPr id="3" name="Slide Number Placeholder 2"/>
          <p:cNvSpPr>
            <a:spLocks noGrp="1"/>
          </p:cNvSpPr>
          <p:nvPr>
            <p:ph type="sldNum" sz="quarter" idx="12"/>
          </p:nvPr>
        </p:nvSpPr>
        <p:spPr/>
        <p:txBody>
          <a:bodyPr/>
          <a:lstStyle/>
          <a:p>
            <a:fld id="{FB16AC60-4618-014F-ABF8-BFC9F6D13946}" type="slidenum">
              <a:rPr lang="it-IT" smtClean="0"/>
              <a:t>7</a:t>
            </a:fld>
            <a:endParaRPr lang="it-IT"/>
          </a:p>
        </p:txBody>
      </p:sp>
    </p:spTree>
    <p:extLst>
      <p:ext uri="{BB962C8B-B14F-4D97-AF65-F5344CB8AC3E}">
        <p14:creationId xmlns:p14="http://schemas.microsoft.com/office/powerpoint/2010/main" val="126537733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dissolve">
                                      <p:cBhvr>
                                        <p:cTn id="14" dur="500"/>
                                        <p:tgtEl>
                                          <p:spTgt spid="13"/>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p:tgtEl>
                                          <p:spTgt spid="10"/>
                                        </p:tgtEl>
                                        <p:attrNameLst>
                                          <p:attrName>ppt_y</p:attrName>
                                        </p:attrNameLst>
                                      </p:cBhvr>
                                      <p:tavLst>
                                        <p:tav tm="0">
                                          <p:val>
                                            <p:strVal val="#ppt_y+#ppt_h*1.125000"/>
                                          </p:val>
                                        </p:tav>
                                        <p:tav tm="100000">
                                          <p:val>
                                            <p:strVal val="#ppt_y"/>
                                          </p:val>
                                        </p:tav>
                                      </p:tavLst>
                                    </p:anim>
                                    <p:animEffect transition="in" filter="wipe(up)">
                                      <p:cBhvr>
                                        <p:cTn id="29" dur="500"/>
                                        <p:tgtEl>
                                          <p:spTgt spid="10"/>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p:tgtEl>
                                          <p:spTgt spid="8"/>
                                        </p:tgtEl>
                                        <p:attrNameLst>
                                          <p:attrName>ppt_y</p:attrName>
                                        </p:attrNameLst>
                                      </p:cBhvr>
                                      <p:tavLst>
                                        <p:tav tm="0">
                                          <p:val>
                                            <p:strVal val="#ppt_y+#ppt_h*1.125000"/>
                                          </p:val>
                                        </p:tav>
                                        <p:tav tm="100000">
                                          <p:val>
                                            <p:strVal val="#ppt_y"/>
                                          </p:val>
                                        </p:tav>
                                      </p:tavLst>
                                    </p:anim>
                                    <p:animEffect transition="in" filter="wipe(up)">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animBg="1"/>
      <p:bldP spid="13" grpId="0" animBg="1"/>
      <p:bldP spid="14" grpId="0" animBg="1"/>
      <p:bldP spid="1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DBEBB6E5-4A3C-C347-826C-6C8522A9DFF9}"/>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SQL: Structured Query Language</a:t>
            </a:r>
          </a:p>
        </p:txBody>
      </p:sp>
      <p:sp>
        <p:nvSpPr>
          <p:cNvPr id="5" name="Content Placeholder 2"/>
          <p:cNvSpPr txBox="1">
            <a:spLocks/>
          </p:cNvSpPr>
          <p:nvPr/>
        </p:nvSpPr>
        <p:spPr>
          <a:xfrm>
            <a:off x="288001" y="927049"/>
            <a:ext cx="8567999" cy="5574283"/>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403225" lvl="1">
              <a:lnSpc>
                <a:spcPct val="102000"/>
              </a:lnSpc>
              <a:buFont typeface="Wingdings" pitchFamily="2" charset="2"/>
              <a:buChar char="Ø"/>
            </a:pPr>
            <a:r>
              <a:rPr lang="en-GB" b="0" dirty="0">
                <a:cs typeface="Bitstream Vera Sans" charset="0"/>
              </a:rPr>
              <a:t>Can also be used to build scripts, functions, procedures.</a:t>
            </a:r>
          </a:p>
          <a:p>
            <a:pPr marL="403225" lvl="1">
              <a:lnSpc>
                <a:spcPct val="102000"/>
              </a:lnSpc>
              <a:buFont typeface="Wingdings" pitchFamily="2" charset="2"/>
              <a:buChar char="Ø"/>
            </a:pPr>
            <a:r>
              <a:rPr lang="en-GB" b="0" dirty="0">
                <a:cs typeface="Bitstream Vera Sans" charset="0"/>
              </a:rPr>
              <a:t>Most common query statements: </a:t>
            </a:r>
            <a:r>
              <a:rPr lang="en-GB" b="0" dirty="0">
                <a:solidFill>
                  <a:srgbClr val="FFC000"/>
                </a:solidFill>
                <a:cs typeface="Bitstream Vera Sans" charset="0"/>
              </a:rPr>
              <a:t>SELECT</a:t>
            </a:r>
            <a:r>
              <a:rPr lang="en-GB" b="0" dirty="0">
                <a:cs typeface="Bitstream Vera Sans" charset="0"/>
              </a:rPr>
              <a:t>, </a:t>
            </a:r>
            <a:r>
              <a:rPr lang="en-GB" b="0" dirty="0">
                <a:solidFill>
                  <a:srgbClr val="FFC000"/>
                </a:solidFill>
                <a:cs typeface="Bitstream Vera Sans" charset="0"/>
              </a:rPr>
              <a:t>INSERT</a:t>
            </a:r>
            <a:r>
              <a:rPr lang="en-GB" b="0" dirty="0">
                <a:cs typeface="Bitstream Vera Sans" charset="0"/>
              </a:rPr>
              <a:t>, </a:t>
            </a:r>
            <a:r>
              <a:rPr lang="en-GB" b="0" dirty="0">
                <a:solidFill>
                  <a:srgbClr val="FFC000"/>
                </a:solidFill>
                <a:cs typeface="Bitstream Vera Sans" charset="0"/>
              </a:rPr>
              <a:t>DELETE</a:t>
            </a:r>
            <a:r>
              <a:rPr lang="en-GB" b="0" dirty="0">
                <a:cs typeface="Bitstream Vera Sans" charset="0"/>
              </a:rPr>
              <a:t>, </a:t>
            </a:r>
            <a:r>
              <a:rPr lang="en-GB" b="0" dirty="0">
                <a:solidFill>
                  <a:srgbClr val="FFC000"/>
                </a:solidFill>
                <a:cs typeface="Bitstream Vera Sans" charset="0"/>
              </a:rPr>
              <a:t>UPDATE</a:t>
            </a:r>
            <a:r>
              <a:rPr lang="en-GB" b="0" dirty="0">
                <a:cs typeface="Bitstream Vera Sans" charset="0"/>
              </a:rPr>
              <a:t>.</a:t>
            </a:r>
          </a:p>
          <a:p>
            <a:pPr marL="746125" lvl="2" indent="-342900">
              <a:lnSpc>
                <a:spcPct val="102000"/>
              </a:lnSpc>
              <a:buFont typeface="Wingdings" pitchFamily="2" charset="2"/>
              <a:buChar char="Ø"/>
            </a:pPr>
            <a:r>
              <a:rPr lang="en-GB" b="0" dirty="0">
                <a:cs typeface="Bitstream Vera Sans" charset="0"/>
              </a:rPr>
              <a:t>Note: INSERT, DELETE are “</a:t>
            </a:r>
            <a:r>
              <a:rPr lang="en-GB" b="0" dirty="0">
                <a:solidFill>
                  <a:srgbClr val="CCFFCC"/>
                </a:solidFill>
                <a:cs typeface="Bitstream Vera Sans" charset="0"/>
              </a:rPr>
              <a:t>record-based</a:t>
            </a:r>
            <a:r>
              <a:rPr lang="en-GB" b="0" dirty="0">
                <a:cs typeface="Bitstream Vera Sans" charset="0"/>
              </a:rPr>
              <a:t>” operations.</a:t>
            </a:r>
          </a:p>
          <a:p>
            <a:pPr marL="403225" lvl="1">
              <a:lnSpc>
                <a:spcPct val="102000"/>
              </a:lnSpc>
              <a:buFont typeface="Wingdings" pitchFamily="2" charset="2"/>
              <a:buChar char="Ø"/>
            </a:pPr>
            <a:r>
              <a:rPr lang="en-GB" b="0" dirty="0">
                <a:solidFill>
                  <a:srgbClr val="FFFFFF"/>
                </a:solidFill>
                <a:cs typeface="Bitstream Vera Sans" charset="0"/>
              </a:rPr>
              <a:t>Implemented for the first time in 1970 (with the name </a:t>
            </a:r>
            <a:r>
              <a:rPr lang="en-GB" b="0" dirty="0">
                <a:solidFill>
                  <a:srgbClr val="CCFFCC"/>
                </a:solidFill>
                <a:cs typeface="Bitstream Vera Sans" charset="0"/>
              </a:rPr>
              <a:t>SEQUEL</a:t>
            </a:r>
            <a:r>
              <a:rPr lang="en-GB" b="0" dirty="0">
                <a:solidFill>
                  <a:srgbClr val="FFFFFF"/>
                </a:solidFill>
                <a:cs typeface="Bitstream Vera Sans" charset="0"/>
              </a:rPr>
              <a:t>, (</a:t>
            </a:r>
            <a:r>
              <a:rPr lang="en-GB" b="0" i="1" dirty="0">
                <a:solidFill>
                  <a:srgbClr val="CCFFCC"/>
                </a:solidFill>
                <a:cs typeface="Bitstream Vera Sans" charset="0"/>
              </a:rPr>
              <a:t>Structured English Query Language</a:t>
            </a:r>
            <a:r>
              <a:rPr lang="en-GB" b="0" dirty="0">
                <a:solidFill>
                  <a:srgbClr val="FFFFFF"/>
                </a:solidFill>
                <a:cs typeface="Bitstream Vera Sans" charset="0"/>
              </a:rPr>
              <a:t>) for the IBM “System R”.</a:t>
            </a:r>
          </a:p>
          <a:p>
            <a:pPr marL="403225" lvl="1">
              <a:lnSpc>
                <a:spcPct val="102000"/>
              </a:lnSpc>
              <a:buFont typeface="Wingdings" pitchFamily="2" charset="2"/>
              <a:buChar char="Ø"/>
            </a:pPr>
            <a:r>
              <a:rPr lang="en-GB" b="0" dirty="0">
                <a:solidFill>
                  <a:srgbClr val="FFFFFF"/>
                </a:solidFill>
                <a:cs typeface="Bitstream Vera Sans" charset="0"/>
              </a:rPr>
              <a:t>Adopted as standard ANSI (1986) and ISO (1987) with the name of </a:t>
            </a:r>
            <a:r>
              <a:rPr lang="en-GB" b="0" dirty="0">
                <a:solidFill>
                  <a:srgbClr val="CCFFCC"/>
                </a:solidFill>
                <a:cs typeface="Bitstream Vera Sans" charset="0"/>
              </a:rPr>
              <a:t>SQL</a:t>
            </a:r>
            <a:r>
              <a:rPr lang="en-GB" b="0" dirty="0">
                <a:solidFill>
                  <a:srgbClr val="FFFFFF"/>
                </a:solidFill>
                <a:cs typeface="Bitstream Vera Sans" charset="0"/>
              </a:rPr>
              <a:t> (pronounced </a:t>
            </a:r>
            <a:r>
              <a:rPr lang="en-GB" altLang="en-GB" b="0" dirty="0">
                <a:solidFill>
                  <a:srgbClr val="CCFFCC"/>
                </a:solidFill>
                <a:cs typeface="Bitstream Vera Sans" charset="0"/>
              </a:rPr>
              <a:t>“</a:t>
            </a:r>
            <a:r>
              <a:rPr lang="en-GB" b="0" dirty="0">
                <a:solidFill>
                  <a:srgbClr val="CCFFCC"/>
                </a:solidFill>
                <a:cs typeface="Bitstream Vera Sans" charset="0"/>
              </a:rPr>
              <a:t>ES-Q-EL</a:t>
            </a:r>
            <a:r>
              <a:rPr lang="en-GB" altLang="en-GB" b="0" dirty="0">
                <a:solidFill>
                  <a:srgbClr val="CCFFCC"/>
                </a:solidFill>
                <a:cs typeface="Bitstream Vera Sans" charset="0"/>
              </a:rPr>
              <a:t>”</a:t>
            </a:r>
            <a:r>
              <a:rPr lang="en-GB" b="0" dirty="0">
                <a:solidFill>
                  <a:srgbClr val="FFFFFF"/>
                </a:solidFill>
                <a:cs typeface="Bitstream Vera Sans" charset="0"/>
              </a:rPr>
              <a:t>);</a:t>
            </a:r>
          </a:p>
          <a:p>
            <a:pPr marL="403225" lvl="1">
              <a:lnSpc>
                <a:spcPct val="102000"/>
              </a:lnSpc>
              <a:buFont typeface="Wingdings" pitchFamily="2" charset="2"/>
              <a:buChar char="Ø"/>
            </a:pPr>
            <a:r>
              <a:rPr lang="en-GB" sz="2400" b="0" dirty="0">
                <a:solidFill>
                  <a:srgbClr val="FFFFFF"/>
                </a:solidFill>
                <a:cs typeface="Bitstream Vera Sans" charset="0"/>
              </a:rPr>
              <a:t>There exist various versions:</a:t>
            </a:r>
          </a:p>
          <a:p>
            <a:pPr marL="746125" lvl="2" indent="-342900">
              <a:lnSpc>
                <a:spcPct val="102000"/>
              </a:lnSpc>
              <a:buFont typeface="Wingdings" pitchFamily="2" charset="2"/>
              <a:buChar char="Ø"/>
            </a:pPr>
            <a:r>
              <a:rPr lang="en-GB" b="0" dirty="0">
                <a:solidFill>
                  <a:srgbClr val="FFFFFF"/>
                </a:solidFill>
                <a:cs typeface="Bitstream Vera Sans" charset="0"/>
              </a:rPr>
              <a:t>SQL-86, SQL-87 (adopted by ISO)</a:t>
            </a:r>
          </a:p>
          <a:p>
            <a:pPr marL="746125" lvl="2" indent="-342900">
              <a:lnSpc>
                <a:spcPct val="102000"/>
              </a:lnSpc>
              <a:buFont typeface="Wingdings" pitchFamily="2" charset="2"/>
              <a:buChar char="Ø"/>
            </a:pPr>
            <a:r>
              <a:rPr lang="en-GB" b="0" dirty="0">
                <a:solidFill>
                  <a:srgbClr val="FFFFFF"/>
                </a:solidFill>
                <a:cs typeface="Bitstream Vera Sans" charset="0"/>
              </a:rPr>
              <a:t>SQL-89</a:t>
            </a:r>
          </a:p>
          <a:p>
            <a:pPr marL="746125" lvl="2" indent="-342900">
              <a:lnSpc>
                <a:spcPct val="102000"/>
              </a:lnSpc>
              <a:buFont typeface="Wingdings" pitchFamily="2" charset="2"/>
              <a:buChar char="Ø"/>
            </a:pPr>
            <a:r>
              <a:rPr lang="en-GB" b="0" dirty="0">
                <a:solidFill>
                  <a:srgbClr val="FFFFFF"/>
                </a:solidFill>
                <a:cs typeface="Bitstream Vera Sans" charset="0"/>
              </a:rPr>
              <a:t>SQL-92 (the most commonly used)</a:t>
            </a:r>
          </a:p>
          <a:p>
            <a:pPr marL="746125" lvl="2" indent="-342900">
              <a:lnSpc>
                <a:spcPct val="102000"/>
              </a:lnSpc>
              <a:buFont typeface="Wingdings" pitchFamily="2" charset="2"/>
              <a:buChar char="Ø"/>
            </a:pPr>
            <a:r>
              <a:rPr lang="en-GB" sz="2000" b="0" dirty="0">
                <a:solidFill>
                  <a:srgbClr val="FFFFFF"/>
                </a:solidFill>
                <a:cs typeface="Bitstream Vera Sans" charset="0"/>
              </a:rPr>
              <a:t>SQL-99 (addition of regular expressions, </a:t>
            </a:r>
            <a:r>
              <a:rPr lang="en-GB" sz="2000" b="0" dirty="0" err="1">
                <a:solidFill>
                  <a:srgbClr val="FFFFFF"/>
                </a:solidFill>
                <a:cs typeface="Bitstream Vera Sans" charset="0"/>
              </a:rPr>
              <a:t>subqueries</a:t>
            </a:r>
            <a:r>
              <a:rPr lang="en-GB" sz="2000" b="0" dirty="0">
                <a:solidFill>
                  <a:srgbClr val="FFFFFF"/>
                </a:solidFill>
                <a:cs typeface="Bitstream Vera Sans" charset="0"/>
              </a:rPr>
              <a:t>, triggers, etc.)</a:t>
            </a:r>
            <a:endParaRPr lang="en-GB" b="0" dirty="0">
              <a:solidFill>
                <a:srgbClr val="FFFFFF"/>
              </a:solidFill>
              <a:cs typeface="Bitstream Vera Sans" charset="0"/>
            </a:endParaRPr>
          </a:p>
          <a:p>
            <a:pPr marL="746125" lvl="2" indent="-342900">
              <a:lnSpc>
                <a:spcPct val="102000"/>
              </a:lnSpc>
              <a:buFont typeface="Wingdings" pitchFamily="2" charset="2"/>
              <a:buChar char="Ø"/>
            </a:pPr>
            <a:r>
              <a:rPr lang="en-GB" sz="2000" b="0" dirty="0">
                <a:solidFill>
                  <a:srgbClr val="FFFFFF"/>
                </a:solidFill>
                <a:cs typeface="Bitstream Vera Sans" charset="0"/>
              </a:rPr>
              <a:t>SQL-2003 (XML </a:t>
            </a:r>
            <a:r>
              <a:rPr lang="en-GB" b="0" dirty="0">
                <a:solidFill>
                  <a:srgbClr val="FFFFFF"/>
                </a:solidFill>
                <a:cs typeface="Bitstream Vera Sans" charset="0"/>
              </a:rPr>
              <a:t>and other advanced</a:t>
            </a:r>
            <a:r>
              <a:rPr lang="en-GB" sz="2000" b="0" dirty="0">
                <a:solidFill>
                  <a:srgbClr val="FFFFFF"/>
                </a:solidFill>
                <a:cs typeface="Bitstream Vera Sans" charset="0"/>
              </a:rPr>
              <a:t> functionalities. </a:t>
            </a:r>
            <a:r>
              <a:rPr lang="en-GB" sz="2000" b="0" i="1" dirty="0">
                <a:solidFill>
                  <a:srgbClr val="CCFFCC"/>
                </a:solidFill>
                <a:cs typeface="Bitstream Vera Sans" charset="0"/>
              </a:rPr>
              <a:t>Not free</a:t>
            </a:r>
            <a:r>
              <a:rPr lang="en-GB" sz="2000" b="0" dirty="0">
                <a:solidFill>
                  <a:srgbClr val="FFFFFF"/>
                </a:solidFill>
                <a:cs typeface="Bitstream Vera Sans" charset="0"/>
              </a:rPr>
              <a:t>!</a:t>
            </a:r>
          </a:p>
          <a:p>
            <a:pPr marL="746125" lvl="2" indent="-342900">
              <a:lnSpc>
                <a:spcPct val="102000"/>
              </a:lnSpc>
              <a:buFont typeface="Wingdings" pitchFamily="2" charset="2"/>
              <a:buChar char="Ø"/>
            </a:pPr>
            <a:r>
              <a:rPr lang="en-GB" b="0" dirty="0">
                <a:solidFill>
                  <a:srgbClr val="FFFFFF"/>
                </a:solidFill>
                <a:cs typeface="Bitstream Vera Sans" charset="0"/>
              </a:rPr>
              <a:t>SQL-2016</a:t>
            </a:r>
            <a:endParaRPr lang="en-GB" sz="2000" b="0" dirty="0">
              <a:solidFill>
                <a:srgbClr val="FFFFFF"/>
              </a:solidFill>
              <a:cs typeface="Bitstream Vera Sans" charset="0"/>
            </a:endParaRPr>
          </a:p>
        </p:txBody>
      </p:sp>
      <p:sp>
        <p:nvSpPr>
          <p:cNvPr id="4" name="Slide Number Placeholder 3">
            <a:extLst>
              <a:ext uri="{FF2B5EF4-FFF2-40B4-BE49-F238E27FC236}">
                <a16:creationId xmlns:a16="http://schemas.microsoft.com/office/drawing/2014/main" id="{E74F4A5A-359D-174F-9EA4-E4E5F4F88892}"/>
              </a:ext>
            </a:extLst>
          </p:cNvPr>
          <p:cNvSpPr>
            <a:spLocks noGrp="1"/>
          </p:cNvSpPr>
          <p:nvPr>
            <p:ph type="sldNum" sz="quarter" idx="12"/>
          </p:nvPr>
        </p:nvSpPr>
        <p:spPr/>
        <p:txBody>
          <a:bodyPr/>
          <a:lstStyle/>
          <a:p>
            <a:fld id="{D12AA694-00EB-4F4B-AABB-6F50FB178914}" type="slidenum">
              <a:rPr lang="en-US" smtClean="0"/>
              <a:t>79</a:t>
            </a:fld>
            <a:endParaRPr lang="en-US"/>
          </a:p>
        </p:txBody>
      </p:sp>
    </p:spTree>
    <p:extLst>
      <p:ext uri="{BB962C8B-B14F-4D97-AF65-F5344CB8AC3E}">
        <p14:creationId xmlns:p14="http://schemas.microsoft.com/office/powerpoint/2010/main" val="45432293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6" dur="500"/>
                                        <p:tgtEl>
                                          <p:spTgt spid="5">
                                            <p:txEl>
                                              <p:pRg st="5" end="5"/>
                                            </p:txEl>
                                          </p:spTgt>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40" dur="500"/>
                                        <p:tgtEl>
                                          <p:spTgt spid="5">
                                            <p:txEl>
                                              <p:pRg st="6" end="6"/>
                                            </p:txEl>
                                          </p:spTgt>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
                                            <p:txEl>
                                              <p:pRg st="7" end="7"/>
                                            </p:txEl>
                                          </p:spTgt>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48" dur="500"/>
                                        <p:tgtEl>
                                          <p:spTgt spid="5">
                                            <p:txEl>
                                              <p:pRg st="8" end="8"/>
                                            </p:txEl>
                                          </p:spTgt>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anim calcmode="lin" valueType="num">
                                      <p:cBhvr additive="base">
                                        <p:cTn id="51" dur="500"/>
                                        <p:tgtEl>
                                          <p:spTgt spid="5">
                                            <p:txEl>
                                              <p:pRg st="9" end="9"/>
                                            </p:txEl>
                                          </p:spTgt>
                                        </p:tgtEl>
                                        <p:attrNameLst>
                                          <p:attrName>ppt_y</p:attrName>
                                        </p:attrNameLst>
                                      </p:cBhvr>
                                      <p:tavLst>
                                        <p:tav tm="0">
                                          <p:val>
                                            <p:strVal val="#ppt_y+#ppt_h*1.125000"/>
                                          </p:val>
                                        </p:tav>
                                        <p:tav tm="100000">
                                          <p:val>
                                            <p:strVal val="#ppt_y"/>
                                          </p:val>
                                        </p:tav>
                                      </p:tavLst>
                                    </p:anim>
                                    <p:animEffect transition="in" filter="wipe(up)">
                                      <p:cBhvr>
                                        <p:cTn id="52" dur="500"/>
                                        <p:tgtEl>
                                          <p:spTgt spid="5">
                                            <p:txEl>
                                              <p:pRg st="9" end="9"/>
                                            </p:txEl>
                                          </p:spTgt>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 calcmode="lin" valueType="num">
                                      <p:cBhvr additive="base">
                                        <p:cTn id="55" dur="500"/>
                                        <p:tgtEl>
                                          <p:spTgt spid="5">
                                            <p:txEl>
                                              <p:pRg st="10" end="10"/>
                                            </p:txEl>
                                          </p:spTgt>
                                        </p:tgtEl>
                                        <p:attrNameLst>
                                          <p:attrName>ppt_y</p:attrName>
                                        </p:attrNameLst>
                                      </p:cBhvr>
                                      <p:tavLst>
                                        <p:tav tm="0">
                                          <p:val>
                                            <p:strVal val="#ppt_y+#ppt_h*1.125000"/>
                                          </p:val>
                                        </p:tav>
                                        <p:tav tm="100000">
                                          <p:val>
                                            <p:strVal val="#ppt_y"/>
                                          </p:val>
                                        </p:tav>
                                      </p:tavLst>
                                    </p:anim>
                                    <p:animEffect transition="in" filter="wipe(up)">
                                      <p:cBhvr>
                                        <p:cTn id="56" dur="500"/>
                                        <p:tgtEl>
                                          <p:spTgt spid="5">
                                            <p:txEl>
                                              <p:pRg st="10" end="10"/>
                                            </p:txEl>
                                          </p:spTgt>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5">
                                            <p:txEl>
                                              <p:pRg st="11" end="11"/>
                                            </p:txEl>
                                          </p:spTgt>
                                        </p:tgtEl>
                                        <p:attrNameLst>
                                          <p:attrName>style.visibility</p:attrName>
                                        </p:attrNameLst>
                                      </p:cBhvr>
                                      <p:to>
                                        <p:strVal val="visible"/>
                                      </p:to>
                                    </p:set>
                                    <p:anim calcmode="lin" valueType="num">
                                      <p:cBhvr additive="base">
                                        <p:cTn id="59" dur="500"/>
                                        <p:tgtEl>
                                          <p:spTgt spid="5">
                                            <p:txEl>
                                              <p:pRg st="11" end="11"/>
                                            </p:txEl>
                                          </p:spTgt>
                                        </p:tgtEl>
                                        <p:attrNameLst>
                                          <p:attrName>ppt_y</p:attrName>
                                        </p:attrNameLst>
                                      </p:cBhvr>
                                      <p:tavLst>
                                        <p:tav tm="0">
                                          <p:val>
                                            <p:strVal val="#ppt_y+#ppt_h*1.125000"/>
                                          </p:val>
                                        </p:tav>
                                        <p:tav tm="100000">
                                          <p:val>
                                            <p:strVal val="#ppt_y"/>
                                          </p:val>
                                        </p:tav>
                                      </p:tavLst>
                                    </p:anim>
                                    <p:animEffect transition="in" filter="wipe(up)">
                                      <p:cBhvr>
                                        <p:cTn id="60"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563EB4AB-A97D-F84F-9D33-CFE120BEB77D}"/>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SQL extensions and DB servers</a:t>
            </a:r>
          </a:p>
        </p:txBody>
      </p:sp>
      <p:sp>
        <p:nvSpPr>
          <p:cNvPr id="5" name="Content Placeholder 2"/>
          <p:cNvSpPr txBox="1">
            <a:spLocks/>
          </p:cNvSpPr>
          <p:nvPr/>
        </p:nvSpPr>
        <p:spPr>
          <a:xfrm>
            <a:off x="288000" y="792564"/>
            <a:ext cx="8567999" cy="5704536"/>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403225" lvl="1">
              <a:lnSpc>
                <a:spcPct val="102000"/>
              </a:lnSpc>
              <a:buFont typeface="Wingdings" pitchFamily="2" charset="2"/>
              <a:buChar char="Ø"/>
            </a:pPr>
            <a:r>
              <a:rPr lang="en-GB" sz="2400" b="0" dirty="0">
                <a:cs typeface="Bitstream Vera Sans" charset="0"/>
              </a:rPr>
              <a:t>Each DB server implements it’s own extensions. Some are generally available, other are very specific. Relational DB servers commonly used include: Oracle, Sybase, </a:t>
            </a:r>
            <a:r>
              <a:rPr lang="en-GB" sz="2400" b="0" dirty="0" err="1">
                <a:cs typeface="Bitstream Vera Sans" charset="0"/>
              </a:rPr>
              <a:t>SQLServer</a:t>
            </a:r>
            <a:r>
              <a:rPr lang="en-GB" sz="2400" b="0" dirty="0">
                <a:cs typeface="Bitstream Vera Sans" charset="0"/>
              </a:rPr>
              <a:t>, DB2, </a:t>
            </a:r>
            <a:r>
              <a:rPr lang="en-GB" sz="2400" b="0" dirty="0">
                <a:solidFill>
                  <a:srgbClr val="CCFFCC"/>
                </a:solidFill>
                <a:cs typeface="Bitstream Vera Sans" charset="0"/>
              </a:rPr>
              <a:t>MySQL, </a:t>
            </a:r>
            <a:r>
              <a:rPr lang="en-GB" sz="2400" b="0" dirty="0" err="1">
                <a:solidFill>
                  <a:srgbClr val="CCFFCC"/>
                </a:solidFill>
                <a:cs typeface="Bitstream Vera Sans" charset="0"/>
              </a:rPr>
              <a:t>PostgreSQL</a:t>
            </a:r>
            <a:r>
              <a:rPr lang="en-GB" sz="2400" b="0" dirty="0">
                <a:solidFill>
                  <a:srgbClr val="CCFFCC"/>
                </a:solidFill>
                <a:cs typeface="Bitstream Vera Sans" charset="0"/>
              </a:rPr>
              <a:t>, SQLite</a:t>
            </a:r>
            <a:r>
              <a:rPr lang="en-GB" sz="2400" b="0" dirty="0">
                <a:cs typeface="Bitstream Vera Sans" charset="0"/>
              </a:rPr>
              <a:t>, …</a:t>
            </a:r>
          </a:p>
          <a:p>
            <a:pPr marL="746125" lvl="2" indent="-342900">
              <a:lnSpc>
                <a:spcPct val="102000"/>
              </a:lnSpc>
              <a:buFont typeface="Wingdings" pitchFamily="2" charset="2"/>
              <a:buChar char="Ø"/>
            </a:pPr>
            <a:r>
              <a:rPr lang="en-GB" b="0" dirty="0">
                <a:cs typeface="Bitstream Vera Sans" charset="0"/>
              </a:rPr>
              <a:t>We have used (and will use) </a:t>
            </a:r>
            <a:r>
              <a:rPr lang="en-GB" b="0" dirty="0">
                <a:solidFill>
                  <a:srgbClr val="CCFFCC"/>
                </a:solidFill>
                <a:cs typeface="Bitstream Vera Sans" charset="0"/>
              </a:rPr>
              <a:t>MySQL</a:t>
            </a:r>
            <a:r>
              <a:rPr lang="en-GB" b="0" dirty="0">
                <a:cs typeface="Bitstream Vera Sans" charset="0"/>
              </a:rPr>
              <a:t> (or </a:t>
            </a:r>
            <a:r>
              <a:rPr lang="en-GB" b="0" dirty="0" err="1">
                <a:solidFill>
                  <a:srgbClr val="CCFFCC"/>
                </a:solidFill>
                <a:cs typeface="Bitstream Vera Sans" charset="0"/>
              </a:rPr>
              <a:t>MariaDB</a:t>
            </a:r>
            <a:r>
              <a:rPr lang="en-GB" b="0" dirty="0">
                <a:cs typeface="Bitstream Vera Sans" charset="0"/>
              </a:rPr>
              <a:t>) as a reference. It is open source and runs on Linux, </a:t>
            </a:r>
            <a:r>
              <a:rPr lang="en-GB" b="0" dirty="0" err="1">
                <a:cs typeface="Bitstream Vera Sans" charset="0"/>
              </a:rPr>
              <a:t>MacOS</a:t>
            </a:r>
            <a:r>
              <a:rPr lang="en-GB" b="0" dirty="0">
                <a:cs typeface="Bitstream Vera Sans" charset="0"/>
              </a:rPr>
              <a:t>, Windows, Solaris, HPUX.</a:t>
            </a:r>
          </a:p>
          <a:p>
            <a:pPr marL="746125" lvl="2" indent="-342900">
              <a:lnSpc>
                <a:spcPct val="102000"/>
              </a:lnSpc>
              <a:buFont typeface="Wingdings" pitchFamily="2" charset="2"/>
              <a:buChar char="Ø"/>
            </a:pPr>
            <a:r>
              <a:rPr lang="en-GB" b="0" i="1" dirty="0">
                <a:cs typeface="Bitstream Vera Sans" charset="0"/>
              </a:rPr>
              <a:t>Pre-compiled installations are very simple to install. Here we’ll show the source code installation procedure. I suggest you try it yourself. I can help in case of troubles. Just remember to create the </a:t>
            </a:r>
            <a:r>
              <a:rPr lang="en-GB" b="0" i="1" dirty="0">
                <a:solidFill>
                  <a:srgbClr val="CCFFCC"/>
                </a:solidFill>
                <a:cs typeface="Bitstream Vera Sans" charset="0"/>
              </a:rPr>
              <a:t>“root” account</a:t>
            </a:r>
            <a:r>
              <a:rPr lang="en-GB" b="0" i="1" dirty="0">
                <a:cs typeface="Bitstream Vera Sans" charset="0"/>
              </a:rPr>
              <a:t>. It is used for all the management aspects related to the DB server.</a:t>
            </a:r>
          </a:p>
          <a:p>
            <a:pPr marL="403225" lvl="1">
              <a:lnSpc>
                <a:spcPct val="102000"/>
              </a:lnSpc>
              <a:buFont typeface="Wingdings" pitchFamily="2" charset="2"/>
              <a:buChar char="Ø"/>
            </a:pPr>
            <a:r>
              <a:rPr lang="en-GB" b="0" dirty="0">
                <a:cs typeface="Bitstream Vera Sans" charset="0"/>
              </a:rPr>
              <a:t>SQLite is a zero-configuration DB </a:t>
            </a:r>
            <a:r>
              <a:rPr lang="en-GB" b="0" dirty="0">
                <a:latin typeface="Wingdings"/>
                <a:ea typeface="Wingdings"/>
                <a:cs typeface="Wingdings"/>
                <a:sym typeface="Wingdings"/>
              </a:rPr>
              <a:t></a:t>
            </a:r>
            <a:r>
              <a:rPr lang="en-GB" b="0" dirty="0">
                <a:cs typeface="Bitstream Vera Sans" charset="0"/>
                <a:sym typeface="Wingdings"/>
              </a:rPr>
              <a:t> no </a:t>
            </a:r>
            <a:r>
              <a:rPr lang="en-GB" b="0" dirty="0">
                <a:cs typeface="Bitstream Vera Sans" charset="0"/>
              </a:rPr>
              <a:t>client/server architecture.</a:t>
            </a:r>
          </a:p>
          <a:p>
            <a:pPr marL="746125" lvl="2" indent="-342900">
              <a:lnSpc>
                <a:spcPct val="102000"/>
              </a:lnSpc>
              <a:buFont typeface="Wingdings" pitchFamily="2" charset="2"/>
              <a:buChar char="Ø"/>
            </a:pPr>
            <a:r>
              <a:rPr lang="en-US" dirty="0"/>
              <a:t>Can be used to manage Application Files.</a:t>
            </a:r>
            <a:r>
              <a:rPr lang="en-US" b="0" dirty="0"/>
              <a:t> Rather than using </a:t>
            </a:r>
            <a:r>
              <a:rPr lang="en-US" b="0" dirty="0" err="1">
                <a:solidFill>
                  <a:srgbClr val="CCFFCC"/>
                </a:solidFill>
              </a:rPr>
              <a:t>fopen</a:t>
            </a:r>
            <a:r>
              <a:rPr lang="en-US" b="0" dirty="0">
                <a:solidFill>
                  <a:srgbClr val="CCFFCC"/>
                </a:solidFill>
              </a:rPr>
              <a:t>() </a:t>
            </a:r>
            <a:r>
              <a:rPr lang="en-US" b="0" dirty="0"/>
              <a:t>to write XML or some proprietary format into disk files used by your application, use an SQLite database instead. You'll avoid having to write and troubleshoot a parser, your data will be more easily accessible and cross-platform, and your updates will be transactional.</a:t>
            </a:r>
            <a:endParaRPr lang="en-GB" dirty="0">
              <a:cs typeface="Bitstream Vera Sans" charset="0"/>
            </a:endParaRPr>
          </a:p>
        </p:txBody>
      </p:sp>
      <p:sp>
        <p:nvSpPr>
          <p:cNvPr id="4" name="Slide Number Placeholder 3">
            <a:extLst>
              <a:ext uri="{FF2B5EF4-FFF2-40B4-BE49-F238E27FC236}">
                <a16:creationId xmlns:a16="http://schemas.microsoft.com/office/drawing/2014/main" id="{42B3FEC4-5C1B-9A42-95F4-A80EBF77AD52}"/>
              </a:ext>
            </a:extLst>
          </p:cNvPr>
          <p:cNvSpPr>
            <a:spLocks noGrp="1"/>
          </p:cNvSpPr>
          <p:nvPr>
            <p:ph type="sldNum" sz="quarter" idx="12"/>
          </p:nvPr>
        </p:nvSpPr>
        <p:spPr/>
        <p:txBody>
          <a:bodyPr/>
          <a:lstStyle/>
          <a:p>
            <a:fld id="{D12AA694-00EB-4F4B-AABB-6F50FB178914}" type="slidenum">
              <a:rPr lang="en-US" smtClean="0"/>
              <a:t>80</a:t>
            </a:fld>
            <a:endParaRPr lang="en-US"/>
          </a:p>
        </p:txBody>
      </p:sp>
    </p:spTree>
    <p:extLst>
      <p:ext uri="{BB962C8B-B14F-4D97-AF65-F5344CB8AC3E}">
        <p14:creationId xmlns:p14="http://schemas.microsoft.com/office/powerpoint/2010/main" val="120158875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C27F4753-08CC-D147-AA1C-2D093BF14300}"/>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SQL: the language Statements</a:t>
            </a:r>
          </a:p>
        </p:txBody>
      </p:sp>
      <p:sp>
        <p:nvSpPr>
          <p:cNvPr id="5" name="Content Placeholder 2"/>
          <p:cNvSpPr txBox="1">
            <a:spLocks/>
          </p:cNvSpPr>
          <p:nvPr/>
        </p:nvSpPr>
        <p:spPr>
          <a:xfrm>
            <a:off x="293967" y="763167"/>
            <a:ext cx="8567999" cy="6032420"/>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a:spcBef>
                <a:spcPts val="1400"/>
              </a:spcBef>
              <a:buFont typeface="Wingdings" pitchFamily="2" charset="2"/>
              <a:buChar char="Ø"/>
            </a:pPr>
            <a:r>
              <a:rPr lang="en-US" dirty="0"/>
              <a:t>DDL</a:t>
            </a:r>
            <a:r>
              <a:rPr lang="en-US" b="0" dirty="0"/>
              <a:t>: is abbreviation of </a:t>
            </a:r>
            <a:r>
              <a:rPr lang="en-US" dirty="0"/>
              <a:t>Data Definition Language</a:t>
            </a:r>
            <a:r>
              <a:rPr lang="en-US" b="0" dirty="0"/>
              <a:t>.</a:t>
            </a:r>
          </a:p>
          <a:p>
            <a:pPr lvl="1">
              <a:buFont typeface="Wingdings" pitchFamily="2" charset="2"/>
              <a:buChar char="Ø"/>
            </a:pPr>
            <a:r>
              <a:rPr lang="en-US" b="0" dirty="0"/>
              <a:t>It is used to create and modify the DB structure or schema. Examples: CREATE, ALTER, DROP.</a:t>
            </a:r>
            <a:endParaRPr lang="en-US" dirty="0"/>
          </a:p>
          <a:p>
            <a:pPr>
              <a:spcBef>
                <a:spcPts val="1400"/>
              </a:spcBef>
              <a:buFont typeface="Wingdings" pitchFamily="2" charset="2"/>
              <a:buChar char="Ø"/>
            </a:pPr>
            <a:r>
              <a:rPr lang="en-US" dirty="0"/>
              <a:t>DML</a:t>
            </a:r>
            <a:r>
              <a:rPr lang="en-US" b="0" dirty="0"/>
              <a:t>: abbreviation of </a:t>
            </a:r>
            <a:r>
              <a:rPr lang="en-US" dirty="0"/>
              <a:t>Data Manipulation Language</a:t>
            </a:r>
            <a:r>
              <a:rPr lang="en-US" b="0" dirty="0"/>
              <a:t>.</a:t>
            </a:r>
          </a:p>
          <a:p>
            <a:pPr lvl="1">
              <a:buFont typeface="Wingdings" pitchFamily="2" charset="2"/>
              <a:buChar char="Ø"/>
            </a:pPr>
            <a:r>
              <a:rPr lang="en-US" b="0" dirty="0"/>
              <a:t>It is used for managing data within schema objects, e.g. retrieve, store, modify, delete, insert and update data. Examples: SELECT, UPDATE, INSERT.</a:t>
            </a:r>
          </a:p>
          <a:p>
            <a:pPr>
              <a:spcBef>
                <a:spcPts val="1400"/>
              </a:spcBef>
              <a:buFont typeface="Wingdings" pitchFamily="2" charset="2"/>
              <a:buChar char="Ø"/>
            </a:pPr>
            <a:r>
              <a:rPr lang="en-US" dirty="0"/>
              <a:t>DCL</a:t>
            </a:r>
            <a:r>
              <a:rPr lang="en-US" b="0" dirty="0"/>
              <a:t>: is abbreviation of </a:t>
            </a:r>
            <a:r>
              <a:rPr lang="en-US" dirty="0"/>
              <a:t>Data Control Language</a:t>
            </a:r>
            <a:r>
              <a:rPr lang="en-US" b="0" dirty="0"/>
              <a:t>.</a:t>
            </a:r>
          </a:p>
          <a:p>
            <a:pPr lvl="1">
              <a:buFont typeface="Wingdings" pitchFamily="2" charset="2"/>
              <a:buChar char="Ø"/>
            </a:pPr>
            <a:r>
              <a:rPr lang="en-US" b="0" dirty="0"/>
              <a:t>It is used to create roles, permissions, and referential integrity as well as to control access to database by securing it. Examples: GRANT, REVOKE.</a:t>
            </a:r>
          </a:p>
          <a:p>
            <a:pPr>
              <a:spcBef>
                <a:spcPts val="1400"/>
              </a:spcBef>
              <a:buFont typeface="Wingdings" pitchFamily="2" charset="2"/>
              <a:buChar char="Ø"/>
            </a:pPr>
            <a:r>
              <a:rPr lang="en-US" dirty="0"/>
              <a:t>TCL</a:t>
            </a:r>
            <a:r>
              <a:rPr lang="en-US" b="0" dirty="0"/>
              <a:t>: is abbreviation of </a:t>
            </a:r>
            <a:r>
              <a:rPr lang="en-US" dirty="0"/>
              <a:t>Transactional Control Language</a:t>
            </a:r>
            <a:r>
              <a:rPr lang="en-US" b="0" dirty="0"/>
              <a:t>.</a:t>
            </a:r>
          </a:p>
          <a:p>
            <a:pPr lvl="1">
              <a:buFont typeface="Wingdings" pitchFamily="2" charset="2"/>
              <a:buChar char="Ø"/>
            </a:pPr>
            <a:r>
              <a:rPr lang="en-US" b="0" dirty="0"/>
              <a:t>It is used to manage different transactions occurring within a database. Examples: COMMIT, ROLLBACK.</a:t>
            </a:r>
          </a:p>
        </p:txBody>
      </p:sp>
      <p:sp>
        <p:nvSpPr>
          <p:cNvPr id="4" name="Slide Number Placeholder 3">
            <a:extLst>
              <a:ext uri="{FF2B5EF4-FFF2-40B4-BE49-F238E27FC236}">
                <a16:creationId xmlns:a16="http://schemas.microsoft.com/office/drawing/2014/main" id="{15BB5FF9-3F52-7A41-93D4-0B854082F464}"/>
              </a:ext>
            </a:extLst>
          </p:cNvPr>
          <p:cNvSpPr>
            <a:spLocks noGrp="1"/>
          </p:cNvSpPr>
          <p:nvPr>
            <p:ph type="sldNum" sz="quarter" idx="12"/>
          </p:nvPr>
        </p:nvSpPr>
        <p:spPr/>
        <p:txBody>
          <a:bodyPr/>
          <a:lstStyle/>
          <a:p>
            <a:fld id="{D12AA694-00EB-4F4B-AABB-6F50FB178914}" type="slidenum">
              <a:rPr lang="en-US" smtClean="0"/>
              <a:t>81</a:t>
            </a:fld>
            <a:endParaRPr lang="en-US"/>
          </a:p>
        </p:txBody>
      </p:sp>
    </p:spTree>
    <p:extLst>
      <p:ext uri="{BB962C8B-B14F-4D97-AF65-F5344CB8AC3E}">
        <p14:creationId xmlns:p14="http://schemas.microsoft.com/office/powerpoint/2010/main" val="69445173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5">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5">
                                            <p:txEl>
                                              <p:pRg st="2" end="2"/>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4" end="4"/>
                                            </p:tx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6" dur="500"/>
                                        <p:tgtEl>
                                          <p:spTgt spid="5">
                                            <p:txEl>
                                              <p:pRg st="6" end="6"/>
                                            </p:txEl>
                                          </p:spTgt>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4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B4698674-FA12-2D45-8359-C050144C608E}"/>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DDL: Data Definition Language – 1</a:t>
            </a:r>
          </a:p>
        </p:txBody>
      </p:sp>
      <p:sp>
        <p:nvSpPr>
          <p:cNvPr id="5" name="Content Placeholder 2"/>
          <p:cNvSpPr txBox="1">
            <a:spLocks/>
          </p:cNvSpPr>
          <p:nvPr/>
        </p:nvSpPr>
        <p:spPr>
          <a:xfrm>
            <a:off x="288001" y="927049"/>
            <a:ext cx="8567999" cy="4257576"/>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None/>
            </a:pPr>
            <a:r>
              <a:rPr lang="en-US" b="0" dirty="0"/>
              <a:t>It’s the set of SQL instructions to define the structure of the DB.</a:t>
            </a:r>
          </a:p>
          <a:p>
            <a:pPr>
              <a:buFont typeface="Wingdings" pitchFamily="2" charset="2"/>
              <a:buChar char="Ø"/>
            </a:pPr>
            <a:r>
              <a:rPr lang="en-US" b="0" dirty="0"/>
              <a:t>Create and modify the structure of database objects:</a:t>
            </a:r>
          </a:p>
          <a:p>
            <a:pPr lvl="1">
              <a:buFont typeface="Wingdings" pitchFamily="2" charset="2"/>
              <a:buChar char="Ø"/>
            </a:pPr>
            <a:r>
              <a:rPr lang="en-US" b="0" dirty="0">
                <a:solidFill>
                  <a:srgbClr val="D5FED6"/>
                </a:solidFill>
                <a:latin typeface="Consolas" panose="020B0609020204030204" pitchFamily="49" charset="0"/>
                <a:cs typeface="Consolas" panose="020B0609020204030204" pitchFamily="49" charset="0"/>
              </a:rPr>
              <a:t>CREATE</a:t>
            </a:r>
            <a:r>
              <a:rPr lang="en-US" dirty="0"/>
              <a:t> </a:t>
            </a:r>
            <a:r>
              <a:rPr lang="en-US" b="0" dirty="0"/>
              <a:t>– create objects (DB,s tables, indices, views, etc.) in the database</a:t>
            </a:r>
          </a:p>
          <a:p>
            <a:pPr lvl="1">
              <a:buFont typeface="Wingdings" pitchFamily="2" charset="2"/>
              <a:buChar char="Ø"/>
            </a:pPr>
            <a:r>
              <a:rPr lang="en-US" b="0" dirty="0">
                <a:solidFill>
                  <a:srgbClr val="D5FED6"/>
                </a:solidFill>
                <a:latin typeface="Consolas" panose="020B0609020204030204" pitchFamily="49" charset="0"/>
                <a:cs typeface="Consolas" panose="020B0609020204030204" pitchFamily="49" charset="0"/>
              </a:rPr>
              <a:t>ALTER</a:t>
            </a:r>
            <a:r>
              <a:rPr lang="en-US" dirty="0"/>
              <a:t> </a:t>
            </a:r>
            <a:r>
              <a:rPr lang="en-US" b="0" dirty="0"/>
              <a:t>– alter the structure of a table or other objects of the DB</a:t>
            </a:r>
          </a:p>
          <a:p>
            <a:pPr lvl="1">
              <a:buFont typeface="Wingdings" pitchFamily="2" charset="2"/>
              <a:buChar char="Ø"/>
            </a:pPr>
            <a:r>
              <a:rPr lang="en-US" b="0" dirty="0">
                <a:solidFill>
                  <a:srgbClr val="D5FED6"/>
                </a:solidFill>
                <a:latin typeface="Consolas" panose="020B0609020204030204" pitchFamily="49" charset="0"/>
                <a:cs typeface="Consolas" panose="020B0609020204030204" pitchFamily="49" charset="0"/>
              </a:rPr>
              <a:t>DROP</a:t>
            </a:r>
            <a:r>
              <a:rPr lang="en-US" dirty="0"/>
              <a:t> </a:t>
            </a:r>
            <a:r>
              <a:rPr lang="en-US" b="0" dirty="0"/>
              <a:t>– delete objects from the database, e.g. a table</a:t>
            </a:r>
          </a:p>
          <a:p>
            <a:pPr lvl="1">
              <a:buFont typeface="Wingdings" pitchFamily="2" charset="2"/>
              <a:buChar char="Ø"/>
            </a:pPr>
            <a:r>
              <a:rPr lang="en-US" b="0" dirty="0">
                <a:solidFill>
                  <a:srgbClr val="D5FED6"/>
                </a:solidFill>
              </a:rPr>
              <a:t>TRUNCATE</a:t>
            </a:r>
            <a:r>
              <a:rPr lang="en-US" dirty="0"/>
              <a:t> </a:t>
            </a:r>
            <a:r>
              <a:rPr lang="en-US" b="0" dirty="0"/>
              <a:t>– remove all records from a table, including all spaces allocated for the records are removed</a:t>
            </a:r>
          </a:p>
          <a:p>
            <a:pPr lvl="1">
              <a:buFont typeface="Wingdings" pitchFamily="2" charset="2"/>
              <a:buChar char="Ø"/>
            </a:pPr>
            <a:r>
              <a:rPr lang="en-US" b="0" dirty="0">
                <a:solidFill>
                  <a:srgbClr val="D5FED6"/>
                </a:solidFill>
                <a:latin typeface="Consolas" panose="020B0609020204030204" pitchFamily="49" charset="0"/>
                <a:cs typeface="Consolas" panose="020B0609020204030204" pitchFamily="49" charset="0"/>
              </a:rPr>
              <a:t>COMMENT</a:t>
            </a:r>
            <a:r>
              <a:rPr lang="en-US" dirty="0"/>
              <a:t> </a:t>
            </a:r>
            <a:r>
              <a:rPr lang="en-US" b="0" dirty="0"/>
              <a:t>– add comments to the data dictionary</a:t>
            </a:r>
          </a:p>
          <a:p>
            <a:pPr lvl="1">
              <a:buFont typeface="Wingdings" pitchFamily="2" charset="2"/>
              <a:buChar char="Ø"/>
            </a:pPr>
            <a:r>
              <a:rPr lang="en-US" b="0" dirty="0">
                <a:solidFill>
                  <a:srgbClr val="D5FED6"/>
                </a:solidFill>
                <a:latin typeface="Consolas" panose="020B0609020204030204" pitchFamily="49" charset="0"/>
                <a:cs typeface="Consolas" panose="020B0609020204030204" pitchFamily="49" charset="0"/>
              </a:rPr>
              <a:t>RENAME</a:t>
            </a:r>
            <a:r>
              <a:rPr lang="en-US" dirty="0"/>
              <a:t> </a:t>
            </a:r>
            <a:r>
              <a:rPr lang="en-US" b="0" dirty="0"/>
              <a:t>– rename an object</a:t>
            </a:r>
          </a:p>
        </p:txBody>
      </p:sp>
      <p:sp>
        <p:nvSpPr>
          <p:cNvPr id="4" name="Slide Number Placeholder 3">
            <a:extLst>
              <a:ext uri="{FF2B5EF4-FFF2-40B4-BE49-F238E27FC236}">
                <a16:creationId xmlns:a16="http://schemas.microsoft.com/office/drawing/2014/main" id="{D02B7D67-BED2-6548-ACCA-44A8D42C2401}"/>
              </a:ext>
            </a:extLst>
          </p:cNvPr>
          <p:cNvSpPr>
            <a:spLocks noGrp="1"/>
          </p:cNvSpPr>
          <p:nvPr>
            <p:ph type="sldNum" sz="quarter" idx="12"/>
          </p:nvPr>
        </p:nvSpPr>
        <p:spPr/>
        <p:txBody>
          <a:bodyPr/>
          <a:lstStyle/>
          <a:p>
            <a:fld id="{D12AA694-00EB-4F4B-AABB-6F50FB178914}" type="slidenum">
              <a:rPr lang="en-US" smtClean="0"/>
              <a:t>82</a:t>
            </a:fld>
            <a:endParaRPr lang="en-US"/>
          </a:p>
        </p:txBody>
      </p:sp>
    </p:spTree>
    <p:extLst>
      <p:ext uri="{BB962C8B-B14F-4D97-AF65-F5344CB8AC3E}">
        <p14:creationId xmlns:p14="http://schemas.microsoft.com/office/powerpoint/2010/main" val="373317912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5">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2" dur="500"/>
                                        <p:tgtEl>
                                          <p:spTgt spid="5">
                                            <p:txEl>
                                              <p:pRg st="3" end="3"/>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4" end="4"/>
                                            </p:tx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0" dur="500"/>
                                        <p:tgtEl>
                                          <p:spTgt spid="5">
                                            <p:txEl>
                                              <p:pRg st="5" end="5"/>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4" dur="500"/>
                                        <p:tgtEl>
                                          <p:spTgt spid="5">
                                            <p:txEl>
                                              <p:pRg st="6" end="6"/>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B4698674-FA12-2D45-8359-C050144C608E}"/>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DDL: Data Definition Language – 2</a:t>
            </a:r>
          </a:p>
        </p:txBody>
      </p:sp>
      <p:sp>
        <p:nvSpPr>
          <p:cNvPr id="5" name="Content Placeholder 2"/>
          <p:cNvSpPr txBox="1">
            <a:spLocks/>
          </p:cNvSpPr>
          <p:nvPr/>
        </p:nvSpPr>
        <p:spPr>
          <a:xfrm>
            <a:off x="288001" y="927049"/>
            <a:ext cx="8567999" cy="5529719"/>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a:spcBef>
                <a:spcPts val="1400"/>
              </a:spcBef>
              <a:buFont typeface="Wingdings" pitchFamily="2" charset="2"/>
              <a:buChar char="Ø"/>
            </a:pPr>
            <a:r>
              <a:rPr lang="en-US" sz="2000" b="0" dirty="0"/>
              <a:t>To define a table means to define </a:t>
            </a:r>
            <a:r>
              <a:rPr lang="en-US" sz="2000" b="0" dirty="0">
                <a:solidFill>
                  <a:srgbClr val="D5FED6"/>
                </a:solidFill>
              </a:rPr>
              <a:t>attributes</a:t>
            </a:r>
            <a:r>
              <a:rPr lang="en-US" sz="2000" b="0" dirty="0"/>
              <a:t> and their </a:t>
            </a:r>
            <a:r>
              <a:rPr lang="en-US" sz="2000" b="0" dirty="0">
                <a:solidFill>
                  <a:srgbClr val="D5FED6"/>
                </a:solidFill>
              </a:rPr>
              <a:t>domain</a:t>
            </a:r>
            <a:r>
              <a:rPr lang="en-US" sz="2000" b="0" dirty="0"/>
              <a:t>.</a:t>
            </a:r>
          </a:p>
          <a:p>
            <a:pPr>
              <a:spcBef>
                <a:spcPts val="1400"/>
              </a:spcBef>
              <a:buFont typeface="Wingdings" pitchFamily="2" charset="2"/>
              <a:buChar char="Ø"/>
            </a:pPr>
            <a:r>
              <a:rPr lang="en-US" sz="2000" b="0" dirty="0"/>
              <a:t>Domains are those typical of each programming language:</a:t>
            </a:r>
          </a:p>
          <a:p>
            <a:pPr marL="403225" lvl="1" indent="0">
              <a:spcBef>
                <a:spcPts val="1400"/>
              </a:spcBef>
              <a:buNone/>
            </a:pPr>
            <a:r>
              <a:rPr lang="en-US" sz="1800" b="0" dirty="0">
                <a:solidFill>
                  <a:srgbClr val="D5FED6"/>
                </a:solidFill>
              </a:rPr>
              <a:t>– </a:t>
            </a:r>
            <a:r>
              <a:rPr lang="en-US" sz="2000" b="0" dirty="0">
                <a:solidFill>
                  <a:srgbClr val="D5FED6"/>
                </a:solidFill>
              </a:rPr>
              <a:t>integer numbers </a:t>
            </a:r>
            <a:r>
              <a:rPr lang="en-US" sz="1800" b="0" dirty="0"/>
              <a:t>(</a:t>
            </a:r>
            <a:r>
              <a:rPr lang="en-US" sz="1800" b="0" dirty="0" err="1">
                <a:latin typeface="Consolas" panose="020B0609020204030204" pitchFamily="49" charset="0"/>
                <a:cs typeface="Consolas" panose="020B0609020204030204" pitchFamily="49" charset="0"/>
              </a:rPr>
              <a:t>int</a:t>
            </a:r>
            <a:r>
              <a:rPr lang="en-US" sz="1800" b="0" dirty="0">
                <a:latin typeface="Consolas" panose="020B0609020204030204" pitchFamily="49" charset="0"/>
                <a:cs typeface="Consolas" panose="020B0609020204030204" pitchFamily="49" charset="0"/>
              </a:rPr>
              <a:t>, integer, decimal</a:t>
            </a:r>
            <a:r>
              <a:rPr lang="en-US" sz="1800" b="0" dirty="0"/>
              <a:t>)</a:t>
            </a:r>
          </a:p>
          <a:p>
            <a:pPr marL="403225" lvl="1" indent="0">
              <a:spcBef>
                <a:spcPts val="1400"/>
              </a:spcBef>
              <a:buNone/>
            </a:pPr>
            <a:r>
              <a:rPr lang="en-US" sz="1800" b="0" dirty="0"/>
              <a:t>– </a:t>
            </a:r>
            <a:r>
              <a:rPr lang="en-US" sz="2000" b="0" dirty="0">
                <a:solidFill>
                  <a:srgbClr val="D5FED6"/>
                </a:solidFill>
              </a:rPr>
              <a:t>floating point numbers</a:t>
            </a:r>
            <a:r>
              <a:rPr lang="en-US" sz="2000" b="0" dirty="0"/>
              <a:t> </a:t>
            </a:r>
            <a:r>
              <a:rPr lang="en-US" sz="1800" b="0" dirty="0"/>
              <a:t>(</a:t>
            </a:r>
            <a:r>
              <a:rPr lang="en-US" sz="1800" b="0" dirty="0">
                <a:latin typeface="Consolas" panose="020B0609020204030204" pitchFamily="49" charset="0"/>
                <a:cs typeface="Consolas" panose="020B0609020204030204" pitchFamily="49" charset="0"/>
              </a:rPr>
              <a:t>float, real, double</a:t>
            </a:r>
            <a:r>
              <a:rPr lang="en-US" sz="1800" b="0" dirty="0"/>
              <a:t>)</a:t>
            </a:r>
          </a:p>
          <a:p>
            <a:pPr marL="403225" lvl="1" indent="0">
              <a:spcBef>
                <a:spcPts val="1400"/>
              </a:spcBef>
              <a:buNone/>
            </a:pPr>
            <a:r>
              <a:rPr lang="en-US" sz="1800" b="0" dirty="0"/>
              <a:t>– </a:t>
            </a:r>
            <a:r>
              <a:rPr lang="en-US" sz="2000" b="0" dirty="0">
                <a:solidFill>
                  <a:srgbClr val="D5FED6"/>
                </a:solidFill>
              </a:rPr>
              <a:t>character strings</a:t>
            </a:r>
            <a:r>
              <a:rPr lang="en-US" sz="2000" b="0" dirty="0"/>
              <a:t> </a:t>
            </a:r>
            <a:r>
              <a:rPr lang="en-US" sz="1800" b="0" dirty="0"/>
              <a:t>(</a:t>
            </a:r>
            <a:r>
              <a:rPr lang="en-US" sz="1800" b="0" dirty="0">
                <a:latin typeface="Consolas" panose="020B0609020204030204" pitchFamily="49" charset="0"/>
                <a:cs typeface="Consolas" panose="020B0609020204030204" pitchFamily="49" charset="0"/>
              </a:rPr>
              <a:t>char, varchar, text</a:t>
            </a:r>
            <a:r>
              <a:rPr lang="en-US" sz="1800" b="0" dirty="0"/>
              <a:t>)</a:t>
            </a:r>
          </a:p>
          <a:p>
            <a:pPr marL="403225" lvl="1" indent="0">
              <a:spcBef>
                <a:spcPts val="1400"/>
              </a:spcBef>
              <a:buNone/>
            </a:pPr>
            <a:r>
              <a:rPr lang="en-US" sz="1800" b="0" dirty="0"/>
              <a:t>– </a:t>
            </a:r>
            <a:r>
              <a:rPr lang="en-US" sz="2000" b="0" dirty="0">
                <a:solidFill>
                  <a:srgbClr val="D5FED6"/>
                </a:solidFill>
              </a:rPr>
              <a:t>dates</a:t>
            </a:r>
            <a:r>
              <a:rPr lang="en-US" sz="2000" b="0" dirty="0"/>
              <a:t> </a:t>
            </a:r>
            <a:r>
              <a:rPr lang="en-US" sz="1800" b="0" dirty="0"/>
              <a:t>(</a:t>
            </a:r>
            <a:r>
              <a:rPr lang="en-US" sz="1800" b="0" dirty="0">
                <a:latin typeface="Consolas" panose="020B0609020204030204" pitchFamily="49" charset="0"/>
                <a:cs typeface="Consolas" panose="020B0609020204030204" pitchFamily="49" charset="0"/>
              </a:rPr>
              <a:t>date, time, timestamp, year, datetime</a:t>
            </a:r>
            <a:r>
              <a:rPr lang="en-US" sz="1800" b="0" dirty="0"/>
              <a:t>)</a:t>
            </a:r>
          </a:p>
          <a:p>
            <a:pPr>
              <a:spcBef>
                <a:spcPts val="1400"/>
              </a:spcBef>
              <a:buFont typeface="Wingdings" pitchFamily="2" charset="2"/>
              <a:buChar char="Ø"/>
            </a:pPr>
            <a:r>
              <a:rPr lang="en-US" sz="2000" b="0" dirty="0">
                <a:solidFill>
                  <a:srgbClr val="FFFF00"/>
                </a:solidFill>
              </a:rPr>
              <a:t>Other types can be defined on the basis of specific capabilities of a certain RDBMS.</a:t>
            </a:r>
          </a:p>
          <a:p>
            <a:pPr>
              <a:spcBef>
                <a:spcPts val="1400"/>
              </a:spcBef>
              <a:buFont typeface="Wingdings" pitchFamily="2" charset="2"/>
              <a:buChar char="Ø"/>
            </a:pPr>
            <a:r>
              <a:rPr lang="en-US" sz="2000" b="0" dirty="0"/>
              <a:t>Each attribute can be also characterized by a </a:t>
            </a:r>
            <a:r>
              <a:rPr lang="en-US" sz="2000" b="0" dirty="0">
                <a:solidFill>
                  <a:srgbClr val="D5FED6"/>
                </a:solidFill>
              </a:rPr>
              <a:t>default value</a:t>
            </a:r>
            <a:r>
              <a:rPr lang="en-US" sz="2000" b="0" dirty="0"/>
              <a:t> and a number of constraints (e.g. “</a:t>
            </a:r>
            <a:r>
              <a:rPr lang="en-US" sz="2000" b="0" dirty="0">
                <a:solidFill>
                  <a:srgbClr val="FFC000"/>
                </a:solidFill>
                <a:latin typeface="Consolas" panose="020B0609020204030204" pitchFamily="49" charset="0"/>
                <a:cs typeface="Consolas" panose="020B0609020204030204" pitchFamily="49" charset="0"/>
              </a:rPr>
              <a:t>not null</a:t>
            </a:r>
            <a:r>
              <a:rPr lang="en-US" sz="2000" b="0" dirty="0"/>
              <a:t>” for mandatory value fields in a table).</a:t>
            </a:r>
          </a:p>
          <a:p>
            <a:pPr>
              <a:spcBef>
                <a:spcPts val="1400"/>
              </a:spcBef>
              <a:buFont typeface="Wingdings" pitchFamily="2" charset="2"/>
              <a:buChar char="Ø"/>
            </a:pPr>
            <a:r>
              <a:rPr lang="en-US" sz="2000" b="0" dirty="0"/>
              <a:t>Among the </a:t>
            </a:r>
            <a:r>
              <a:rPr lang="en-US" sz="2000" b="0" dirty="0">
                <a:solidFill>
                  <a:srgbClr val="D5FED6"/>
                </a:solidFill>
              </a:rPr>
              <a:t>constraints</a:t>
            </a:r>
            <a:r>
              <a:rPr lang="en-US" sz="2000" b="0" dirty="0"/>
              <a:t> there is the possibility to add an attribute to the </a:t>
            </a:r>
            <a:r>
              <a:rPr lang="en-US" sz="2000" b="0" dirty="0">
                <a:solidFill>
                  <a:srgbClr val="D5FED6"/>
                </a:solidFill>
              </a:rPr>
              <a:t>primary key</a:t>
            </a:r>
            <a:r>
              <a:rPr lang="en-US" sz="2000" b="0" dirty="0"/>
              <a:t> of the table or use the attribute of </a:t>
            </a:r>
            <a:r>
              <a:rPr lang="en-US" sz="2000" b="0" dirty="0">
                <a:solidFill>
                  <a:srgbClr val="D5FED6"/>
                </a:solidFill>
              </a:rPr>
              <a:t>external key</a:t>
            </a:r>
            <a:r>
              <a:rPr lang="en-US" sz="2000" b="0" dirty="0"/>
              <a:t> referencing one or more key fields of another table.</a:t>
            </a:r>
          </a:p>
        </p:txBody>
      </p:sp>
      <p:sp>
        <p:nvSpPr>
          <p:cNvPr id="4" name="Slide Number Placeholder 3">
            <a:extLst>
              <a:ext uri="{FF2B5EF4-FFF2-40B4-BE49-F238E27FC236}">
                <a16:creationId xmlns:a16="http://schemas.microsoft.com/office/drawing/2014/main" id="{D02B7D67-BED2-6548-ACCA-44A8D42C2401}"/>
              </a:ext>
            </a:extLst>
          </p:cNvPr>
          <p:cNvSpPr>
            <a:spLocks noGrp="1"/>
          </p:cNvSpPr>
          <p:nvPr>
            <p:ph type="sldNum" sz="quarter" idx="12"/>
          </p:nvPr>
        </p:nvSpPr>
        <p:spPr/>
        <p:txBody>
          <a:bodyPr/>
          <a:lstStyle/>
          <a:p>
            <a:fld id="{D12AA694-00EB-4F4B-AABB-6F50FB178914}" type="slidenum">
              <a:rPr lang="en-US" smtClean="0"/>
              <a:t>83</a:t>
            </a:fld>
            <a:endParaRPr lang="en-US"/>
          </a:p>
        </p:txBody>
      </p:sp>
    </p:spTree>
    <p:extLst>
      <p:ext uri="{BB962C8B-B14F-4D97-AF65-F5344CB8AC3E}">
        <p14:creationId xmlns:p14="http://schemas.microsoft.com/office/powerpoint/2010/main" val="1022008662"/>
      </p:ext>
    </p:extLst>
  </p:cSld>
  <p:clrMapOvr>
    <a:masterClrMapping/>
  </p:clrMapOvr>
  <p:transition spd="slow">
    <p:wipe dir="d"/>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93228338-15DA-A74A-AE50-579D1819E0E9}"/>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DDL: Data Definition Language – 3</a:t>
            </a:r>
          </a:p>
        </p:txBody>
      </p:sp>
      <p:sp>
        <p:nvSpPr>
          <p:cNvPr id="5" name="Content Placeholder 2"/>
          <p:cNvSpPr txBox="1">
            <a:spLocks/>
          </p:cNvSpPr>
          <p:nvPr/>
        </p:nvSpPr>
        <p:spPr>
          <a:xfrm>
            <a:off x="319507" y="795535"/>
            <a:ext cx="8567999" cy="5693866"/>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None/>
            </a:pPr>
            <a:r>
              <a:rPr lang="en-GB" b="0" dirty="0">
                <a:ea typeface="Consolas" charset="0"/>
                <a:cs typeface="Consolas" charset="0"/>
              </a:rPr>
              <a:t>Examples:</a:t>
            </a:r>
          </a:p>
          <a:p>
            <a:pPr marL="0" indent="0">
              <a:spcBef>
                <a:spcPts val="1400"/>
              </a:spcBef>
              <a:buNone/>
            </a:pPr>
            <a:r>
              <a:rPr lang="en-GB" sz="2200" b="0" dirty="0">
                <a:solidFill>
                  <a:srgbClr val="D5FED6"/>
                </a:solidFill>
                <a:latin typeface="Consolas" charset="0"/>
                <a:ea typeface="Consolas" charset="0"/>
                <a:cs typeface="Consolas" charset="0"/>
              </a:rPr>
              <a:t>create database </a:t>
            </a:r>
            <a:r>
              <a:rPr lang="en-GB" sz="2200" b="0" dirty="0">
                <a:latin typeface="Consolas" charset="0"/>
                <a:ea typeface="Consolas" charset="0"/>
                <a:cs typeface="Consolas" charset="0"/>
              </a:rPr>
              <a:t>mpe2018db;</a:t>
            </a:r>
          </a:p>
          <a:p>
            <a:pPr marL="0" indent="0">
              <a:spcBef>
                <a:spcPts val="1400"/>
              </a:spcBef>
              <a:buNone/>
            </a:pPr>
            <a:r>
              <a:rPr lang="en-GB" sz="2200" b="0" dirty="0">
                <a:solidFill>
                  <a:srgbClr val="D5FED6"/>
                </a:solidFill>
                <a:latin typeface="Consolas" charset="0"/>
                <a:ea typeface="Consolas" charset="0"/>
                <a:cs typeface="Consolas" charset="0"/>
              </a:rPr>
              <a:t>drop database </a:t>
            </a:r>
            <a:r>
              <a:rPr lang="en-GB" sz="2200" b="0" dirty="0">
                <a:latin typeface="Consolas" charset="0"/>
                <a:ea typeface="Consolas" charset="0"/>
                <a:cs typeface="Consolas" charset="0"/>
              </a:rPr>
              <a:t>mpe2018db;</a:t>
            </a:r>
          </a:p>
          <a:p>
            <a:pPr marL="0" indent="0">
              <a:spcBef>
                <a:spcPts val="1400"/>
              </a:spcBef>
              <a:buNone/>
            </a:pPr>
            <a:r>
              <a:rPr lang="en-GB" sz="2200" b="0" dirty="0">
                <a:solidFill>
                  <a:srgbClr val="D5FED6"/>
                </a:solidFill>
                <a:latin typeface="Consolas" charset="0"/>
                <a:ea typeface="Consolas" charset="0"/>
                <a:cs typeface="Consolas" charset="0"/>
              </a:rPr>
              <a:t>create table</a:t>
            </a:r>
            <a:r>
              <a:rPr lang="en-GB" sz="2200" b="0" dirty="0">
                <a:solidFill>
                  <a:srgbClr val="FFD6A9"/>
                </a:solidFill>
                <a:latin typeface="Consolas" charset="0"/>
                <a:ea typeface="Consolas" charset="0"/>
                <a:cs typeface="Consolas" charset="0"/>
              </a:rPr>
              <a:t> </a:t>
            </a:r>
            <a:r>
              <a:rPr lang="en-GB" sz="2200" b="0" dirty="0" err="1">
                <a:latin typeface="Consolas" charset="0"/>
                <a:ea typeface="Consolas" charset="0"/>
                <a:cs typeface="Consolas" charset="0"/>
              </a:rPr>
              <a:t>Messier_new</a:t>
            </a:r>
            <a:r>
              <a:rPr lang="en-GB" sz="2200" b="0" dirty="0">
                <a:solidFill>
                  <a:srgbClr val="FFD6A9"/>
                </a:solidFill>
                <a:latin typeface="Consolas" charset="0"/>
                <a:ea typeface="Consolas" charset="0"/>
                <a:cs typeface="Consolas" charset="0"/>
              </a:rPr>
              <a:t> </a:t>
            </a:r>
            <a:r>
              <a:rPr lang="en-GB" sz="2200" b="0" dirty="0">
                <a:solidFill>
                  <a:srgbClr val="D5FED6"/>
                </a:solidFill>
                <a:latin typeface="Consolas" charset="0"/>
                <a:ea typeface="Consolas" charset="0"/>
                <a:cs typeface="Consolas" charset="0"/>
              </a:rPr>
              <a:t>like</a:t>
            </a:r>
            <a:r>
              <a:rPr lang="en-GB" sz="2200" b="0" dirty="0">
                <a:solidFill>
                  <a:srgbClr val="FFD6A9"/>
                </a:solidFill>
                <a:latin typeface="Consolas" charset="0"/>
                <a:ea typeface="Consolas" charset="0"/>
                <a:cs typeface="Consolas" charset="0"/>
              </a:rPr>
              <a:t> </a:t>
            </a:r>
            <a:r>
              <a:rPr lang="en-GB" sz="2200" b="0" dirty="0">
                <a:latin typeface="Consolas" charset="0"/>
                <a:ea typeface="Consolas" charset="0"/>
                <a:cs typeface="Consolas" charset="0"/>
              </a:rPr>
              <a:t>Messier;</a:t>
            </a:r>
          </a:p>
          <a:p>
            <a:pPr marL="0" indent="0">
              <a:spcBef>
                <a:spcPts val="1400"/>
              </a:spcBef>
              <a:buNone/>
            </a:pPr>
            <a:r>
              <a:rPr lang="en-GB" sz="2200" b="0" dirty="0">
                <a:solidFill>
                  <a:srgbClr val="D5FED6"/>
                </a:solidFill>
                <a:latin typeface="Consolas" charset="0"/>
                <a:ea typeface="Consolas" charset="0"/>
                <a:cs typeface="Consolas" charset="0"/>
              </a:rPr>
              <a:t>create table</a:t>
            </a:r>
            <a:r>
              <a:rPr lang="en-GB" sz="2200" b="0" dirty="0">
                <a:solidFill>
                  <a:srgbClr val="FFD6A9"/>
                </a:solidFill>
                <a:latin typeface="Consolas" charset="0"/>
                <a:ea typeface="Consolas" charset="0"/>
                <a:cs typeface="Consolas" charset="0"/>
              </a:rPr>
              <a:t> </a:t>
            </a:r>
            <a:r>
              <a:rPr lang="en-GB" sz="2200" b="0" dirty="0" err="1">
                <a:latin typeface="Consolas" charset="0"/>
                <a:ea typeface="Consolas" charset="0"/>
                <a:cs typeface="Consolas" charset="0"/>
              </a:rPr>
              <a:t>TestCat</a:t>
            </a:r>
            <a:r>
              <a:rPr lang="en-GB" sz="2200" b="0" dirty="0">
                <a:solidFill>
                  <a:srgbClr val="FFD6A9"/>
                </a:solidFill>
                <a:latin typeface="Consolas" charset="0"/>
                <a:ea typeface="Consolas" charset="0"/>
                <a:cs typeface="Consolas" charset="0"/>
              </a:rPr>
              <a:t> </a:t>
            </a:r>
            <a:r>
              <a:rPr lang="en-GB" sz="2200" b="0" dirty="0">
                <a:solidFill>
                  <a:srgbClr val="D5FED6"/>
                </a:solidFill>
                <a:latin typeface="Consolas" charset="0"/>
                <a:ea typeface="Consolas" charset="0"/>
                <a:cs typeface="Consolas" charset="0"/>
              </a:rPr>
              <a:t>select</a:t>
            </a:r>
            <a:r>
              <a:rPr lang="en-GB" sz="2200" b="0" dirty="0">
                <a:solidFill>
                  <a:srgbClr val="FFD6A9"/>
                </a:solidFill>
                <a:latin typeface="Consolas" charset="0"/>
                <a:ea typeface="Consolas" charset="0"/>
                <a:cs typeface="Consolas" charset="0"/>
              </a:rPr>
              <a:t> </a:t>
            </a:r>
            <a:r>
              <a:rPr lang="en-GB" sz="2200" b="0" dirty="0">
                <a:latin typeface="Consolas" charset="0"/>
                <a:ea typeface="Consolas" charset="0"/>
                <a:cs typeface="Consolas" charset="0"/>
              </a:rPr>
              <a:t>*</a:t>
            </a:r>
            <a:r>
              <a:rPr lang="en-GB" sz="2200" b="0" dirty="0">
                <a:solidFill>
                  <a:srgbClr val="FFD6A9"/>
                </a:solidFill>
                <a:latin typeface="Consolas" charset="0"/>
                <a:ea typeface="Consolas" charset="0"/>
                <a:cs typeface="Consolas" charset="0"/>
              </a:rPr>
              <a:t> </a:t>
            </a:r>
            <a:r>
              <a:rPr lang="en-GB" sz="2200" b="0" dirty="0">
                <a:solidFill>
                  <a:srgbClr val="D5FED6"/>
                </a:solidFill>
                <a:latin typeface="Consolas" charset="0"/>
                <a:ea typeface="Consolas" charset="0"/>
                <a:cs typeface="Consolas" charset="0"/>
              </a:rPr>
              <a:t>from</a:t>
            </a:r>
            <a:r>
              <a:rPr lang="en-GB" sz="2200" b="0" dirty="0">
                <a:solidFill>
                  <a:srgbClr val="FFD6A9"/>
                </a:solidFill>
                <a:latin typeface="Consolas" charset="0"/>
                <a:ea typeface="Consolas" charset="0"/>
                <a:cs typeface="Consolas" charset="0"/>
              </a:rPr>
              <a:t> </a:t>
            </a:r>
            <a:r>
              <a:rPr lang="en-GB" sz="2200" b="0" dirty="0">
                <a:latin typeface="Consolas" charset="0"/>
                <a:ea typeface="Consolas" charset="0"/>
                <a:cs typeface="Consolas" charset="0"/>
              </a:rPr>
              <a:t>Messier;</a:t>
            </a:r>
          </a:p>
          <a:p>
            <a:pPr marL="0" indent="0">
              <a:spcBef>
                <a:spcPts val="1400"/>
              </a:spcBef>
              <a:buNone/>
            </a:pPr>
            <a:r>
              <a:rPr lang="en-GB" sz="2200" b="0" dirty="0">
                <a:solidFill>
                  <a:srgbClr val="D5FED6"/>
                </a:solidFill>
                <a:latin typeface="Consolas" charset="0"/>
                <a:ea typeface="Consolas" charset="0"/>
                <a:cs typeface="Consolas" charset="0"/>
              </a:rPr>
              <a:t>alter table </a:t>
            </a:r>
            <a:r>
              <a:rPr lang="en-GB" sz="2200" b="0" dirty="0">
                <a:latin typeface="Consolas" charset="0"/>
                <a:ea typeface="Consolas" charset="0"/>
                <a:cs typeface="Consolas" charset="0"/>
              </a:rPr>
              <a:t>Messier</a:t>
            </a:r>
            <a:r>
              <a:rPr lang="en-GB" sz="2200" b="0" dirty="0">
                <a:solidFill>
                  <a:srgbClr val="FFD6A9"/>
                </a:solidFill>
                <a:latin typeface="Consolas" charset="0"/>
                <a:ea typeface="Consolas" charset="0"/>
                <a:cs typeface="Consolas" charset="0"/>
              </a:rPr>
              <a:t> </a:t>
            </a:r>
            <a:r>
              <a:rPr lang="en-GB" sz="2200" b="0" dirty="0">
                <a:solidFill>
                  <a:srgbClr val="D5FED6"/>
                </a:solidFill>
                <a:latin typeface="Consolas" charset="0"/>
                <a:ea typeface="Consolas" charset="0"/>
                <a:cs typeface="Consolas" charset="0"/>
              </a:rPr>
              <a:t>set</a:t>
            </a:r>
            <a:r>
              <a:rPr lang="en-GB" sz="2200" b="0" dirty="0">
                <a:solidFill>
                  <a:srgbClr val="FFD6A9"/>
                </a:solidFill>
                <a:latin typeface="Consolas" charset="0"/>
                <a:ea typeface="Consolas" charset="0"/>
                <a:cs typeface="Consolas" charset="0"/>
              </a:rPr>
              <a:t> </a:t>
            </a:r>
            <a:r>
              <a:rPr lang="en-GB" sz="2200" b="0" dirty="0">
                <a:latin typeface="Consolas" charset="0"/>
                <a:ea typeface="Consolas" charset="0"/>
                <a:cs typeface="Consolas" charset="0"/>
              </a:rPr>
              <a:t>RA = RA*15.;</a:t>
            </a:r>
          </a:p>
          <a:p>
            <a:pPr marL="0" indent="0">
              <a:spcBef>
                <a:spcPts val="1400"/>
              </a:spcBef>
              <a:buNone/>
            </a:pPr>
            <a:r>
              <a:rPr lang="en-GB" sz="2200" b="0" dirty="0">
                <a:solidFill>
                  <a:srgbClr val="D5FED6"/>
                </a:solidFill>
                <a:latin typeface="Consolas" charset="0"/>
                <a:ea typeface="Consolas" charset="0"/>
                <a:cs typeface="Consolas" charset="0"/>
              </a:rPr>
              <a:t>alter table </a:t>
            </a:r>
            <a:r>
              <a:rPr lang="en-GB" sz="2200" b="0" dirty="0">
                <a:latin typeface="Consolas" charset="0"/>
                <a:ea typeface="Consolas" charset="0"/>
                <a:cs typeface="Consolas" charset="0"/>
              </a:rPr>
              <a:t>Messier</a:t>
            </a:r>
            <a:r>
              <a:rPr lang="en-GB" sz="2200" b="0" dirty="0">
                <a:solidFill>
                  <a:srgbClr val="FFD6A9"/>
                </a:solidFill>
                <a:latin typeface="Consolas" charset="0"/>
                <a:ea typeface="Consolas" charset="0"/>
                <a:cs typeface="Consolas" charset="0"/>
              </a:rPr>
              <a:t> </a:t>
            </a:r>
            <a:r>
              <a:rPr lang="en-GB" sz="2200" b="0" dirty="0">
                <a:solidFill>
                  <a:srgbClr val="D5FED6"/>
                </a:solidFill>
                <a:latin typeface="Consolas" charset="0"/>
                <a:ea typeface="Consolas" charset="0"/>
                <a:cs typeface="Consolas" charset="0"/>
              </a:rPr>
              <a:t>add column </a:t>
            </a:r>
            <a:r>
              <a:rPr lang="en-GB" sz="2200" b="0" dirty="0">
                <a:latin typeface="Consolas" charset="0"/>
                <a:ea typeface="Consolas" charset="0"/>
                <a:cs typeface="Consolas" charset="0"/>
              </a:rPr>
              <a:t>htmID_6 SMALLINT UNSIGNED, </a:t>
            </a:r>
            <a:r>
              <a:rPr lang="en-GB" sz="2200" b="0" dirty="0">
                <a:solidFill>
                  <a:srgbClr val="D5FED6"/>
                </a:solidFill>
                <a:latin typeface="Consolas" charset="0"/>
                <a:ea typeface="Consolas" charset="0"/>
                <a:cs typeface="Consolas" charset="0"/>
              </a:rPr>
              <a:t>add index</a:t>
            </a:r>
            <a:r>
              <a:rPr lang="en-GB" sz="2200" b="0" dirty="0">
                <a:solidFill>
                  <a:srgbClr val="FFD6A9"/>
                </a:solidFill>
                <a:latin typeface="Consolas" charset="0"/>
                <a:ea typeface="Consolas" charset="0"/>
                <a:cs typeface="Consolas" charset="0"/>
              </a:rPr>
              <a:t> </a:t>
            </a:r>
            <a:r>
              <a:rPr lang="en-GB" sz="2200" b="0" dirty="0" err="1">
                <a:latin typeface="Consolas" charset="0"/>
                <a:ea typeface="Consolas" charset="0"/>
                <a:cs typeface="Consolas" charset="0"/>
              </a:rPr>
              <a:t>pos</a:t>
            </a:r>
            <a:r>
              <a:rPr lang="en-GB" sz="2200" b="0" dirty="0">
                <a:latin typeface="Consolas" charset="0"/>
                <a:ea typeface="Consolas" charset="0"/>
                <a:cs typeface="Consolas" charset="0"/>
              </a:rPr>
              <a:t> (htmID_6, RA);</a:t>
            </a:r>
          </a:p>
          <a:p>
            <a:pPr marL="0" indent="0">
              <a:buNone/>
            </a:pPr>
            <a:r>
              <a:rPr lang="en-GB" sz="2200" b="0" dirty="0">
                <a:solidFill>
                  <a:srgbClr val="D5FED6"/>
                </a:solidFill>
                <a:latin typeface="Consolas" charset="0"/>
                <a:ea typeface="Consolas" charset="0"/>
                <a:cs typeface="Consolas" charset="0"/>
              </a:rPr>
              <a:t>drop table </a:t>
            </a:r>
            <a:r>
              <a:rPr lang="en-GB" sz="2200" b="0" dirty="0" err="1">
                <a:latin typeface="Consolas" charset="0"/>
                <a:ea typeface="Consolas" charset="0"/>
                <a:cs typeface="Consolas" charset="0"/>
              </a:rPr>
              <a:t>TestCat</a:t>
            </a:r>
            <a:r>
              <a:rPr lang="en-GB" sz="2200" b="0" dirty="0">
                <a:latin typeface="Consolas" charset="0"/>
                <a:ea typeface="Consolas" charset="0"/>
                <a:cs typeface="Consolas" charset="0"/>
              </a:rPr>
              <a:t>;</a:t>
            </a:r>
          </a:p>
          <a:p>
            <a:pPr marL="0" indent="0">
              <a:buNone/>
            </a:pPr>
            <a:r>
              <a:rPr lang="en-GB" sz="2200" b="0" dirty="0">
                <a:solidFill>
                  <a:srgbClr val="D5FED6"/>
                </a:solidFill>
                <a:latin typeface="Consolas" charset="0"/>
                <a:ea typeface="Consolas" charset="0"/>
                <a:cs typeface="Consolas" charset="0"/>
              </a:rPr>
              <a:t>truncate table</a:t>
            </a:r>
            <a:r>
              <a:rPr lang="en-GB" sz="2200" b="0" dirty="0">
                <a:solidFill>
                  <a:srgbClr val="FFD6A9"/>
                </a:solidFill>
                <a:latin typeface="Consolas" charset="0"/>
                <a:ea typeface="Consolas" charset="0"/>
                <a:cs typeface="Consolas" charset="0"/>
              </a:rPr>
              <a:t> </a:t>
            </a:r>
            <a:r>
              <a:rPr lang="en-GB" sz="2200" b="0" dirty="0" err="1">
                <a:latin typeface="Consolas" charset="0"/>
                <a:ea typeface="Consolas" charset="0"/>
                <a:cs typeface="Consolas" charset="0"/>
              </a:rPr>
              <a:t>TestCat</a:t>
            </a:r>
            <a:r>
              <a:rPr lang="en-GB" sz="2200" b="0" dirty="0">
                <a:latin typeface="Consolas" charset="0"/>
                <a:ea typeface="Consolas" charset="0"/>
                <a:cs typeface="Consolas" charset="0"/>
              </a:rPr>
              <a:t>;</a:t>
            </a:r>
          </a:p>
          <a:p>
            <a:pPr marL="0" indent="0">
              <a:buNone/>
            </a:pPr>
            <a:r>
              <a:rPr lang="en-GB" sz="2200" b="0" dirty="0">
                <a:solidFill>
                  <a:srgbClr val="D5FED6"/>
                </a:solidFill>
                <a:latin typeface="Consolas" charset="0"/>
                <a:ea typeface="Consolas" charset="0"/>
                <a:cs typeface="Consolas" charset="0"/>
              </a:rPr>
              <a:t>rename table</a:t>
            </a:r>
            <a:r>
              <a:rPr lang="en-GB" sz="2200" b="0" dirty="0">
                <a:solidFill>
                  <a:srgbClr val="FFD6A9"/>
                </a:solidFill>
                <a:latin typeface="Consolas" charset="0"/>
                <a:ea typeface="Consolas" charset="0"/>
                <a:cs typeface="Consolas" charset="0"/>
              </a:rPr>
              <a:t> </a:t>
            </a:r>
            <a:r>
              <a:rPr lang="en-GB" sz="2200" b="0" dirty="0">
                <a:latin typeface="Consolas" charset="0"/>
                <a:ea typeface="Consolas" charset="0"/>
                <a:cs typeface="Consolas" charset="0"/>
              </a:rPr>
              <a:t>Messier </a:t>
            </a:r>
            <a:r>
              <a:rPr lang="en-GB" sz="2200" b="0" dirty="0">
                <a:solidFill>
                  <a:srgbClr val="D5FED6"/>
                </a:solidFill>
                <a:latin typeface="Consolas" charset="0"/>
                <a:ea typeface="Consolas" charset="0"/>
                <a:cs typeface="Consolas" charset="0"/>
              </a:rPr>
              <a:t>to</a:t>
            </a:r>
            <a:r>
              <a:rPr lang="en-GB" sz="2200" b="0" dirty="0">
                <a:latin typeface="Consolas" charset="0"/>
                <a:ea typeface="Consolas" charset="0"/>
                <a:cs typeface="Consolas" charset="0"/>
              </a:rPr>
              <a:t> </a:t>
            </a:r>
            <a:r>
              <a:rPr lang="en-GB" sz="2200" b="0" dirty="0" err="1">
                <a:latin typeface="Consolas" charset="0"/>
                <a:ea typeface="Consolas" charset="0"/>
                <a:cs typeface="Consolas" charset="0"/>
              </a:rPr>
              <a:t>Messier_new</a:t>
            </a:r>
            <a:r>
              <a:rPr lang="en-GB" sz="2200" b="0" dirty="0">
                <a:latin typeface="Consolas" charset="0"/>
                <a:ea typeface="Consolas" charset="0"/>
                <a:cs typeface="Consolas" charset="0"/>
              </a:rPr>
              <a:t>;</a:t>
            </a:r>
          </a:p>
        </p:txBody>
      </p:sp>
      <p:sp>
        <p:nvSpPr>
          <p:cNvPr id="4" name="Slide Number Placeholder 3">
            <a:extLst>
              <a:ext uri="{FF2B5EF4-FFF2-40B4-BE49-F238E27FC236}">
                <a16:creationId xmlns:a16="http://schemas.microsoft.com/office/drawing/2014/main" id="{D02B7D67-BED2-6548-ACCA-44A8D42C2401}"/>
              </a:ext>
            </a:extLst>
          </p:cNvPr>
          <p:cNvSpPr>
            <a:spLocks noGrp="1"/>
          </p:cNvSpPr>
          <p:nvPr>
            <p:ph type="sldNum" sz="quarter" idx="12"/>
          </p:nvPr>
        </p:nvSpPr>
        <p:spPr/>
        <p:txBody>
          <a:bodyPr/>
          <a:lstStyle/>
          <a:p>
            <a:fld id="{D12AA694-00EB-4F4B-AABB-6F50FB178914}" type="slidenum">
              <a:rPr lang="en-US" smtClean="0"/>
              <a:t>84</a:t>
            </a:fld>
            <a:endParaRPr lang="en-US"/>
          </a:p>
        </p:txBody>
      </p:sp>
    </p:spTree>
    <p:extLst>
      <p:ext uri="{BB962C8B-B14F-4D97-AF65-F5344CB8AC3E}">
        <p14:creationId xmlns:p14="http://schemas.microsoft.com/office/powerpoint/2010/main" val="31488444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5">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5">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p:tgtEl>
                                          <p:spTgt spid="5">
                                            <p:txEl>
                                              <p:pRg st="9" end="9"/>
                                            </p:txEl>
                                          </p:spTgt>
                                        </p:tgtEl>
                                        <p:attrNameLst>
                                          <p:attrName>ppt_y</p:attrName>
                                        </p:attrNameLst>
                                      </p:cBhvr>
                                      <p:tavLst>
                                        <p:tav tm="0">
                                          <p:val>
                                            <p:strVal val="#ppt_y+#ppt_h*1.125000"/>
                                          </p:val>
                                        </p:tav>
                                        <p:tav tm="100000">
                                          <p:val>
                                            <p:strVal val="#ppt_y"/>
                                          </p:val>
                                        </p:tav>
                                      </p:tavLst>
                                    </p:anim>
                                    <p:animEffect transition="in" filter="wipe(up)">
                                      <p:cBhvr>
                                        <p:cTn id="6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AA26317E-9652-7045-BAA5-BDD46C40E203}"/>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DML: Data Manipulation Language – 1</a:t>
            </a:r>
          </a:p>
        </p:txBody>
      </p:sp>
      <p:sp>
        <p:nvSpPr>
          <p:cNvPr id="5" name="Content Placeholder 2"/>
          <p:cNvSpPr txBox="1">
            <a:spLocks/>
          </p:cNvSpPr>
          <p:nvPr/>
        </p:nvSpPr>
        <p:spPr>
          <a:xfrm>
            <a:off x="288001" y="927049"/>
            <a:ext cx="8567999" cy="4493538"/>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None/>
            </a:pPr>
            <a:r>
              <a:rPr lang="en-US" b="0" dirty="0"/>
              <a:t>It’s the set of SQL instructions to manipulate data/information within a DB. The main instructions are:</a:t>
            </a:r>
          </a:p>
          <a:p>
            <a:pPr lvl="1">
              <a:buFont typeface="Wingdings" pitchFamily="2" charset="2"/>
              <a:buChar char="Ø"/>
            </a:pPr>
            <a:r>
              <a:rPr lang="en-US" b="0" dirty="0">
                <a:solidFill>
                  <a:srgbClr val="D5FED6"/>
                </a:solidFill>
                <a:latin typeface="Consolas" panose="020B0609020204030204" pitchFamily="49" charset="0"/>
                <a:cs typeface="Consolas" panose="020B0609020204030204" pitchFamily="49" charset="0"/>
              </a:rPr>
              <a:t>SELECT</a:t>
            </a:r>
            <a:r>
              <a:rPr lang="en-US" dirty="0"/>
              <a:t> </a:t>
            </a:r>
            <a:r>
              <a:rPr lang="en-US" b="0" dirty="0"/>
              <a:t>– retrieve data from one or more tables in a DB</a:t>
            </a:r>
          </a:p>
          <a:p>
            <a:pPr lvl="1">
              <a:buFont typeface="Wingdings" pitchFamily="2" charset="2"/>
              <a:buChar char="Ø"/>
            </a:pPr>
            <a:r>
              <a:rPr lang="en-US" b="0" dirty="0">
                <a:solidFill>
                  <a:srgbClr val="D5FED6"/>
                </a:solidFill>
                <a:latin typeface="Consolas" panose="020B0609020204030204" pitchFamily="49" charset="0"/>
                <a:cs typeface="Consolas" panose="020B0609020204030204" pitchFamily="49" charset="0"/>
              </a:rPr>
              <a:t>INSERT</a:t>
            </a:r>
            <a:r>
              <a:rPr lang="en-US" dirty="0"/>
              <a:t> </a:t>
            </a:r>
            <a:r>
              <a:rPr lang="en-US" b="0" dirty="0"/>
              <a:t>– insert data into a table</a:t>
            </a:r>
          </a:p>
          <a:p>
            <a:pPr lvl="1">
              <a:buFont typeface="Wingdings" pitchFamily="2" charset="2"/>
              <a:buChar char="Ø"/>
            </a:pPr>
            <a:r>
              <a:rPr lang="en-US" b="0" dirty="0">
                <a:solidFill>
                  <a:srgbClr val="D5FED6"/>
                </a:solidFill>
                <a:latin typeface="Consolas" panose="020B0609020204030204" pitchFamily="49" charset="0"/>
                <a:cs typeface="Consolas" panose="020B0609020204030204" pitchFamily="49" charset="0"/>
              </a:rPr>
              <a:t>UPDATE</a:t>
            </a:r>
            <a:r>
              <a:rPr lang="en-US" dirty="0"/>
              <a:t> </a:t>
            </a:r>
            <a:r>
              <a:rPr lang="en-US" b="0" dirty="0"/>
              <a:t>– update  existing data within a table</a:t>
            </a:r>
          </a:p>
          <a:p>
            <a:pPr lvl="1">
              <a:buFont typeface="Wingdings" pitchFamily="2" charset="2"/>
              <a:buChar char="Ø"/>
            </a:pPr>
            <a:r>
              <a:rPr lang="en-US" b="0" dirty="0">
                <a:solidFill>
                  <a:srgbClr val="D5FED6"/>
                </a:solidFill>
                <a:latin typeface="Consolas" panose="020B0609020204030204" pitchFamily="49" charset="0"/>
                <a:cs typeface="Consolas" panose="020B0609020204030204" pitchFamily="49" charset="0"/>
              </a:rPr>
              <a:t>DELETE</a:t>
            </a:r>
            <a:r>
              <a:rPr lang="en-US" dirty="0"/>
              <a:t> </a:t>
            </a:r>
            <a:r>
              <a:rPr lang="en-US" b="0" dirty="0"/>
              <a:t>– delete records from a table, the space for the records remain</a:t>
            </a:r>
          </a:p>
          <a:p>
            <a:pPr lvl="1">
              <a:buFont typeface="Wingdings" pitchFamily="2" charset="2"/>
              <a:buChar char="Ø"/>
            </a:pPr>
            <a:r>
              <a:rPr lang="en-US" b="0" dirty="0">
                <a:solidFill>
                  <a:srgbClr val="D5FED6"/>
                </a:solidFill>
                <a:latin typeface="Consolas" panose="020B0609020204030204" pitchFamily="49" charset="0"/>
                <a:cs typeface="Consolas" panose="020B0609020204030204" pitchFamily="49" charset="0"/>
              </a:rPr>
              <a:t>CALL</a:t>
            </a:r>
            <a:r>
              <a:rPr lang="en-US" dirty="0"/>
              <a:t> </a:t>
            </a:r>
            <a:r>
              <a:rPr lang="en-US" b="0" dirty="0"/>
              <a:t>– call a SQL or (other language) subprogram</a:t>
            </a:r>
          </a:p>
          <a:p>
            <a:pPr lvl="1">
              <a:buFont typeface="Wingdings" pitchFamily="2" charset="2"/>
              <a:buChar char="Ø"/>
            </a:pPr>
            <a:r>
              <a:rPr lang="en-US" b="0" dirty="0">
                <a:solidFill>
                  <a:srgbClr val="D5FED6"/>
                </a:solidFill>
                <a:latin typeface="Consolas" panose="020B0609020204030204" pitchFamily="49" charset="0"/>
                <a:cs typeface="Consolas" panose="020B0609020204030204" pitchFamily="49" charset="0"/>
              </a:rPr>
              <a:t>LOCK TABLE</a:t>
            </a:r>
            <a:r>
              <a:rPr lang="en-US" b="0" dirty="0"/>
              <a:t> – control concurrency</a:t>
            </a:r>
          </a:p>
          <a:p>
            <a:pPr lvl="1">
              <a:buFont typeface="Wingdings" pitchFamily="2" charset="2"/>
              <a:buChar char="Ø"/>
            </a:pPr>
            <a:r>
              <a:rPr lang="en-GB" b="0" dirty="0">
                <a:solidFill>
                  <a:srgbClr val="CCFFCC"/>
                </a:solidFill>
                <a:latin typeface="Consolas" panose="020B0609020204030204" pitchFamily="49" charset="0"/>
                <a:cs typeface="Consolas" panose="020B0609020204030204" pitchFamily="49" charset="0"/>
              </a:rPr>
              <a:t>REPLACE/MERGE</a:t>
            </a:r>
            <a:r>
              <a:rPr lang="en-GB" b="0" dirty="0">
                <a:latin typeface="Consolas" panose="020B0609020204030204" pitchFamily="49" charset="0"/>
                <a:cs typeface="Consolas" panose="020B0609020204030204" pitchFamily="49" charset="0"/>
              </a:rPr>
              <a:t>, </a:t>
            </a:r>
            <a:r>
              <a:rPr lang="en-GB" b="0" dirty="0">
                <a:solidFill>
                  <a:srgbClr val="D5FED6"/>
                </a:solidFill>
                <a:latin typeface="Consolas" panose="020B0609020204030204" pitchFamily="49" charset="0"/>
                <a:cs typeface="Consolas" panose="020B0609020204030204" pitchFamily="49" charset="0"/>
              </a:rPr>
              <a:t>DO</a:t>
            </a:r>
            <a:r>
              <a:rPr lang="en-GB" b="0" dirty="0">
                <a:latin typeface="Consolas" panose="020B0609020204030204" pitchFamily="49" charset="0"/>
                <a:cs typeface="Consolas" panose="020B0609020204030204" pitchFamily="49" charset="0"/>
              </a:rPr>
              <a:t>, </a:t>
            </a:r>
            <a:r>
              <a:rPr lang="en-GB" b="0" dirty="0">
                <a:solidFill>
                  <a:srgbClr val="D5FED6"/>
                </a:solidFill>
                <a:latin typeface="Consolas" panose="020B0609020204030204" pitchFamily="49" charset="0"/>
                <a:cs typeface="Consolas" panose="020B0609020204030204" pitchFamily="49" charset="0"/>
              </a:rPr>
              <a:t>HANDLER</a:t>
            </a:r>
            <a:r>
              <a:rPr lang="en-GB" b="0" dirty="0">
                <a:latin typeface="Consolas" panose="020B0609020204030204" pitchFamily="49" charset="0"/>
                <a:cs typeface="Consolas" panose="020B0609020204030204" pitchFamily="49" charset="0"/>
              </a:rPr>
              <a:t>, </a:t>
            </a:r>
            <a:r>
              <a:rPr lang="en-GB" b="0" dirty="0">
                <a:solidFill>
                  <a:srgbClr val="D5FED6"/>
                </a:solidFill>
                <a:latin typeface="Consolas" panose="020B0609020204030204" pitchFamily="49" charset="0"/>
                <a:cs typeface="Consolas" panose="020B0609020204030204" pitchFamily="49" charset="0"/>
              </a:rPr>
              <a:t>LOAD DATA INFILE</a:t>
            </a:r>
          </a:p>
          <a:p>
            <a:pPr lvl="1">
              <a:buFont typeface="Wingdings" pitchFamily="2" charset="2"/>
              <a:buChar char="Ø"/>
            </a:pPr>
            <a:r>
              <a:rPr lang="en-GB" b="0" dirty="0"/>
              <a:t>…</a:t>
            </a:r>
            <a:endParaRPr lang="en-US" b="0" dirty="0"/>
          </a:p>
        </p:txBody>
      </p:sp>
      <p:sp>
        <p:nvSpPr>
          <p:cNvPr id="4" name="Slide Number Placeholder 3">
            <a:extLst>
              <a:ext uri="{FF2B5EF4-FFF2-40B4-BE49-F238E27FC236}">
                <a16:creationId xmlns:a16="http://schemas.microsoft.com/office/drawing/2014/main" id="{FAF5E0A9-6CB4-1346-B553-91104A568C03}"/>
              </a:ext>
            </a:extLst>
          </p:cNvPr>
          <p:cNvSpPr>
            <a:spLocks noGrp="1"/>
          </p:cNvSpPr>
          <p:nvPr>
            <p:ph type="sldNum" sz="quarter" idx="12"/>
          </p:nvPr>
        </p:nvSpPr>
        <p:spPr/>
        <p:txBody>
          <a:bodyPr/>
          <a:lstStyle/>
          <a:p>
            <a:fld id="{D12AA694-00EB-4F4B-AABB-6F50FB178914}" type="slidenum">
              <a:rPr lang="en-US" smtClean="0"/>
              <a:t>85</a:t>
            </a:fld>
            <a:endParaRPr lang="en-US"/>
          </a:p>
        </p:txBody>
      </p:sp>
    </p:spTree>
    <p:extLst>
      <p:ext uri="{BB962C8B-B14F-4D97-AF65-F5344CB8AC3E}">
        <p14:creationId xmlns:p14="http://schemas.microsoft.com/office/powerpoint/2010/main" val="278525310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1A345BDA-145D-B945-9C6E-88B1ED72EBC5}"/>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DML: Data Manipulation Language – 2</a:t>
            </a:r>
          </a:p>
        </p:txBody>
      </p:sp>
      <p:sp>
        <p:nvSpPr>
          <p:cNvPr id="5" name="Content Placeholder 2"/>
          <p:cNvSpPr txBox="1">
            <a:spLocks/>
          </p:cNvSpPr>
          <p:nvPr/>
        </p:nvSpPr>
        <p:spPr>
          <a:xfrm>
            <a:off x="288001" y="927049"/>
            <a:ext cx="8567999" cy="3940258"/>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403225" lvl="1">
              <a:lnSpc>
                <a:spcPct val="102000"/>
              </a:lnSpc>
              <a:buFont typeface="Wingdings" pitchFamily="2" charset="2"/>
              <a:buChar char="Ø"/>
            </a:pPr>
            <a:r>
              <a:rPr lang="en-GB" sz="2400" b="0" dirty="0">
                <a:cs typeface="Bitstream Vera Sans" charset="0"/>
              </a:rPr>
              <a:t>Prepared Statements:</a:t>
            </a:r>
          </a:p>
          <a:p>
            <a:pPr marL="803275" lvl="2" indent="-400050">
              <a:lnSpc>
                <a:spcPct val="102000"/>
              </a:lnSpc>
              <a:buFont typeface="Wingdings" pitchFamily="2" charset="2"/>
              <a:buChar char="Ø"/>
            </a:pPr>
            <a:r>
              <a:rPr lang="en-GB" sz="2200" b="0" dirty="0">
                <a:solidFill>
                  <a:srgbClr val="D5FED6"/>
                </a:solidFill>
                <a:latin typeface="Consolas" panose="020B0609020204030204" pitchFamily="49" charset="0"/>
                <a:cs typeface="Consolas" panose="020B0609020204030204" pitchFamily="49" charset="0"/>
              </a:rPr>
              <a:t>PREPARE</a:t>
            </a:r>
            <a:r>
              <a:rPr lang="en-GB" sz="2200" b="0" dirty="0">
                <a:latin typeface="Consolas" panose="020B0609020204030204" pitchFamily="49" charset="0"/>
                <a:cs typeface="Consolas" panose="020B0609020204030204" pitchFamily="49" charset="0"/>
              </a:rPr>
              <a:t>, </a:t>
            </a:r>
            <a:r>
              <a:rPr lang="en-GB" sz="2200" b="0" dirty="0">
                <a:solidFill>
                  <a:srgbClr val="D5FED6"/>
                </a:solidFill>
                <a:latin typeface="Consolas" panose="020B0609020204030204" pitchFamily="49" charset="0"/>
                <a:cs typeface="Consolas" panose="020B0609020204030204" pitchFamily="49" charset="0"/>
              </a:rPr>
              <a:t>EXECUTE</a:t>
            </a:r>
            <a:r>
              <a:rPr lang="en-GB" sz="2200" b="0" dirty="0">
                <a:latin typeface="Consolas" panose="020B0609020204030204" pitchFamily="49" charset="0"/>
                <a:cs typeface="Consolas" panose="020B0609020204030204" pitchFamily="49" charset="0"/>
              </a:rPr>
              <a:t>, </a:t>
            </a:r>
            <a:r>
              <a:rPr lang="en-GB" sz="2200" b="0" dirty="0">
                <a:solidFill>
                  <a:srgbClr val="D5FED6"/>
                </a:solidFill>
                <a:latin typeface="Consolas" panose="020B0609020204030204" pitchFamily="49" charset="0"/>
                <a:cs typeface="Consolas" panose="020B0609020204030204" pitchFamily="49" charset="0"/>
              </a:rPr>
              <a:t>DEALLOCATE PREPARE</a:t>
            </a:r>
          </a:p>
          <a:p>
            <a:pPr marL="403225" lvl="1">
              <a:lnSpc>
                <a:spcPct val="102000"/>
              </a:lnSpc>
              <a:buFont typeface="Wingdings" pitchFamily="2" charset="2"/>
              <a:buChar char="Ø"/>
            </a:pPr>
            <a:r>
              <a:rPr lang="en-GB" sz="2400" b="0" dirty="0">
                <a:cs typeface="Bitstream Vera Sans" charset="0"/>
              </a:rPr>
              <a:t>Compound-statements:</a:t>
            </a:r>
          </a:p>
          <a:p>
            <a:pPr marL="803275" lvl="2" indent="-400050">
              <a:lnSpc>
                <a:spcPct val="102000"/>
              </a:lnSpc>
              <a:buFont typeface="Wingdings" pitchFamily="2" charset="2"/>
              <a:buChar char="Ø"/>
            </a:pPr>
            <a:r>
              <a:rPr lang="en-GB" sz="2200" b="0" dirty="0">
                <a:solidFill>
                  <a:srgbClr val="D5FED6"/>
                </a:solidFill>
                <a:latin typeface="Consolas" panose="020B0609020204030204" pitchFamily="49" charset="0"/>
                <a:cs typeface="Consolas" panose="020B0609020204030204" pitchFamily="49" charset="0"/>
              </a:rPr>
              <a:t>BEGIN … END</a:t>
            </a:r>
            <a:r>
              <a:rPr lang="en-GB" sz="2200" b="0" dirty="0">
                <a:latin typeface="Consolas" panose="020B0609020204030204" pitchFamily="49" charset="0"/>
                <a:cs typeface="Consolas" panose="020B0609020204030204" pitchFamily="49" charset="0"/>
              </a:rPr>
              <a:t>, </a:t>
            </a:r>
            <a:r>
              <a:rPr lang="en-GB" sz="2200" b="0" dirty="0">
                <a:solidFill>
                  <a:srgbClr val="D5FED6"/>
                </a:solidFill>
                <a:latin typeface="Consolas" panose="020B0609020204030204" pitchFamily="49" charset="0"/>
                <a:cs typeface="Consolas" panose="020B0609020204030204" pitchFamily="49" charset="0"/>
              </a:rPr>
              <a:t>DECLARE</a:t>
            </a:r>
            <a:r>
              <a:rPr lang="en-GB" sz="2200" b="0" dirty="0">
                <a:latin typeface="Consolas" panose="020B0609020204030204" pitchFamily="49" charset="0"/>
                <a:cs typeface="Consolas" panose="020B0609020204030204" pitchFamily="49" charset="0"/>
              </a:rPr>
              <a:t>, </a:t>
            </a:r>
            <a:r>
              <a:rPr lang="en-GB" sz="2200" b="0" dirty="0">
                <a:solidFill>
                  <a:srgbClr val="D5FED6"/>
                </a:solidFill>
                <a:latin typeface="Consolas" panose="020B0609020204030204" pitchFamily="49" charset="0"/>
                <a:cs typeface="Consolas" panose="020B0609020204030204" pitchFamily="49" charset="0"/>
              </a:rPr>
              <a:t>SELECT … INTO</a:t>
            </a:r>
          </a:p>
          <a:p>
            <a:pPr marL="403225" lvl="1">
              <a:lnSpc>
                <a:spcPct val="102000"/>
              </a:lnSpc>
              <a:buFont typeface="Wingdings" pitchFamily="2" charset="2"/>
              <a:buChar char="Ø"/>
            </a:pPr>
            <a:r>
              <a:rPr lang="en-GB" sz="2400" b="0" dirty="0">
                <a:cs typeface="Bitstream Vera Sans" charset="0"/>
              </a:rPr>
              <a:t>Cursors:</a:t>
            </a:r>
          </a:p>
          <a:p>
            <a:pPr marL="803275" lvl="2" indent="-400050">
              <a:lnSpc>
                <a:spcPct val="102000"/>
              </a:lnSpc>
              <a:buFont typeface="Wingdings" pitchFamily="2" charset="2"/>
              <a:buChar char="Ø"/>
            </a:pPr>
            <a:r>
              <a:rPr lang="en-GB" sz="2200" b="0" dirty="0">
                <a:solidFill>
                  <a:srgbClr val="D5FED6"/>
                </a:solidFill>
                <a:latin typeface="Consolas" panose="020B0609020204030204" pitchFamily="49" charset="0"/>
                <a:cs typeface="Consolas" panose="020B0609020204030204" pitchFamily="49" charset="0"/>
              </a:rPr>
              <a:t>OPEN</a:t>
            </a:r>
            <a:r>
              <a:rPr lang="en-GB" sz="2200" b="0" dirty="0">
                <a:latin typeface="Consolas" panose="020B0609020204030204" pitchFamily="49" charset="0"/>
                <a:cs typeface="Consolas" panose="020B0609020204030204" pitchFamily="49" charset="0"/>
              </a:rPr>
              <a:t>, </a:t>
            </a:r>
            <a:r>
              <a:rPr lang="en-GB" sz="2200" b="0" dirty="0">
                <a:solidFill>
                  <a:srgbClr val="D5FED6"/>
                </a:solidFill>
                <a:latin typeface="Consolas" panose="020B0609020204030204" pitchFamily="49" charset="0"/>
                <a:cs typeface="Consolas" panose="020B0609020204030204" pitchFamily="49" charset="0"/>
              </a:rPr>
              <a:t>FETCH</a:t>
            </a:r>
            <a:r>
              <a:rPr lang="en-GB" sz="2200" b="0" dirty="0">
                <a:latin typeface="Consolas" panose="020B0609020204030204" pitchFamily="49" charset="0"/>
                <a:cs typeface="Consolas" panose="020B0609020204030204" pitchFamily="49" charset="0"/>
              </a:rPr>
              <a:t>, </a:t>
            </a:r>
            <a:r>
              <a:rPr lang="en-GB" sz="2200" b="0" dirty="0">
                <a:solidFill>
                  <a:srgbClr val="D5FED6"/>
                </a:solidFill>
                <a:latin typeface="Consolas" panose="020B0609020204030204" pitchFamily="49" charset="0"/>
                <a:cs typeface="Consolas" panose="020B0609020204030204" pitchFamily="49" charset="0"/>
              </a:rPr>
              <a:t>CLOSE</a:t>
            </a:r>
          </a:p>
          <a:p>
            <a:pPr marL="403225" lvl="1">
              <a:lnSpc>
                <a:spcPct val="102000"/>
              </a:lnSpc>
              <a:buFont typeface="Wingdings" pitchFamily="2" charset="2"/>
              <a:buChar char="Ø"/>
            </a:pPr>
            <a:r>
              <a:rPr lang="en-US" sz="2400" b="0" dirty="0"/>
              <a:t>Flow Control Constructs:</a:t>
            </a:r>
          </a:p>
          <a:p>
            <a:pPr marL="803275" lvl="2" indent="-400050">
              <a:lnSpc>
                <a:spcPct val="102000"/>
              </a:lnSpc>
              <a:buFont typeface="Wingdings" pitchFamily="2" charset="2"/>
              <a:buChar char="Ø"/>
            </a:pPr>
            <a:r>
              <a:rPr lang="en-GB" sz="2200" b="0" dirty="0">
                <a:solidFill>
                  <a:srgbClr val="D5FED6"/>
                </a:solidFill>
                <a:latin typeface="Consolas" panose="020B0609020204030204" pitchFamily="49" charset="0"/>
                <a:cs typeface="Consolas" panose="020B0609020204030204" pitchFamily="49" charset="0"/>
              </a:rPr>
              <a:t>IF</a:t>
            </a:r>
            <a:r>
              <a:rPr lang="en-GB" sz="2200" b="0" dirty="0">
                <a:latin typeface="Consolas" panose="020B0609020204030204" pitchFamily="49" charset="0"/>
                <a:cs typeface="Consolas" panose="020B0609020204030204" pitchFamily="49" charset="0"/>
              </a:rPr>
              <a:t>, </a:t>
            </a:r>
            <a:r>
              <a:rPr lang="en-GB" sz="2200" b="0" dirty="0">
                <a:solidFill>
                  <a:srgbClr val="D5FED6"/>
                </a:solidFill>
                <a:latin typeface="Consolas" panose="020B0609020204030204" pitchFamily="49" charset="0"/>
                <a:cs typeface="Consolas" panose="020B0609020204030204" pitchFamily="49" charset="0"/>
              </a:rPr>
              <a:t>CASE</a:t>
            </a:r>
            <a:r>
              <a:rPr lang="en-GB" sz="2200" b="0" dirty="0">
                <a:latin typeface="Consolas" panose="020B0609020204030204" pitchFamily="49" charset="0"/>
                <a:cs typeface="Consolas" panose="020B0609020204030204" pitchFamily="49" charset="0"/>
              </a:rPr>
              <a:t>, </a:t>
            </a:r>
            <a:r>
              <a:rPr lang="en-GB" sz="2200" b="0" dirty="0">
                <a:solidFill>
                  <a:srgbClr val="D5FED6"/>
                </a:solidFill>
                <a:latin typeface="Consolas" panose="020B0609020204030204" pitchFamily="49" charset="0"/>
                <a:cs typeface="Consolas" panose="020B0609020204030204" pitchFamily="49" charset="0"/>
              </a:rPr>
              <a:t>LOOP</a:t>
            </a:r>
            <a:r>
              <a:rPr lang="en-GB" sz="2200" b="0" dirty="0">
                <a:latin typeface="Consolas" panose="020B0609020204030204" pitchFamily="49" charset="0"/>
                <a:cs typeface="Consolas" panose="020B0609020204030204" pitchFamily="49" charset="0"/>
              </a:rPr>
              <a:t>, </a:t>
            </a:r>
            <a:r>
              <a:rPr lang="en-GB" sz="2200" b="0" dirty="0">
                <a:solidFill>
                  <a:srgbClr val="D5FED6"/>
                </a:solidFill>
                <a:latin typeface="Consolas" panose="020B0609020204030204" pitchFamily="49" charset="0"/>
                <a:cs typeface="Consolas" panose="020B0609020204030204" pitchFamily="49" charset="0"/>
              </a:rPr>
              <a:t>LEAVE</a:t>
            </a:r>
            <a:r>
              <a:rPr lang="en-GB" sz="2200" b="0" dirty="0">
                <a:latin typeface="Consolas" panose="020B0609020204030204" pitchFamily="49" charset="0"/>
                <a:cs typeface="Consolas" panose="020B0609020204030204" pitchFamily="49" charset="0"/>
              </a:rPr>
              <a:t>, </a:t>
            </a:r>
            <a:r>
              <a:rPr lang="en-GB" sz="2200" b="0" dirty="0">
                <a:solidFill>
                  <a:srgbClr val="D5FED6"/>
                </a:solidFill>
                <a:latin typeface="Consolas" panose="020B0609020204030204" pitchFamily="49" charset="0"/>
                <a:cs typeface="Consolas" panose="020B0609020204030204" pitchFamily="49" charset="0"/>
              </a:rPr>
              <a:t>ITERATE</a:t>
            </a:r>
            <a:r>
              <a:rPr lang="en-GB" sz="2200" b="0" dirty="0">
                <a:latin typeface="Consolas" panose="020B0609020204030204" pitchFamily="49" charset="0"/>
                <a:cs typeface="Consolas" panose="020B0609020204030204" pitchFamily="49" charset="0"/>
              </a:rPr>
              <a:t>, </a:t>
            </a:r>
            <a:r>
              <a:rPr lang="en-GB" sz="2200" b="0" dirty="0">
                <a:solidFill>
                  <a:srgbClr val="D5FED6"/>
                </a:solidFill>
                <a:latin typeface="Consolas" panose="020B0609020204030204" pitchFamily="49" charset="0"/>
                <a:cs typeface="Consolas" panose="020B0609020204030204" pitchFamily="49" charset="0"/>
              </a:rPr>
              <a:t>REPEAT</a:t>
            </a:r>
            <a:r>
              <a:rPr lang="en-GB" sz="2200" b="0" dirty="0">
                <a:latin typeface="Consolas" panose="020B0609020204030204" pitchFamily="49" charset="0"/>
                <a:cs typeface="Consolas" panose="020B0609020204030204" pitchFamily="49" charset="0"/>
              </a:rPr>
              <a:t>, </a:t>
            </a:r>
            <a:r>
              <a:rPr lang="en-GB" sz="2200" b="0" dirty="0">
                <a:solidFill>
                  <a:srgbClr val="D5FED6"/>
                </a:solidFill>
                <a:latin typeface="Consolas" panose="020B0609020204030204" pitchFamily="49" charset="0"/>
                <a:cs typeface="Consolas" panose="020B0609020204030204" pitchFamily="49" charset="0"/>
              </a:rPr>
              <a:t>WHILE</a:t>
            </a:r>
          </a:p>
          <a:p>
            <a:pPr marL="803275" lvl="2" indent="-400050">
              <a:lnSpc>
                <a:spcPct val="102000"/>
              </a:lnSpc>
              <a:buFont typeface="Wingdings" pitchFamily="2" charset="2"/>
              <a:buChar char="Ø"/>
            </a:pPr>
            <a:r>
              <a:rPr lang="en-GB" sz="2200" b="0" dirty="0">
                <a:solidFill>
                  <a:srgbClr val="D5FED6"/>
                </a:solidFill>
                <a:latin typeface="Consolas" panose="020B0609020204030204" pitchFamily="49" charset="0"/>
                <a:cs typeface="Consolas" panose="020B0609020204030204" pitchFamily="49" charset="0"/>
              </a:rPr>
              <a:t>RETURN</a:t>
            </a:r>
          </a:p>
        </p:txBody>
      </p:sp>
      <p:sp>
        <p:nvSpPr>
          <p:cNvPr id="4" name="Slide Number Placeholder 3">
            <a:extLst>
              <a:ext uri="{FF2B5EF4-FFF2-40B4-BE49-F238E27FC236}">
                <a16:creationId xmlns:a16="http://schemas.microsoft.com/office/drawing/2014/main" id="{B786406C-E185-EB43-BEFD-3F2E0E9DE1F4}"/>
              </a:ext>
            </a:extLst>
          </p:cNvPr>
          <p:cNvSpPr>
            <a:spLocks noGrp="1"/>
          </p:cNvSpPr>
          <p:nvPr>
            <p:ph type="sldNum" sz="quarter" idx="12"/>
          </p:nvPr>
        </p:nvSpPr>
        <p:spPr/>
        <p:txBody>
          <a:bodyPr/>
          <a:lstStyle/>
          <a:p>
            <a:fld id="{D12AA694-00EB-4F4B-AABB-6F50FB178914}" type="slidenum">
              <a:rPr lang="en-US" smtClean="0"/>
              <a:t>86</a:t>
            </a:fld>
            <a:endParaRPr lang="en-US"/>
          </a:p>
        </p:txBody>
      </p:sp>
    </p:spTree>
    <p:extLst>
      <p:ext uri="{BB962C8B-B14F-4D97-AF65-F5344CB8AC3E}">
        <p14:creationId xmlns:p14="http://schemas.microsoft.com/office/powerpoint/2010/main" val="300320637"/>
      </p:ext>
    </p:extLst>
  </p:cSld>
  <p:clrMapOvr>
    <a:masterClrMapping/>
  </p:clrMapOvr>
  <p:transition spd="slow">
    <p:wipe dir="d"/>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3">
            <a:extLst>
              <a:ext uri="{FF2B5EF4-FFF2-40B4-BE49-F238E27FC236}">
                <a16:creationId xmlns:a16="http://schemas.microsoft.com/office/drawing/2014/main" id="{326AE697-020F-B048-A022-FBE8799AD357}"/>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11" name="TextBox 10"/>
          <p:cNvSpPr txBox="1"/>
          <p:nvPr/>
        </p:nvSpPr>
        <p:spPr>
          <a:xfrm>
            <a:off x="540000" y="928800"/>
            <a:ext cx="8280000" cy="4693593"/>
          </a:xfrm>
          <a:prstGeom prst="rect">
            <a:avLst/>
          </a:prstGeom>
          <a:noFill/>
        </p:spPr>
        <p:txBody>
          <a:bodyPr wrap="square" rtlCol="0">
            <a:spAutoFit/>
          </a:bodyPr>
          <a:lstStyle/>
          <a:p>
            <a:pPr marL="324000" indent="-349200">
              <a:spcBef>
                <a:spcPts val="400"/>
              </a:spcBef>
              <a:spcAft>
                <a:spcPts val="200"/>
              </a:spcAft>
              <a:buFont typeface="Wingdings" charset="2"/>
              <a:buChar char="Ø"/>
            </a:pPr>
            <a:r>
              <a:rPr lang="en-GB" sz="2400" dirty="0"/>
              <a:t>Set of SQL instructions for the database/tables access privileges definition and the management of the user accounts.</a:t>
            </a:r>
          </a:p>
          <a:p>
            <a:pPr marL="324000" indent="-349200">
              <a:spcBef>
                <a:spcPts val="400"/>
              </a:spcBef>
              <a:spcAft>
                <a:spcPts val="200"/>
              </a:spcAft>
              <a:buFont typeface="Wingdings" charset="2"/>
              <a:buChar char="Ø"/>
            </a:pPr>
            <a:r>
              <a:rPr lang="en-GB" sz="2400" dirty="0"/>
              <a:t>The main DCL instructions are two:</a:t>
            </a:r>
          </a:p>
          <a:p>
            <a:pPr marL="781200" lvl="2" indent="-349200">
              <a:spcBef>
                <a:spcPts val="400"/>
              </a:spcBef>
              <a:spcAft>
                <a:spcPts val="200"/>
              </a:spcAft>
              <a:buFont typeface="Wingdings" charset="2"/>
              <a:buChar char="§"/>
            </a:pPr>
            <a:r>
              <a:rPr lang="en-GB" sz="2400" dirty="0">
                <a:solidFill>
                  <a:srgbClr val="FFC000"/>
                </a:solidFill>
                <a:latin typeface="Consolas" charset="0"/>
                <a:ea typeface="Consolas" charset="0"/>
                <a:cs typeface="Consolas" charset="0"/>
              </a:rPr>
              <a:t>grant</a:t>
            </a:r>
            <a:r>
              <a:rPr lang="en-GB" sz="2400" dirty="0"/>
              <a:t>: to assign permissions to a user</a:t>
            </a:r>
          </a:p>
          <a:p>
            <a:pPr marL="781200" lvl="2" indent="-349200">
              <a:spcBef>
                <a:spcPts val="400"/>
              </a:spcBef>
              <a:spcAft>
                <a:spcPts val="200"/>
              </a:spcAft>
              <a:buFont typeface="Wingdings" charset="2"/>
              <a:buChar char="§"/>
            </a:pPr>
            <a:r>
              <a:rPr lang="en-GB" sz="2400" dirty="0">
                <a:solidFill>
                  <a:srgbClr val="FFC000"/>
                </a:solidFill>
                <a:latin typeface="Consolas" charset="0"/>
                <a:ea typeface="Consolas" charset="0"/>
                <a:cs typeface="Consolas" charset="0"/>
              </a:rPr>
              <a:t>revoke</a:t>
            </a:r>
            <a:r>
              <a:rPr lang="en-GB" sz="2400" dirty="0"/>
              <a:t>: to revoke a certain privileges to a user</a:t>
            </a:r>
          </a:p>
          <a:p>
            <a:pPr marL="324000" indent="-349200">
              <a:spcBef>
                <a:spcPts val="400"/>
              </a:spcBef>
              <a:spcAft>
                <a:spcPts val="200"/>
              </a:spcAft>
              <a:buFont typeface="Wingdings" charset="2"/>
              <a:buChar char="Ø"/>
            </a:pPr>
            <a:r>
              <a:rPr lang="en-GB" sz="2400" dirty="0"/>
              <a:t>Assigning privileges:</a:t>
            </a:r>
          </a:p>
          <a:p>
            <a:pPr marL="324000" indent="-349200">
              <a:spcBef>
                <a:spcPts val="400"/>
              </a:spcBef>
              <a:spcAft>
                <a:spcPts val="200"/>
              </a:spcAft>
            </a:pPr>
            <a:r>
              <a:rPr lang="en-GB" sz="2400" dirty="0">
                <a:solidFill>
                  <a:srgbClr val="C00000"/>
                </a:solidFill>
                <a:latin typeface="Consolas" charset="0"/>
                <a:ea typeface="Consolas" charset="0"/>
                <a:cs typeface="Consolas" charset="0"/>
              </a:rPr>
              <a:t>	</a:t>
            </a:r>
            <a:r>
              <a:rPr lang="en-GB" sz="2400" dirty="0">
                <a:solidFill>
                  <a:srgbClr val="D5FED6"/>
                </a:solidFill>
                <a:latin typeface="Consolas" charset="0"/>
                <a:ea typeface="Consolas" charset="0"/>
                <a:cs typeface="Consolas" charset="0"/>
              </a:rPr>
              <a:t>grant</a:t>
            </a:r>
            <a:r>
              <a:rPr lang="en-GB" sz="2400" dirty="0"/>
              <a:t> </a:t>
            </a:r>
            <a:r>
              <a:rPr lang="en-GB" sz="2400" i="1" dirty="0">
                <a:solidFill>
                  <a:srgbClr val="FFFFFF"/>
                </a:solidFill>
              </a:rPr>
              <a:t>privileges</a:t>
            </a:r>
            <a:r>
              <a:rPr lang="en-GB" sz="2400" dirty="0"/>
              <a:t> </a:t>
            </a:r>
            <a:r>
              <a:rPr lang="en-GB" sz="2400" dirty="0">
                <a:solidFill>
                  <a:srgbClr val="D5FED6"/>
                </a:solidFill>
                <a:latin typeface="Consolas" charset="0"/>
                <a:ea typeface="Consolas" charset="0"/>
                <a:cs typeface="Consolas" charset="0"/>
              </a:rPr>
              <a:t>on</a:t>
            </a:r>
            <a:r>
              <a:rPr lang="en-GB" sz="2400" dirty="0"/>
              <a:t> </a:t>
            </a:r>
            <a:r>
              <a:rPr lang="en-GB" sz="2400" i="1" dirty="0">
                <a:solidFill>
                  <a:srgbClr val="FFFFFF"/>
                </a:solidFill>
              </a:rPr>
              <a:t>resources</a:t>
            </a:r>
            <a:r>
              <a:rPr lang="en-GB" sz="2400" dirty="0"/>
              <a:t> </a:t>
            </a:r>
            <a:r>
              <a:rPr lang="en-GB" sz="2400" dirty="0">
                <a:solidFill>
                  <a:srgbClr val="D5FED6"/>
                </a:solidFill>
                <a:latin typeface="Consolas" charset="0"/>
                <a:ea typeface="Consolas" charset="0"/>
                <a:cs typeface="Consolas" charset="0"/>
              </a:rPr>
              <a:t>to</a:t>
            </a:r>
            <a:r>
              <a:rPr lang="en-GB" sz="2400" dirty="0"/>
              <a:t> </a:t>
            </a:r>
            <a:r>
              <a:rPr lang="en-GB" sz="2400" i="1" dirty="0">
                <a:solidFill>
                  <a:srgbClr val="FFFFFF"/>
                </a:solidFill>
              </a:rPr>
              <a:t>user</a:t>
            </a:r>
            <a:r>
              <a:rPr lang="en-GB" sz="2400" i="1" dirty="0">
                <a:solidFill>
                  <a:srgbClr val="002060"/>
                </a:solidFill>
              </a:rPr>
              <a:t> </a:t>
            </a:r>
            <a:r>
              <a:rPr lang="en-GB" sz="2400" dirty="0">
                <a:solidFill>
                  <a:srgbClr val="002060"/>
                </a:solidFill>
              </a:rPr>
              <a:t>[</a:t>
            </a:r>
            <a:r>
              <a:rPr lang="en-GB" sz="2400" dirty="0"/>
              <a:t>[</a:t>
            </a:r>
            <a:r>
              <a:rPr lang="en-GB" sz="2400" dirty="0">
                <a:solidFill>
                  <a:srgbClr val="D5FED6"/>
                </a:solidFill>
                <a:latin typeface="Consolas" charset="0"/>
                <a:ea typeface="Consolas" charset="0"/>
                <a:cs typeface="Consolas" charset="0"/>
              </a:rPr>
              <a:t>with grant option</a:t>
            </a:r>
            <a:r>
              <a:rPr lang="en-GB" sz="2400" dirty="0"/>
              <a:t>];</a:t>
            </a:r>
          </a:p>
          <a:p>
            <a:pPr marL="324000" indent="-349200">
              <a:spcBef>
                <a:spcPts val="400"/>
              </a:spcBef>
              <a:spcAft>
                <a:spcPts val="200"/>
              </a:spcAft>
              <a:buFont typeface="Wingdings" charset="2"/>
              <a:buChar char="Ø"/>
            </a:pPr>
            <a:r>
              <a:rPr lang="en-GB" sz="2400" dirty="0"/>
              <a:t>Example:</a:t>
            </a:r>
          </a:p>
          <a:p>
            <a:pPr marL="324000" indent="-349200">
              <a:spcBef>
                <a:spcPts val="400"/>
              </a:spcBef>
              <a:spcAft>
                <a:spcPts val="200"/>
              </a:spcAft>
            </a:pPr>
            <a:r>
              <a:rPr lang="en-GB" sz="2400" dirty="0">
                <a:latin typeface="Consolas" charset="0"/>
                <a:ea typeface="Consolas" charset="0"/>
                <a:cs typeface="Consolas" charset="0"/>
              </a:rPr>
              <a:t>	</a:t>
            </a:r>
            <a:r>
              <a:rPr lang="en-GB" sz="2400" dirty="0">
                <a:solidFill>
                  <a:srgbClr val="D5FED6"/>
                </a:solidFill>
                <a:latin typeface="Consolas" charset="0"/>
                <a:ea typeface="Consolas" charset="0"/>
                <a:cs typeface="Consolas" charset="0"/>
              </a:rPr>
              <a:t>grant</a:t>
            </a:r>
            <a:r>
              <a:rPr lang="en-GB" sz="2400" dirty="0">
                <a:latin typeface="Consolas" charset="0"/>
                <a:ea typeface="Consolas" charset="0"/>
                <a:cs typeface="Consolas" charset="0"/>
              </a:rPr>
              <a:t> </a:t>
            </a:r>
            <a:r>
              <a:rPr lang="en-GB" sz="2400" dirty="0">
                <a:solidFill>
                  <a:srgbClr val="FFFFFF"/>
                </a:solidFill>
                <a:latin typeface="Consolas" charset="0"/>
                <a:ea typeface="Consolas" charset="0"/>
                <a:cs typeface="Consolas" charset="0"/>
              </a:rPr>
              <a:t>select</a:t>
            </a:r>
            <a:r>
              <a:rPr lang="en-GB" sz="2400" dirty="0">
                <a:latin typeface="Consolas" charset="0"/>
                <a:ea typeface="Consolas" charset="0"/>
                <a:cs typeface="Consolas" charset="0"/>
              </a:rPr>
              <a:t> </a:t>
            </a:r>
            <a:r>
              <a:rPr lang="en-GB" sz="2400" dirty="0">
                <a:solidFill>
                  <a:srgbClr val="D5FED6"/>
                </a:solidFill>
                <a:latin typeface="Consolas" charset="0"/>
                <a:ea typeface="Consolas" charset="0"/>
                <a:cs typeface="Consolas" charset="0"/>
              </a:rPr>
              <a:t>on</a:t>
            </a:r>
            <a:r>
              <a:rPr lang="en-GB" sz="2400" dirty="0">
                <a:latin typeface="Consolas" charset="0"/>
                <a:ea typeface="Consolas" charset="0"/>
                <a:cs typeface="Consolas" charset="0"/>
              </a:rPr>
              <a:t> </a:t>
            </a:r>
            <a:r>
              <a:rPr lang="en-GB" sz="2400" dirty="0">
                <a:solidFill>
                  <a:srgbClr val="FFFFFF"/>
                </a:solidFill>
                <a:latin typeface="Consolas" charset="0"/>
                <a:ea typeface="Consolas" charset="0"/>
                <a:cs typeface="Consolas" charset="0"/>
              </a:rPr>
              <a:t>courses</a:t>
            </a:r>
            <a:r>
              <a:rPr lang="en-GB" sz="2400" dirty="0">
                <a:solidFill>
                  <a:srgbClr val="002060"/>
                </a:solidFill>
                <a:latin typeface="Consolas" charset="0"/>
                <a:ea typeface="Consolas" charset="0"/>
                <a:cs typeface="Consolas" charset="0"/>
              </a:rPr>
              <a:t> </a:t>
            </a:r>
            <a:r>
              <a:rPr lang="en-GB" sz="2400" dirty="0">
                <a:solidFill>
                  <a:srgbClr val="D5FED6"/>
                </a:solidFill>
                <a:latin typeface="Consolas" charset="0"/>
                <a:ea typeface="Consolas" charset="0"/>
                <a:cs typeface="Consolas" charset="0"/>
              </a:rPr>
              <a:t>to</a:t>
            </a:r>
            <a:r>
              <a:rPr lang="en-GB" sz="2400" dirty="0">
                <a:latin typeface="Consolas" charset="0"/>
                <a:ea typeface="Consolas" charset="0"/>
                <a:cs typeface="Consolas" charset="0"/>
              </a:rPr>
              <a:t> </a:t>
            </a:r>
            <a:r>
              <a:rPr lang="en-GB" sz="2400" dirty="0" err="1">
                <a:solidFill>
                  <a:srgbClr val="FFFFFF"/>
                </a:solidFill>
                <a:latin typeface="Consolas" charset="0"/>
                <a:ea typeface="Consolas" charset="0"/>
                <a:cs typeface="Consolas" charset="0"/>
              </a:rPr>
              <a:t>mpeusr@localhost</a:t>
            </a:r>
            <a:r>
              <a:rPr lang="en-GB" sz="2400" dirty="0">
                <a:solidFill>
                  <a:srgbClr val="FFFFFF"/>
                </a:solidFill>
                <a:latin typeface="Consolas" charset="0"/>
                <a:ea typeface="Consolas" charset="0"/>
                <a:cs typeface="Consolas" charset="0"/>
              </a:rPr>
              <a:t>;</a:t>
            </a:r>
          </a:p>
        </p:txBody>
      </p:sp>
      <p:sp>
        <p:nvSpPr>
          <p:cNvPr id="3" name="Slide Number Placeholder 2"/>
          <p:cNvSpPr>
            <a:spLocks noGrp="1"/>
          </p:cNvSpPr>
          <p:nvPr>
            <p:ph type="sldNum" sz="quarter" idx="12"/>
          </p:nvPr>
        </p:nvSpPr>
        <p:spPr/>
        <p:txBody>
          <a:bodyPr/>
          <a:lstStyle/>
          <a:p>
            <a:fld id="{FB16AC60-4618-014F-ABF8-BFC9F6D13946}" type="slidenum">
              <a:rPr lang="it-IT" smtClean="0"/>
              <a:t>87</a:t>
            </a:fld>
            <a:endParaRPr lang="it-IT"/>
          </a:p>
        </p:txBody>
      </p:sp>
      <p:sp>
        <p:nvSpPr>
          <p:cNvPr id="8" name="Title 1">
            <a:extLst>
              <a:ext uri="{FF2B5EF4-FFF2-40B4-BE49-F238E27FC236}">
                <a16:creationId xmlns:a16="http://schemas.microsoft.com/office/drawing/2014/main" id="{F1EA25B1-A039-6E42-A0C9-D9DFC9764C8D}"/>
              </a:ext>
            </a:extLst>
          </p:cNvPr>
          <p:cNvSpPr>
            <a:spLocks noGrp="1"/>
          </p:cNvSpPr>
          <p:nvPr>
            <p:ph type="title"/>
          </p:nvPr>
        </p:nvSpPr>
        <p:spPr>
          <a:xfrm>
            <a:off x="235216" y="107577"/>
            <a:ext cx="8685503" cy="687958"/>
          </a:xfrm>
        </p:spPr>
        <p:txBody>
          <a:bodyPr lIns="36000" rIns="36000"/>
          <a:lstStyle/>
          <a:p>
            <a:r>
              <a:rPr lang="en-US" sz="3200" dirty="0">
                <a:solidFill>
                  <a:srgbClr val="D7E4BD"/>
                </a:solidFill>
              </a:rPr>
              <a:t>DCL: Administration Statements – 1</a:t>
            </a:r>
          </a:p>
        </p:txBody>
      </p:sp>
    </p:spTree>
    <p:extLst>
      <p:ext uri="{BB962C8B-B14F-4D97-AF65-F5344CB8AC3E}">
        <p14:creationId xmlns:p14="http://schemas.microsoft.com/office/powerpoint/2010/main" val="2462993323"/>
      </p:ext>
    </p:extLst>
  </p:cSld>
  <p:clrMapOvr>
    <a:masterClrMapping/>
  </p:clrMapOvr>
  <p:transition spd="slow">
    <p:wipe dir="d"/>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CA615D67-0ABB-8F4A-9351-87D453013BEC}"/>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DCL: Administration Statements – 2</a:t>
            </a:r>
          </a:p>
        </p:txBody>
      </p:sp>
      <p:sp>
        <p:nvSpPr>
          <p:cNvPr id="5" name="Content Placeholder 2"/>
          <p:cNvSpPr txBox="1">
            <a:spLocks/>
          </p:cNvSpPr>
          <p:nvPr/>
        </p:nvSpPr>
        <p:spPr>
          <a:xfrm>
            <a:off x="288001" y="927049"/>
            <a:ext cx="8567999" cy="4114140"/>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403225" lvl="1">
              <a:lnSpc>
                <a:spcPct val="102000"/>
              </a:lnSpc>
              <a:buFont typeface="Wingdings" pitchFamily="2" charset="2"/>
              <a:buChar char="Ø"/>
            </a:pPr>
            <a:r>
              <a:rPr lang="en-GB" sz="2400" b="0" dirty="0">
                <a:cs typeface="Bitstream Vera Sans" charset="0"/>
              </a:rPr>
              <a:t>Account management: users, permissions, view status, etc.</a:t>
            </a:r>
          </a:p>
          <a:p>
            <a:pPr marL="803275" lvl="2" indent="-400050">
              <a:lnSpc>
                <a:spcPct val="102000"/>
              </a:lnSpc>
              <a:buFont typeface="Wingdings" pitchFamily="2" charset="2"/>
              <a:buChar char="Ø"/>
            </a:pPr>
            <a:r>
              <a:rPr lang="en-GB" sz="2200" b="0" dirty="0">
                <a:solidFill>
                  <a:srgbClr val="D5FED6"/>
                </a:solidFill>
                <a:latin typeface="Consolas" panose="020B0609020204030204" pitchFamily="49" charset="0"/>
                <a:cs typeface="Consolas" panose="020B0609020204030204" pitchFamily="49" charset="0"/>
              </a:rPr>
              <a:t>CREATE USER</a:t>
            </a:r>
            <a:r>
              <a:rPr lang="en-GB" sz="2200" b="0" dirty="0">
                <a:latin typeface="Consolas" panose="020B0609020204030204" pitchFamily="49" charset="0"/>
                <a:cs typeface="Consolas" panose="020B0609020204030204" pitchFamily="49" charset="0"/>
              </a:rPr>
              <a:t>, </a:t>
            </a:r>
            <a:r>
              <a:rPr lang="en-GB" sz="2200" b="0" dirty="0">
                <a:solidFill>
                  <a:srgbClr val="D5FED6"/>
                </a:solidFill>
                <a:latin typeface="Consolas" panose="020B0609020204030204" pitchFamily="49" charset="0"/>
                <a:cs typeface="Consolas" panose="020B0609020204030204" pitchFamily="49" charset="0"/>
              </a:rPr>
              <a:t>DROP USER</a:t>
            </a:r>
            <a:r>
              <a:rPr lang="en-GB" sz="2200" b="0" dirty="0">
                <a:latin typeface="Consolas" panose="020B0609020204030204" pitchFamily="49" charset="0"/>
                <a:cs typeface="Consolas" panose="020B0609020204030204" pitchFamily="49" charset="0"/>
              </a:rPr>
              <a:t>, </a:t>
            </a:r>
            <a:r>
              <a:rPr lang="en-GB" sz="2200" b="0" dirty="0">
                <a:solidFill>
                  <a:srgbClr val="D5FED6"/>
                </a:solidFill>
                <a:latin typeface="Consolas" panose="020B0609020204030204" pitchFamily="49" charset="0"/>
                <a:cs typeface="Consolas" panose="020B0609020204030204" pitchFamily="49" charset="0"/>
              </a:rPr>
              <a:t>RENAME USER</a:t>
            </a:r>
            <a:r>
              <a:rPr lang="en-GB" sz="2200" b="0" dirty="0">
                <a:latin typeface="Consolas" panose="020B0609020204030204" pitchFamily="49" charset="0"/>
                <a:cs typeface="Consolas" panose="020B0609020204030204" pitchFamily="49" charset="0"/>
              </a:rPr>
              <a:t>, </a:t>
            </a:r>
            <a:r>
              <a:rPr lang="en-GB" sz="2200" b="0" dirty="0">
                <a:solidFill>
                  <a:srgbClr val="D5FED6"/>
                </a:solidFill>
                <a:latin typeface="Consolas" panose="020B0609020204030204" pitchFamily="49" charset="0"/>
                <a:cs typeface="Consolas" panose="020B0609020204030204" pitchFamily="49" charset="0"/>
              </a:rPr>
              <a:t>GRANT</a:t>
            </a:r>
            <a:r>
              <a:rPr lang="en-GB" sz="2200" b="0" dirty="0">
                <a:latin typeface="Consolas" panose="020B0609020204030204" pitchFamily="49" charset="0"/>
                <a:cs typeface="Consolas" panose="020B0609020204030204" pitchFamily="49" charset="0"/>
              </a:rPr>
              <a:t>, </a:t>
            </a:r>
            <a:r>
              <a:rPr lang="en-GB" sz="2200" b="0" dirty="0">
                <a:solidFill>
                  <a:srgbClr val="D5FED6"/>
                </a:solidFill>
                <a:latin typeface="Consolas" panose="020B0609020204030204" pitchFamily="49" charset="0"/>
                <a:cs typeface="Consolas" panose="020B0609020204030204" pitchFamily="49" charset="0"/>
              </a:rPr>
              <a:t>REVOKE</a:t>
            </a:r>
            <a:r>
              <a:rPr lang="en-GB" sz="2200" b="0" dirty="0">
                <a:latin typeface="Consolas" panose="020B0609020204030204" pitchFamily="49" charset="0"/>
                <a:cs typeface="Consolas" panose="020B0609020204030204" pitchFamily="49" charset="0"/>
              </a:rPr>
              <a:t>, </a:t>
            </a:r>
            <a:r>
              <a:rPr lang="en-GB" sz="2200" b="0" dirty="0">
                <a:solidFill>
                  <a:srgbClr val="D5FED6"/>
                </a:solidFill>
                <a:latin typeface="Consolas" panose="020B0609020204030204" pitchFamily="49" charset="0"/>
                <a:cs typeface="Consolas" panose="020B0609020204030204" pitchFamily="49" charset="0"/>
              </a:rPr>
              <a:t>SET PASSWORD</a:t>
            </a:r>
            <a:r>
              <a:rPr lang="en-GB" sz="2200" b="0" dirty="0">
                <a:cs typeface="Bitstream Vera Sans" charset="0"/>
              </a:rPr>
              <a:t>, e.g.</a:t>
            </a:r>
          </a:p>
          <a:p>
            <a:pPr lvl="2">
              <a:buFont typeface="Wingdings" pitchFamily="2" charset="2"/>
              <a:buChar char="Ø"/>
            </a:pPr>
            <a:r>
              <a:rPr lang="en-US" sz="2200" b="0" dirty="0">
                <a:solidFill>
                  <a:srgbClr val="D5FED6"/>
                </a:solidFill>
                <a:latin typeface="Consolas" panose="020B0609020204030204" pitchFamily="49" charset="0"/>
                <a:cs typeface="Consolas" panose="020B0609020204030204" pitchFamily="49" charset="0"/>
              </a:rPr>
              <a:t>GRANT</a:t>
            </a:r>
            <a:r>
              <a:rPr lang="en-US" sz="2200" dirty="0"/>
              <a:t> </a:t>
            </a:r>
            <a:r>
              <a:rPr lang="en-US" sz="2200" b="0" dirty="0"/>
              <a:t>– gives user's access privileges to database</a:t>
            </a:r>
          </a:p>
          <a:p>
            <a:pPr lvl="2">
              <a:buFont typeface="Wingdings" pitchFamily="2" charset="2"/>
              <a:buChar char="Ø"/>
            </a:pPr>
            <a:r>
              <a:rPr lang="en-US" sz="2200" b="0" dirty="0">
                <a:solidFill>
                  <a:srgbClr val="D5FED6"/>
                </a:solidFill>
                <a:latin typeface="Consolas" panose="020B0609020204030204" pitchFamily="49" charset="0"/>
                <a:cs typeface="Consolas" panose="020B0609020204030204" pitchFamily="49" charset="0"/>
              </a:rPr>
              <a:t>REVOKE</a:t>
            </a:r>
            <a:r>
              <a:rPr lang="en-US" sz="2200" dirty="0"/>
              <a:t> </a:t>
            </a:r>
            <a:r>
              <a:rPr lang="en-US" sz="2200" b="0" dirty="0"/>
              <a:t>– withdraw access privileges given with the GRANT command</a:t>
            </a:r>
          </a:p>
          <a:p>
            <a:pPr marL="403225" lvl="1">
              <a:lnSpc>
                <a:spcPct val="102000"/>
              </a:lnSpc>
              <a:buFont typeface="Wingdings" pitchFamily="2" charset="2"/>
              <a:buChar char="Ø"/>
            </a:pPr>
            <a:r>
              <a:rPr lang="en-GB" sz="2400" b="0" dirty="0">
                <a:cs typeface="Bitstream Vera Sans" charset="0"/>
              </a:rPr>
              <a:t>Table maintenance:</a:t>
            </a:r>
          </a:p>
          <a:p>
            <a:pPr marL="803275" lvl="2" indent="-400050">
              <a:lnSpc>
                <a:spcPct val="102000"/>
              </a:lnSpc>
              <a:buFont typeface="Wingdings" pitchFamily="2" charset="2"/>
              <a:buChar char="Ø"/>
            </a:pPr>
            <a:r>
              <a:rPr lang="en-GB" sz="2200" b="0" dirty="0">
                <a:solidFill>
                  <a:srgbClr val="D5FED6"/>
                </a:solidFill>
                <a:latin typeface="Consolas" panose="020B0609020204030204" pitchFamily="49" charset="0"/>
                <a:cs typeface="Consolas" panose="020B0609020204030204" pitchFamily="49" charset="0"/>
              </a:rPr>
              <a:t>ANALYSE TABLE</a:t>
            </a:r>
            <a:r>
              <a:rPr lang="en-GB" sz="2200" b="0" dirty="0">
                <a:latin typeface="Consolas" panose="020B0609020204030204" pitchFamily="49" charset="0"/>
                <a:cs typeface="Consolas" panose="020B0609020204030204" pitchFamily="49" charset="0"/>
              </a:rPr>
              <a:t>, </a:t>
            </a:r>
            <a:r>
              <a:rPr lang="en-GB" sz="2200" b="0" dirty="0">
                <a:solidFill>
                  <a:srgbClr val="D5FED6"/>
                </a:solidFill>
                <a:latin typeface="Consolas" panose="020B0609020204030204" pitchFamily="49" charset="0"/>
                <a:cs typeface="Consolas" panose="020B0609020204030204" pitchFamily="49" charset="0"/>
              </a:rPr>
              <a:t>CHECK TABLE</a:t>
            </a:r>
            <a:r>
              <a:rPr lang="en-GB" sz="2200" b="0" dirty="0">
                <a:latin typeface="Consolas" panose="020B0609020204030204" pitchFamily="49" charset="0"/>
                <a:cs typeface="Consolas" panose="020B0609020204030204" pitchFamily="49" charset="0"/>
              </a:rPr>
              <a:t>, </a:t>
            </a:r>
            <a:r>
              <a:rPr lang="en-GB" sz="2200" b="0" dirty="0">
                <a:solidFill>
                  <a:srgbClr val="D5FED6"/>
                </a:solidFill>
                <a:latin typeface="Consolas" panose="020B0609020204030204" pitchFamily="49" charset="0"/>
                <a:cs typeface="Consolas" panose="020B0609020204030204" pitchFamily="49" charset="0"/>
              </a:rPr>
              <a:t>REPAIR TABLE</a:t>
            </a:r>
          </a:p>
          <a:p>
            <a:pPr marL="403225" lvl="1">
              <a:lnSpc>
                <a:spcPct val="102000"/>
              </a:lnSpc>
              <a:buFont typeface="Wingdings" pitchFamily="2" charset="2"/>
              <a:buChar char="Ø"/>
            </a:pPr>
            <a:r>
              <a:rPr lang="en-US" sz="2400" b="0" dirty="0"/>
              <a:t>Plugin and User-Defined Function Statements:</a:t>
            </a:r>
          </a:p>
          <a:p>
            <a:pPr marL="803275" lvl="2" indent="-400050">
              <a:lnSpc>
                <a:spcPct val="102000"/>
              </a:lnSpc>
              <a:buFont typeface="Wingdings" pitchFamily="2" charset="2"/>
              <a:buChar char="Ø"/>
            </a:pPr>
            <a:r>
              <a:rPr lang="en-GB" sz="2200" b="0" dirty="0">
                <a:solidFill>
                  <a:srgbClr val="D5FED6"/>
                </a:solidFill>
                <a:latin typeface="Consolas" panose="020B0609020204030204" pitchFamily="49" charset="0"/>
                <a:cs typeface="Consolas" panose="020B0609020204030204" pitchFamily="49" charset="0"/>
              </a:rPr>
              <a:t>CREATE</a:t>
            </a:r>
            <a:r>
              <a:rPr lang="en-GB" sz="2200" b="0" dirty="0">
                <a:latin typeface="Consolas" panose="020B0609020204030204" pitchFamily="49" charset="0"/>
                <a:cs typeface="Consolas" panose="020B0609020204030204" pitchFamily="49" charset="0"/>
              </a:rPr>
              <a:t>/</a:t>
            </a:r>
            <a:r>
              <a:rPr lang="en-GB" sz="2200" b="0" dirty="0">
                <a:solidFill>
                  <a:srgbClr val="D5FED6"/>
                </a:solidFill>
                <a:latin typeface="Consolas" panose="020B0609020204030204" pitchFamily="49" charset="0"/>
                <a:cs typeface="Consolas" panose="020B0609020204030204" pitchFamily="49" charset="0"/>
              </a:rPr>
              <a:t>DROP FUNCTION</a:t>
            </a:r>
            <a:r>
              <a:rPr lang="en-GB" sz="2200" b="0" dirty="0">
                <a:latin typeface="Consolas" panose="020B0609020204030204" pitchFamily="49" charset="0"/>
                <a:cs typeface="Consolas" panose="020B0609020204030204" pitchFamily="49" charset="0"/>
              </a:rPr>
              <a:t>, </a:t>
            </a:r>
            <a:r>
              <a:rPr lang="en-GB" sz="2200" b="0" dirty="0">
                <a:solidFill>
                  <a:srgbClr val="D5FED6"/>
                </a:solidFill>
                <a:latin typeface="Consolas" panose="020B0609020204030204" pitchFamily="49" charset="0"/>
                <a:cs typeface="Consolas" panose="020B0609020204030204" pitchFamily="49" charset="0"/>
              </a:rPr>
              <a:t>INSTALL</a:t>
            </a:r>
            <a:r>
              <a:rPr lang="en-GB" sz="2200" b="0" dirty="0">
                <a:latin typeface="Consolas" panose="020B0609020204030204" pitchFamily="49" charset="0"/>
                <a:cs typeface="Consolas" panose="020B0609020204030204" pitchFamily="49" charset="0"/>
              </a:rPr>
              <a:t>/</a:t>
            </a:r>
            <a:r>
              <a:rPr lang="en-GB" sz="2200" b="0" dirty="0">
                <a:solidFill>
                  <a:srgbClr val="D5FED6"/>
                </a:solidFill>
                <a:latin typeface="Consolas" panose="020B0609020204030204" pitchFamily="49" charset="0"/>
                <a:cs typeface="Consolas" panose="020B0609020204030204" pitchFamily="49" charset="0"/>
              </a:rPr>
              <a:t>UNINSTALL PLUGIN</a:t>
            </a:r>
          </a:p>
        </p:txBody>
      </p:sp>
      <p:sp>
        <p:nvSpPr>
          <p:cNvPr id="4" name="Slide Number Placeholder 3">
            <a:extLst>
              <a:ext uri="{FF2B5EF4-FFF2-40B4-BE49-F238E27FC236}">
                <a16:creationId xmlns:a16="http://schemas.microsoft.com/office/drawing/2014/main" id="{FA9BFF0C-7D40-F74A-9426-98CBDBF3C31B}"/>
              </a:ext>
            </a:extLst>
          </p:cNvPr>
          <p:cNvSpPr>
            <a:spLocks noGrp="1"/>
          </p:cNvSpPr>
          <p:nvPr>
            <p:ph type="sldNum" sz="quarter" idx="12"/>
          </p:nvPr>
        </p:nvSpPr>
        <p:spPr/>
        <p:txBody>
          <a:bodyPr/>
          <a:lstStyle/>
          <a:p>
            <a:fld id="{D12AA694-00EB-4F4B-AABB-6F50FB178914}" type="slidenum">
              <a:rPr lang="en-US" smtClean="0"/>
              <a:t>88</a:t>
            </a:fld>
            <a:endParaRPr lang="en-US"/>
          </a:p>
        </p:txBody>
      </p:sp>
    </p:spTree>
    <p:extLst>
      <p:ext uri="{BB962C8B-B14F-4D97-AF65-F5344CB8AC3E}">
        <p14:creationId xmlns:p14="http://schemas.microsoft.com/office/powerpoint/2010/main" val="274046976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5">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5">
                                            <p:txEl>
                                              <p:pRg st="2" end="2"/>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3" end="3"/>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5">
                                            <p:txEl>
                                              <p:pRg st="4" end="4"/>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28" dur="500"/>
                                        <p:tgtEl>
                                          <p:spTgt spid="5">
                                            <p:txEl>
                                              <p:pRg st="5" end="5"/>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6" end="6"/>
                                            </p:txEl>
                                          </p:spTgt>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3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3">
            <a:extLst>
              <a:ext uri="{FF2B5EF4-FFF2-40B4-BE49-F238E27FC236}">
                <a16:creationId xmlns:a16="http://schemas.microsoft.com/office/drawing/2014/main" id="{847807DB-ED58-9442-A116-E9517F4D61B7}"/>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6" name="Rectangle 5"/>
          <p:cNvSpPr/>
          <p:nvPr/>
        </p:nvSpPr>
        <p:spPr>
          <a:xfrm>
            <a:off x="342000" y="1152000"/>
            <a:ext cx="8194704" cy="3877985"/>
          </a:xfrm>
          <a:prstGeom prst="rect">
            <a:avLst/>
          </a:prstGeom>
        </p:spPr>
        <p:txBody>
          <a:bodyPr wrap="square">
            <a:spAutoFit/>
          </a:bodyPr>
          <a:lstStyle/>
          <a:p>
            <a:pPr marL="324000" indent="-349200">
              <a:spcBef>
                <a:spcPts val="400"/>
              </a:spcBef>
              <a:spcAft>
                <a:spcPts val="200"/>
              </a:spcAft>
              <a:buFont typeface="Wingdings" charset="2"/>
              <a:buChar char="Ø"/>
            </a:pPr>
            <a:r>
              <a:rPr lang="en-GB" sz="2400" b="1" dirty="0">
                <a:solidFill>
                  <a:srgbClr val="FFC000"/>
                </a:solidFill>
              </a:rPr>
              <a:t>keys</a:t>
            </a:r>
            <a:r>
              <a:rPr lang="en-GB" sz="2400" dirty="0">
                <a:solidFill>
                  <a:srgbClr val="FFC000"/>
                </a:solidFill>
              </a:rPr>
              <a:t> (primary, candidate, external)</a:t>
            </a:r>
          </a:p>
          <a:p>
            <a:pPr marL="324000" indent="-349200">
              <a:spcBef>
                <a:spcPts val="400"/>
              </a:spcBef>
              <a:spcAft>
                <a:spcPts val="200"/>
              </a:spcAft>
              <a:buFont typeface="Wingdings" charset="2"/>
              <a:buChar char="§"/>
            </a:pPr>
            <a:r>
              <a:rPr lang="en-GB" sz="2400" dirty="0"/>
              <a:t>A key is a single or group of fields that allows to identify in a unique way a single record or a subset within the table.</a:t>
            </a:r>
          </a:p>
          <a:p>
            <a:pPr marL="324000" indent="-349200">
              <a:spcBef>
                <a:spcPts val="400"/>
              </a:spcBef>
              <a:spcAft>
                <a:spcPts val="200"/>
              </a:spcAft>
              <a:buFont typeface="Wingdings" charset="2"/>
              <a:buChar char="§"/>
            </a:pPr>
            <a:r>
              <a:rPr lang="en-GB" sz="2400" dirty="0"/>
              <a:t>A key can be composed by one or more fields.</a:t>
            </a:r>
          </a:p>
          <a:p>
            <a:pPr marL="324000" indent="-349200">
              <a:spcBef>
                <a:spcPts val="400"/>
              </a:spcBef>
              <a:spcAft>
                <a:spcPts val="200"/>
              </a:spcAft>
              <a:buFont typeface="Wingdings" charset="2"/>
              <a:buChar char="§"/>
            </a:pPr>
            <a:r>
              <a:rPr lang="en-GB" sz="2400" dirty="0"/>
              <a:t>Each table can have one or more keys.</a:t>
            </a:r>
          </a:p>
          <a:p>
            <a:pPr marL="324000" indent="-349200">
              <a:spcBef>
                <a:spcPts val="400"/>
              </a:spcBef>
              <a:spcAft>
                <a:spcPts val="200"/>
              </a:spcAft>
              <a:buFont typeface="Wingdings" charset="2"/>
              <a:buChar char="§"/>
            </a:pPr>
            <a:r>
              <a:rPr lang="en-GB" sz="2400" dirty="0"/>
              <a:t>In a table cannot exist two distinct records with the same primary/unique key field.</a:t>
            </a:r>
          </a:p>
          <a:p>
            <a:pPr marL="324000" indent="-349200">
              <a:spcBef>
                <a:spcPts val="400"/>
              </a:spcBef>
              <a:spcAft>
                <a:spcPts val="200"/>
              </a:spcAft>
              <a:buFont typeface="Wingdings" charset="2"/>
              <a:buChar char="§"/>
            </a:pPr>
            <a:r>
              <a:rPr lang="en-GB" sz="2400" dirty="0"/>
              <a:t>Cannot exist primary/unique keys containing </a:t>
            </a:r>
            <a:r>
              <a:rPr lang="en-GB" sz="2400" dirty="0">
                <a:solidFill>
                  <a:srgbClr val="FFFF00"/>
                </a:solidFill>
              </a:rPr>
              <a:t>NULL</a:t>
            </a:r>
            <a:r>
              <a:rPr lang="en-GB" sz="2400" dirty="0"/>
              <a:t> values.</a:t>
            </a:r>
          </a:p>
          <a:p>
            <a:pPr marL="324000" indent="-349200">
              <a:spcBef>
                <a:spcPts val="400"/>
              </a:spcBef>
              <a:spcAft>
                <a:spcPts val="200"/>
              </a:spcAft>
              <a:buFont typeface="Wingdings" charset="2"/>
              <a:buChar char="§"/>
            </a:pPr>
            <a:r>
              <a:rPr lang="en-GB" sz="2400" dirty="0">
                <a:solidFill>
                  <a:srgbClr val="FFFF00"/>
                </a:solidFill>
              </a:rPr>
              <a:t>It’s a fundamental component of relational databases.</a:t>
            </a:r>
          </a:p>
        </p:txBody>
      </p:sp>
      <p:sp>
        <p:nvSpPr>
          <p:cNvPr id="3" name="Slide Number Placeholder 2"/>
          <p:cNvSpPr>
            <a:spLocks noGrp="1"/>
          </p:cNvSpPr>
          <p:nvPr>
            <p:ph type="sldNum" sz="quarter" idx="12"/>
          </p:nvPr>
        </p:nvSpPr>
        <p:spPr/>
        <p:txBody>
          <a:bodyPr/>
          <a:lstStyle/>
          <a:p>
            <a:fld id="{FB16AC60-4618-014F-ABF8-BFC9F6D13946}" type="slidenum">
              <a:rPr lang="it-IT" smtClean="0"/>
              <a:t>8</a:t>
            </a:fld>
            <a:endParaRPr lang="it-IT"/>
          </a:p>
        </p:txBody>
      </p:sp>
      <p:sp>
        <p:nvSpPr>
          <p:cNvPr id="9" name="Title 1">
            <a:extLst>
              <a:ext uri="{FF2B5EF4-FFF2-40B4-BE49-F238E27FC236}">
                <a16:creationId xmlns:a16="http://schemas.microsoft.com/office/drawing/2014/main" id="{6DF38DB5-D837-BD4B-8786-C3621AF8F31C}"/>
              </a:ext>
            </a:extLst>
          </p:cNvPr>
          <p:cNvSpPr>
            <a:spLocks noGrp="1"/>
          </p:cNvSpPr>
          <p:nvPr>
            <p:ph type="title"/>
          </p:nvPr>
        </p:nvSpPr>
        <p:spPr>
          <a:xfrm>
            <a:off x="720000" y="102420"/>
            <a:ext cx="7920000" cy="718246"/>
          </a:xfrm>
        </p:spPr>
        <p:txBody>
          <a:bodyPr>
            <a:normAutofit/>
          </a:bodyPr>
          <a:lstStyle/>
          <a:p>
            <a:pPr algn="l"/>
            <a:r>
              <a:rPr lang="en-GB" sz="3600" dirty="0">
                <a:solidFill>
                  <a:schemeClr val="tx2"/>
                </a:solidFill>
              </a:rPr>
              <a:t>Database terms: key</a:t>
            </a:r>
          </a:p>
        </p:txBody>
      </p:sp>
    </p:spTree>
    <p:extLst>
      <p:ext uri="{BB962C8B-B14F-4D97-AF65-F5344CB8AC3E}">
        <p14:creationId xmlns:p14="http://schemas.microsoft.com/office/powerpoint/2010/main" val="303714279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p:tgtEl>
                                          <p:spTgt spid="6">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p:tgtEl>
                                          <p:spTgt spid="6">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6">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p:tgtEl>
                                          <p:spTgt spid="6">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3">
            <a:extLst>
              <a:ext uri="{FF2B5EF4-FFF2-40B4-BE49-F238E27FC236}">
                <a16:creationId xmlns:a16="http://schemas.microsoft.com/office/drawing/2014/main" id="{D7B846DE-5FE8-D14F-930C-11B1C9F3C846}"/>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SQL: Utility Statements and common clauses</a:t>
            </a:r>
          </a:p>
        </p:txBody>
      </p:sp>
      <p:sp>
        <p:nvSpPr>
          <p:cNvPr id="5" name="Content Placeholder 2"/>
          <p:cNvSpPr txBox="1">
            <a:spLocks/>
          </p:cNvSpPr>
          <p:nvPr/>
        </p:nvSpPr>
        <p:spPr>
          <a:xfrm>
            <a:off x="288001" y="927049"/>
            <a:ext cx="8632718" cy="4401846"/>
          </a:xfrm>
          <a:prstGeom prst="rect">
            <a:avLst/>
          </a:prstGeom>
        </p:spPr>
        <p:txBody>
          <a:bodyPr vert="horz" wrap="square"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403225" lvl="1">
              <a:lnSpc>
                <a:spcPct val="102000"/>
              </a:lnSpc>
              <a:buFont typeface="Wingdings" pitchFamily="2" charset="2"/>
              <a:buChar char="Ø"/>
            </a:pPr>
            <a:r>
              <a:rPr lang="en-GB" sz="2400" b="0" dirty="0">
                <a:cs typeface="Bitstream Vera Sans" charset="0"/>
              </a:rPr>
              <a:t>View status, etc.:</a:t>
            </a:r>
          </a:p>
          <a:p>
            <a:pPr marL="803275" lvl="2" indent="-400050">
              <a:lnSpc>
                <a:spcPct val="102000"/>
              </a:lnSpc>
              <a:buFont typeface="Wingdings" pitchFamily="2" charset="2"/>
              <a:buChar char="Ø"/>
            </a:pPr>
            <a:r>
              <a:rPr lang="en-GB" sz="2200" b="0" dirty="0">
                <a:solidFill>
                  <a:srgbClr val="D5FED6"/>
                </a:solidFill>
                <a:latin typeface="Consolas" panose="020B0609020204030204" pitchFamily="49" charset="0"/>
                <a:cs typeface="Consolas" panose="020B0609020204030204" pitchFamily="49" charset="0"/>
              </a:rPr>
              <a:t>SET</a:t>
            </a:r>
            <a:r>
              <a:rPr lang="en-GB" sz="2200" b="0" dirty="0">
                <a:cs typeface="Bitstream Vera Sans" charset="0"/>
              </a:rPr>
              <a:t>, </a:t>
            </a:r>
            <a:r>
              <a:rPr lang="en-GB" sz="2200" b="0" u="sng" dirty="0">
                <a:solidFill>
                  <a:srgbClr val="CCFFCC"/>
                </a:solidFill>
                <a:latin typeface="Consolas" panose="020B0609020204030204" pitchFamily="49" charset="0"/>
                <a:cs typeface="Consolas" panose="020B0609020204030204" pitchFamily="49" charset="0"/>
              </a:rPr>
              <a:t>SHOW</a:t>
            </a:r>
            <a:r>
              <a:rPr lang="en-GB" sz="2200" b="0" dirty="0">
                <a:cs typeface="Bitstream Vera Sans" charset="0"/>
              </a:rPr>
              <a:t>, </a:t>
            </a:r>
            <a:r>
              <a:rPr lang="en-GB" sz="2200" b="0" dirty="0">
                <a:solidFill>
                  <a:srgbClr val="D5FED6"/>
                </a:solidFill>
                <a:latin typeface="Consolas" panose="020B0609020204030204" pitchFamily="49" charset="0"/>
                <a:cs typeface="Consolas" panose="020B0609020204030204" pitchFamily="49" charset="0"/>
              </a:rPr>
              <a:t>DESCRIBE</a:t>
            </a:r>
            <a:r>
              <a:rPr lang="en-GB" sz="2200" b="0" dirty="0">
                <a:cs typeface="Bitstream Vera Sans" charset="0"/>
              </a:rPr>
              <a:t> ( </a:t>
            </a:r>
            <a:r>
              <a:rPr lang="en-US" sz="2200" b="0" i="1" dirty="0"/>
              <a:t>SHOW COLUMNS FROM </a:t>
            </a:r>
            <a:r>
              <a:rPr lang="en-US" sz="2200" b="0" dirty="0"/>
              <a:t>), </a:t>
            </a:r>
            <a:r>
              <a:rPr lang="en-US" sz="2200" b="0" u="sng" dirty="0">
                <a:solidFill>
                  <a:srgbClr val="CCFFCC"/>
                </a:solidFill>
                <a:latin typeface="Consolas" panose="020B0609020204030204" pitchFamily="49" charset="0"/>
                <a:cs typeface="Consolas" panose="020B0609020204030204" pitchFamily="49" charset="0"/>
              </a:rPr>
              <a:t>EXPLAIN</a:t>
            </a:r>
            <a:r>
              <a:rPr lang="en-US" sz="2200" b="0" dirty="0"/>
              <a:t>, </a:t>
            </a:r>
            <a:r>
              <a:rPr lang="en-US" sz="2200" b="0" dirty="0">
                <a:solidFill>
                  <a:srgbClr val="D5FED6"/>
                </a:solidFill>
                <a:latin typeface="Consolas" panose="020B0609020204030204" pitchFamily="49" charset="0"/>
                <a:cs typeface="Consolas" panose="020B0609020204030204" pitchFamily="49" charset="0"/>
              </a:rPr>
              <a:t>HELP</a:t>
            </a:r>
            <a:r>
              <a:rPr lang="en-US" sz="2200" b="0" dirty="0"/>
              <a:t>, </a:t>
            </a:r>
            <a:r>
              <a:rPr lang="en-US" sz="2200" b="0" dirty="0">
                <a:solidFill>
                  <a:srgbClr val="D5FED6"/>
                </a:solidFill>
                <a:latin typeface="Consolas" panose="020B0609020204030204" pitchFamily="49" charset="0"/>
                <a:cs typeface="Consolas" panose="020B0609020204030204" pitchFamily="49" charset="0"/>
              </a:rPr>
              <a:t>USE</a:t>
            </a:r>
            <a:r>
              <a:rPr lang="en-US" sz="2200" b="0" dirty="0"/>
              <a:t>, </a:t>
            </a:r>
            <a:r>
              <a:rPr lang="en-GB" sz="2200" b="0" dirty="0">
                <a:solidFill>
                  <a:srgbClr val="D5FED6"/>
                </a:solidFill>
                <a:latin typeface="Consolas" panose="020B0609020204030204" pitchFamily="49" charset="0"/>
                <a:cs typeface="Consolas" panose="020B0609020204030204" pitchFamily="49" charset="0"/>
              </a:rPr>
              <a:t>FLUSH</a:t>
            </a:r>
            <a:r>
              <a:rPr lang="en-GB" sz="2200" b="0" dirty="0">
                <a:cs typeface="Bitstream Vera Sans" charset="0"/>
              </a:rPr>
              <a:t>, </a:t>
            </a:r>
            <a:r>
              <a:rPr lang="en-GB" sz="2200" b="0" dirty="0">
                <a:solidFill>
                  <a:srgbClr val="D5FED6"/>
                </a:solidFill>
                <a:latin typeface="Consolas" panose="020B0609020204030204" pitchFamily="49" charset="0"/>
                <a:cs typeface="Consolas" panose="020B0609020204030204" pitchFamily="49" charset="0"/>
              </a:rPr>
              <a:t>KILL</a:t>
            </a:r>
            <a:r>
              <a:rPr lang="en-GB" sz="2200" b="0" dirty="0">
                <a:cs typeface="Bitstream Vera Sans" charset="0"/>
              </a:rPr>
              <a:t>, </a:t>
            </a:r>
            <a:r>
              <a:rPr lang="en-GB" sz="2200" b="0" dirty="0">
                <a:solidFill>
                  <a:srgbClr val="D5FED6"/>
                </a:solidFill>
                <a:latin typeface="Consolas" panose="020B0609020204030204" pitchFamily="49" charset="0"/>
                <a:cs typeface="Consolas" panose="020B0609020204030204" pitchFamily="49" charset="0"/>
              </a:rPr>
              <a:t>RESET</a:t>
            </a:r>
            <a:r>
              <a:rPr lang="en-GB" sz="2200" b="0" dirty="0">
                <a:cs typeface="Bitstream Vera Sans" charset="0"/>
              </a:rPr>
              <a:t>, e.g.</a:t>
            </a:r>
          </a:p>
          <a:p>
            <a:pPr marL="812800" lvl="2" indent="0">
              <a:lnSpc>
                <a:spcPct val="102000"/>
              </a:lnSpc>
              <a:buNone/>
            </a:pPr>
            <a:r>
              <a:rPr lang="en-US" sz="2200" b="0" dirty="0">
                <a:solidFill>
                  <a:srgbClr val="D5FED6"/>
                </a:solidFill>
                <a:latin typeface="Consolas"/>
                <a:cs typeface="Consolas"/>
              </a:rPr>
              <a:t>SHOW</a:t>
            </a:r>
            <a:r>
              <a:rPr lang="en-US" dirty="0">
                <a:latin typeface="Consolas"/>
                <a:cs typeface="Consolas"/>
              </a:rPr>
              <a:t> </a:t>
            </a:r>
            <a:r>
              <a:rPr lang="en-US" sz="2200" b="0" i="1" dirty="0">
                <a:latin typeface="Consolas"/>
                <a:cs typeface="Consolas"/>
              </a:rPr>
              <a:t>item</a:t>
            </a:r>
            <a:r>
              <a:rPr lang="en-US" sz="2200" dirty="0"/>
              <a:t> </a:t>
            </a:r>
            <a:r>
              <a:rPr lang="en-US" sz="2200" b="0" dirty="0"/>
              <a:t>– provide information about a long list of things: databases, tables, view, columns, functions, status, about the server, …</a:t>
            </a:r>
            <a:endParaRPr lang="en-GB" sz="2400" dirty="0">
              <a:cs typeface="Bitstream Vera Sans" charset="0"/>
            </a:endParaRPr>
          </a:p>
          <a:p>
            <a:pPr marL="746125" lvl="2" indent="-342900">
              <a:lnSpc>
                <a:spcPct val="102000"/>
              </a:lnSpc>
              <a:buFont typeface="Wingdings" pitchFamily="2" charset="2"/>
              <a:buChar char="Ø"/>
            </a:pPr>
            <a:r>
              <a:rPr lang="en-US" sz="2200" b="0" dirty="0">
                <a:solidFill>
                  <a:srgbClr val="D5FED6"/>
                </a:solidFill>
                <a:latin typeface="Consolas"/>
                <a:cs typeface="Consolas"/>
              </a:rPr>
              <a:t>EXPLAIN</a:t>
            </a:r>
            <a:r>
              <a:rPr lang="en-US" b="0" dirty="0">
                <a:latin typeface="Consolas"/>
                <a:cs typeface="Consolas"/>
              </a:rPr>
              <a:t> </a:t>
            </a:r>
            <a:r>
              <a:rPr lang="en-US" sz="2200" b="0" i="1" dirty="0">
                <a:latin typeface="Consolas"/>
                <a:cs typeface="Consolas"/>
              </a:rPr>
              <a:t>item</a:t>
            </a:r>
            <a:r>
              <a:rPr lang="en-US" sz="2200" b="0" dirty="0"/>
              <a:t> – explain query execution, access path to data, e.g.</a:t>
            </a:r>
          </a:p>
          <a:p>
            <a:pPr marL="763588" lvl="2" indent="0">
              <a:lnSpc>
                <a:spcPct val="102000"/>
              </a:lnSpc>
              <a:buNone/>
            </a:pPr>
            <a:r>
              <a:rPr lang="en-GB" sz="2200" b="0" dirty="0">
                <a:solidFill>
                  <a:srgbClr val="CCFFCC"/>
                </a:solidFill>
                <a:latin typeface="Consolas"/>
                <a:cs typeface="Consolas"/>
              </a:rPr>
              <a:t>EXPLAIN SELECT </a:t>
            </a:r>
            <a:r>
              <a:rPr lang="en-GB" b="0" i="1" dirty="0" err="1">
                <a:solidFill>
                  <a:srgbClr val="CCFFCC"/>
                </a:solidFill>
                <a:latin typeface="Consolas"/>
                <a:cs typeface="Consolas"/>
              </a:rPr>
              <a:t>the_Query</a:t>
            </a:r>
            <a:r>
              <a:rPr lang="en-GB" b="0" dirty="0">
                <a:solidFill>
                  <a:srgbClr val="CCFFCC"/>
                </a:solidFill>
                <a:latin typeface="Consolas"/>
                <a:cs typeface="Consolas"/>
              </a:rPr>
              <a:t>;</a:t>
            </a:r>
          </a:p>
          <a:p>
            <a:pPr marL="403225" lvl="1">
              <a:lnSpc>
                <a:spcPct val="102000"/>
              </a:lnSpc>
              <a:buFont typeface="Wingdings" pitchFamily="2" charset="2"/>
              <a:buChar char="Ø"/>
            </a:pPr>
            <a:r>
              <a:rPr lang="en-GB" sz="2400" b="0" dirty="0">
                <a:cs typeface="Bitstream Vera Sans" charset="0"/>
              </a:rPr>
              <a:t>Common SELECT clauses:</a:t>
            </a:r>
          </a:p>
          <a:p>
            <a:pPr marL="803275" lvl="2" indent="-400050">
              <a:lnSpc>
                <a:spcPct val="102000"/>
              </a:lnSpc>
              <a:buFont typeface="Wingdings" pitchFamily="2" charset="2"/>
              <a:buChar char="Ø"/>
            </a:pPr>
            <a:r>
              <a:rPr lang="en-GB" sz="2200" b="0" u="sng" dirty="0">
                <a:solidFill>
                  <a:srgbClr val="D5FED6"/>
                </a:solidFill>
                <a:latin typeface="Consolas" panose="020B0609020204030204" pitchFamily="49" charset="0"/>
                <a:cs typeface="Consolas" panose="020B0609020204030204" pitchFamily="49" charset="0"/>
              </a:rPr>
              <a:t>LIMIT</a:t>
            </a:r>
            <a:r>
              <a:rPr lang="en-GB" sz="2200" b="0" dirty="0">
                <a:latin typeface="Consolas" panose="020B0609020204030204" pitchFamily="49" charset="0"/>
                <a:cs typeface="Consolas" panose="020B0609020204030204" pitchFamily="49" charset="0"/>
              </a:rPr>
              <a:t>, HAVING, </a:t>
            </a:r>
            <a:r>
              <a:rPr lang="en-GB" sz="2200" b="0" u="sng" dirty="0">
                <a:solidFill>
                  <a:srgbClr val="CCFFCC"/>
                </a:solidFill>
                <a:latin typeface="Consolas" panose="020B0609020204030204" pitchFamily="49" charset="0"/>
                <a:cs typeface="Consolas" panose="020B0609020204030204" pitchFamily="49" charset="0"/>
              </a:rPr>
              <a:t>GROUP BY</a:t>
            </a:r>
            <a:r>
              <a:rPr lang="en-GB" sz="2200" b="0" dirty="0">
                <a:latin typeface="Consolas" panose="020B0609020204030204" pitchFamily="49" charset="0"/>
                <a:cs typeface="Consolas" panose="020B0609020204030204" pitchFamily="49" charset="0"/>
              </a:rPr>
              <a:t>, ORDER BY, INTO OUTFILE, BETWEEN, IN</a:t>
            </a:r>
          </a:p>
        </p:txBody>
      </p:sp>
      <p:grpSp>
        <p:nvGrpSpPr>
          <p:cNvPr id="6" name="Group 5"/>
          <p:cNvGrpSpPr/>
          <p:nvPr/>
        </p:nvGrpSpPr>
        <p:grpSpPr>
          <a:xfrm rot="10800000">
            <a:off x="3328906" y="4957519"/>
            <a:ext cx="1574369" cy="751939"/>
            <a:chOff x="2695415" y="4819827"/>
            <a:chExt cx="1574369" cy="751939"/>
          </a:xfrm>
        </p:grpSpPr>
        <p:sp>
          <p:nvSpPr>
            <p:cNvPr id="3" name="Left Brace 2"/>
            <p:cNvSpPr/>
            <p:nvPr/>
          </p:nvSpPr>
          <p:spPr>
            <a:xfrm rot="5400000">
              <a:off x="3273548" y="4756229"/>
              <a:ext cx="414679" cy="1216396"/>
            </a:xfrm>
            <a:prstGeom prst="leftBrace">
              <a:avLst/>
            </a:prstGeom>
            <a:ln w="28575"/>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rot="10800000">
              <a:off x="2695415" y="4819827"/>
              <a:ext cx="1574369" cy="430887"/>
            </a:xfrm>
            <a:prstGeom prst="rect">
              <a:avLst/>
            </a:prstGeom>
            <a:noFill/>
          </p:spPr>
          <p:txBody>
            <a:bodyPr wrap="none" rtlCol="0">
              <a:spAutoFit/>
            </a:bodyPr>
            <a:lstStyle/>
            <a:p>
              <a:r>
                <a:rPr lang="en-GB" sz="2200" dirty="0">
                  <a:solidFill>
                    <a:srgbClr val="FFFF00"/>
                  </a:solidFill>
                  <a:effectLst>
                    <a:outerShdw blurRad="101600" dist="63500" dir="2700000" algn="tl" rotWithShape="0">
                      <a:prstClr val="black">
                        <a:alpha val="75000"/>
                      </a:prstClr>
                    </a:outerShdw>
                  </a:effectLst>
                  <a:cs typeface="Bitstream Vera Sans" charset="0"/>
                </a:rPr>
                <a:t>Aggregation</a:t>
              </a:r>
              <a:endParaRPr lang="en-US" sz="2200" dirty="0">
                <a:solidFill>
                  <a:srgbClr val="FFFF00"/>
                </a:solidFill>
                <a:effectLst>
                  <a:outerShdw blurRad="101600" dist="63500" dir="2700000" algn="tl" rotWithShape="0">
                    <a:prstClr val="black">
                      <a:alpha val="75000"/>
                    </a:prstClr>
                  </a:outerShdw>
                </a:effectLst>
              </a:endParaRPr>
            </a:p>
          </p:txBody>
        </p:sp>
      </p:grpSp>
      <p:sp>
        <p:nvSpPr>
          <p:cNvPr id="8" name="Slide Number Placeholder 7">
            <a:extLst>
              <a:ext uri="{FF2B5EF4-FFF2-40B4-BE49-F238E27FC236}">
                <a16:creationId xmlns:a16="http://schemas.microsoft.com/office/drawing/2014/main" id="{9679AD6A-5DE8-F149-A312-3E66D7AB0ED2}"/>
              </a:ext>
            </a:extLst>
          </p:cNvPr>
          <p:cNvSpPr>
            <a:spLocks noGrp="1"/>
          </p:cNvSpPr>
          <p:nvPr>
            <p:ph type="sldNum" sz="quarter" idx="12"/>
          </p:nvPr>
        </p:nvSpPr>
        <p:spPr/>
        <p:txBody>
          <a:bodyPr/>
          <a:lstStyle/>
          <a:p>
            <a:fld id="{D12AA694-00EB-4F4B-AABB-6F50FB178914}" type="slidenum">
              <a:rPr lang="en-US" smtClean="0"/>
              <a:t>89</a:t>
            </a:fld>
            <a:endParaRPr lang="en-US"/>
          </a:p>
        </p:txBody>
      </p:sp>
    </p:spTree>
    <p:extLst>
      <p:ext uri="{BB962C8B-B14F-4D97-AF65-F5344CB8AC3E}">
        <p14:creationId xmlns:p14="http://schemas.microsoft.com/office/powerpoint/2010/main" val="317111377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5">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5">
                                            <p:txEl>
                                              <p:pRg st="2" end="2"/>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3" end="3"/>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5">
                                            <p:txEl>
                                              <p:pRg st="4" end="4"/>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28" dur="500"/>
                                        <p:tgtEl>
                                          <p:spTgt spid="5">
                                            <p:txEl>
                                              <p:pRg st="5" end="5"/>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6" end="6"/>
                                            </p:txEl>
                                          </p:spTgt>
                                        </p:tgtEl>
                                      </p:cBhvr>
                                    </p:animEffect>
                                  </p:childTnLst>
                                </p:cTn>
                              </p:par>
                            </p:childTnLst>
                          </p:cTn>
                        </p:par>
                        <p:par>
                          <p:cTn id="33" fill="hold">
                            <p:stCondLst>
                              <p:cond delay="500"/>
                            </p:stCondLst>
                            <p:childTnLst>
                              <p:par>
                                <p:cTn id="34" presetID="22" presetClass="entr" presetSubtype="4"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9ACF004E-8D96-1C4A-8F1D-8312EDE9DD3F}"/>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SQL: Functions and Operators – 1</a:t>
            </a:r>
          </a:p>
        </p:txBody>
      </p:sp>
      <p:sp>
        <p:nvSpPr>
          <p:cNvPr id="5" name="Content Placeholder 2"/>
          <p:cNvSpPr txBox="1">
            <a:spLocks/>
          </p:cNvSpPr>
          <p:nvPr/>
        </p:nvSpPr>
        <p:spPr>
          <a:xfrm>
            <a:off x="288001" y="927049"/>
            <a:ext cx="8567999" cy="5277535"/>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None/>
            </a:pPr>
            <a:r>
              <a:rPr lang="en-US" dirty="0">
                <a:solidFill>
                  <a:srgbClr val="FFFFFF"/>
                </a:solidFill>
              </a:rPr>
              <a:t>Most of them are SQL standard, other are specific to each DB server. Below those for MySQL.</a:t>
            </a:r>
          </a:p>
          <a:p>
            <a:pPr marL="712788" indent="-441325">
              <a:lnSpc>
                <a:spcPct val="50000"/>
              </a:lnSpc>
              <a:buFont typeface="Wingdings" pitchFamily="2" charset="2"/>
              <a:buChar char="Ø"/>
            </a:pPr>
            <a:r>
              <a:rPr lang="en-US" b="0" dirty="0">
                <a:solidFill>
                  <a:srgbClr val="FFFFFF"/>
                </a:solidFill>
              </a:rPr>
              <a:t>Operators (</a:t>
            </a:r>
            <a:r>
              <a:rPr lang="en-US" b="0" i="1" dirty="0">
                <a:solidFill>
                  <a:srgbClr val="FFFFFF"/>
                </a:solidFill>
              </a:rPr>
              <a:t>with Type Conversion in Expression Evaluation</a:t>
            </a:r>
            <a:r>
              <a:rPr lang="en-US" b="0" dirty="0">
                <a:solidFill>
                  <a:srgbClr val="FFFFFF"/>
                </a:solidFill>
              </a:rPr>
              <a:t>)</a:t>
            </a:r>
          </a:p>
          <a:p>
            <a:pPr marL="712788" indent="-441325">
              <a:lnSpc>
                <a:spcPct val="50000"/>
              </a:lnSpc>
              <a:buFont typeface="Wingdings" pitchFamily="2" charset="2"/>
              <a:buChar char="Ø"/>
            </a:pPr>
            <a:r>
              <a:rPr lang="en-US" b="0" dirty="0">
                <a:solidFill>
                  <a:srgbClr val="FFFFFF"/>
                </a:solidFill>
              </a:rPr>
              <a:t>Control Flow Functions ( </a:t>
            </a:r>
            <a:r>
              <a:rPr lang="en-US" b="0" dirty="0">
                <a:solidFill>
                  <a:srgbClr val="CCFFCC"/>
                </a:solidFill>
              </a:rPr>
              <a:t>IF(), CASE </a:t>
            </a:r>
            <a:r>
              <a:rPr lang="en-US" b="0" dirty="0">
                <a:solidFill>
                  <a:srgbClr val="FFFFFF"/>
                </a:solidFill>
              </a:rPr>
              <a:t>)</a:t>
            </a:r>
          </a:p>
          <a:p>
            <a:pPr marL="712788" indent="-441325">
              <a:lnSpc>
                <a:spcPct val="50000"/>
              </a:lnSpc>
              <a:buFont typeface="Wingdings" pitchFamily="2" charset="2"/>
              <a:buChar char="Ø"/>
            </a:pPr>
            <a:r>
              <a:rPr lang="en-US" b="0" dirty="0">
                <a:solidFill>
                  <a:srgbClr val="FFFFFF"/>
                </a:solidFill>
              </a:rPr>
              <a:t>String Functions, Numeric Functions and Operators</a:t>
            </a:r>
          </a:p>
          <a:p>
            <a:pPr marL="712788" indent="-441325">
              <a:lnSpc>
                <a:spcPct val="50000"/>
              </a:lnSpc>
              <a:buFont typeface="Wingdings" pitchFamily="2" charset="2"/>
              <a:buChar char="Ø"/>
            </a:pPr>
            <a:r>
              <a:rPr lang="en-US" b="0" dirty="0">
                <a:solidFill>
                  <a:srgbClr val="FFFFFF"/>
                </a:solidFill>
              </a:rPr>
              <a:t>Date and Time Functions</a:t>
            </a:r>
          </a:p>
          <a:p>
            <a:pPr marL="712788" indent="-441325">
              <a:lnSpc>
                <a:spcPct val="50000"/>
              </a:lnSpc>
              <a:buFont typeface="Wingdings" pitchFamily="2" charset="2"/>
              <a:buChar char="Ø"/>
            </a:pPr>
            <a:r>
              <a:rPr lang="en-US" b="0" dirty="0">
                <a:solidFill>
                  <a:srgbClr val="FFFFFF"/>
                </a:solidFill>
              </a:rPr>
              <a:t>Full-Text Search Functions</a:t>
            </a:r>
          </a:p>
          <a:p>
            <a:pPr marL="712788" indent="-441325">
              <a:lnSpc>
                <a:spcPct val="50000"/>
              </a:lnSpc>
              <a:buFont typeface="Wingdings" pitchFamily="2" charset="2"/>
              <a:buChar char="Ø"/>
            </a:pPr>
            <a:r>
              <a:rPr lang="en-US" b="0" dirty="0">
                <a:solidFill>
                  <a:srgbClr val="FFFFFF"/>
                </a:solidFill>
              </a:rPr>
              <a:t>Cast Functions and Operators</a:t>
            </a:r>
          </a:p>
          <a:p>
            <a:pPr marL="712788" indent="-441325">
              <a:lnSpc>
                <a:spcPct val="50000"/>
              </a:lnSpc>
              <a:buFont typeface="Wingdings" pitchFamily="2" charset="2"/>
              <a:buChar char="Ø"/>
            </a:pPr>
            <a:r>
              <a:rPr lang="en-US" b="0" dirty="0">
                <a:solidFill>
                  <a:srgbClr val="FFFFFF"/>
                </a:solidFill>
              </a:rPr>
              <a:t>XML Functions</a:t>
            </a:r>
          </a:p>
          <a:p>
            <a:pPr marL="712788" indent="-441325">
              <a:lnSpc>
                <a:spcPct val="50000"/>
              </a:lnSpc>
              <a:buFont typeface="Wingdings" pitchFamily="2" charset="2"/>
              <a:buChar char="Ø"/>
            </a:pPr>
            <a:r>
              <a:rPr lang="en-US" b="0" dirty="0">
                <a:solidFill>
                  <a:srgbClr val="FFFFFF"/>
                </a:solidFill>
              </a:rPr>
              <a:t>Bit Functions</a:t>
            </a:r>
          </a:p>
          <a:p>
            <a:pPr marL="712788" indent="-441325">
              <a:lnSpc>
                <a:spcPct val="50000"/>
              </a:lnSpc>
              <a:buFont typeface="Wingdings" pitchFamily="2" charset="2"/>
              <a:buChar char="Ø"/>
            </a:pPr>
            <a:r>
              <a:rPr lang="en-US" b="0" dirty="0">
                <a:solidFill>
                  <a:srgbClr val="FFFFFF"/>
                </a:solidFill>
              </a:rPr>
              <a:t>Encryption and Compression Functions</a:t>
            </a:r>
          </a:p>
          <a:p>
            <a:pPr marL="0" indent="0">
              <a:lnSpc>
                <a:spcPct val="50000"/>
              </a:lnSpc>
              <a:buNone/>
            </a:pPr>
            <a:r>
              <a:rPr lang="en-US" b="0" dirty="0">
                <a:solidFill>
                  <a:srgbClr val="FFFFFF"/>
                </a:solidFill>
              </a:rPr>
              <a:t>			</a:t>
            </a:r>
            <a:r>
              <a:rPr lang="en-US" sz="2000" b="0" i="1" dirty="0">
                <a:solidFill>
                  <a:srgbClr val="FFFFFF"/>
                </a:solidFill>
              </a:rPr>
              <a:t>…continue…</a:t>
            </a:r>
          </a:p>
        </p:txBody>
      </p:sp>
      <p:sp>
        <p:nvSpPr>
          <p:cNvPr id="4" name="Slide Number Placeholder 3">
            <a:extLst>
              <a:ext uri="{FF2B5EF4-FFF2-40B4-BE49-F238E27FC236}">
                <a16:creationId xmlns:a16="http://schemas.microsoft.com/office/drawing/2014/main" id="{5A717DA0-266F-1443-9245-B349FF0D8850}"/>
              </a:ext>
            </a:extLst>
          </p:cNvPr>
          <p:cNvSpPr>
            <a:spLocks noGrp="1"/>
          </p:cNvSpPr>
          <p:nvPr>
            <p:ph type="sldNum" sz="quarter" idx="12"/>
          </p:nvPr>
        </p:nvSpPr>
        <p:spPr/>
        <p:txBody>
          <a:bodyPr/>
          <a:lstStyle/>
          <a:p>
            <a:fld id="{D12AA694-00EB-4F4B-AABB-6F50FB178914}" type="slidenum">
              <a:rPr lang="en-US" smtClean="0"/>
              <a:t>90</a:t>
            </a:fld>
            <a:endParaRPr lang="en-US"/>
          </a:p>
        </p:txBody>
      </p:sp>
    </p:spTree>
    <p:extLst>
      <p:ext uri="{BB962C8B-B14F-4D97-AF65-F5344CB8AC3E}">
        <p14:creationId xmlns:p14="http://schemas.microsoft.com/office/powerpoint/2010/main" val="250421349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5">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5">
                                            <p:txEl>
                                              <p:pRg st="2" end="2"/>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3" end="3"/>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5">
                                            <p:txEl>
                                              <p:pRg st="4" end="4"/>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28" dur="500"/>
                                        <p:tgtEl>
                                          <p:spTgt spid="5">
                                            <p:txEl>
                                              <p:pRg st="5" end="5"/>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6" end="6"/>
                                            </p:txEl>
                                          </p:spTgt>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36" dur="500"/>
                                        <p:tgtEl>
                                          <p:spTgt spid="5">
                                            <p:txEl>
                                              <p:pRg st="7" end="7"/>
                                            </p:txEl>
                                          </p:spTgt>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40" dur="500"/>
                                        <p:tgtEl>
                                          <p:spTgt spid="5">
                                            <p:txEl>
                                              <p:pRg st="8" end="8"/>
                                            </p:txEl>
                                          </p:spTgt>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p:tgtEl>
                                          <p:spTgt spid="5">
                                            <p:txEl>
                                              <p:pRg st="9" end="9"/>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
                                            <p:txEl>
                                              <p:pRg st="9" end="9"/>
                                            </p:txEl>
                                          </p:spTgt>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p:tgtEl>
                                          <p:spTgt spid="5">
                                            <p:txEl>
                                              <p:pRg st="10" end="10"/>
                                            </p:txEl>
                                          </p:spTgt>
                                        </p:tgtEl>
                                        <p:attrNameLst>
                                          <p:attrName>ppt_y</p:attrName>
                                        </p:attrNameLst>
                                      </p:cBhvr>
                                      <p:tavLst>
                                        <p:tav tm="0">
                                          <p:val>
                                            <p:strVal val="#ppt_y+#ppt_h*1.125000"/>
                                          </p:val>
                                        </p:tav>
                                        <p:tav tm="100000">
                                          <p:val>
                                            <p:strVal val="#ppt_y"/>
                                          </p:val>
                                        </p:tav>
                                      </p:tavLst>
                                    </p:anim>
                                    <p:animEffect transition="in" filter="wipe(up)">
                                      <p:cBhvr>
                                        <p:cTn id="48"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3">
            <a:extLst>
              <a:ext uri="{FF2B5EF4-FFF2-40B4-BE49-F238E27FC236}">
                <a16:creationId xmlns:a16="http://schemas.microsoft.com/office/drawing/2014/main" id="{19D08CA0-A5C3-8D47-8D03-0E30C60D9354}"/>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SQL: Functions and Operators – 2</a:t>
            </a:r>
          </a:p>
        </p:txBody>
      </p:sp>
      <p:sp>
        <p:nvSpPr>
          <p:cNvPr id="5" name="Content Placeholder 2"/>
          <p:cNvSpPr txBox="1">
            <a:spLocks/>
          </p:cNvSpPr>
          <p:nvPr/>
        </p:nvSpPr>
        <p:spPr>
          <a:xfrm>
            <a:off x="288001" y="927049"/>
            <a:ext cx="8567999" cy="5217197"/>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nSpc>
                <a:spcPct val="50000"/>
              </a:lnSpc>
              <a:buNone/>
            </a:pPr>
            <a:r>
              <a:rPr lang="en-US" sz="2000" b="0" i="1" dirty="0">
                <a:solidFill>
                  <a:srgbClr val="FFFFFF"/>
                </a:solidFill>
              </a:rPr>
              <a:t>…continued</a:t>
            </a:r>
          </a:p>
          <a:p>
            <a:pPr marL="712788" indent="-396875">
              <a:lnSpc>
                <a:spcPct val="50000"/>
              </a:lnSpc>
              <a:buFont typeface="Wingdings" pitchFamily="2" charset="2"/>
              <a:buChar char="Ø"/>
            </a:pPr>
            <a:r>
              <a:rPr lang="en-US" b="0" dirty="0">
                <a:solidFill>
                  <a:srgbClr val="FFFFFF"/>
                </a:solidFill>
              </a:rPr>
              <a:t>Information / miscellaneous Functions</a:t>
            </a:r>
          </a:p>
          <a:p>
            <a:pPr marL="712788" indent="-396875">
              <a:lnSpc>
                <a:spcPct val="50000"/>
              </a:lnSpc>
              <a:buFont typeface="Wingdings" pitchFamily="2" charset="2"/>
              <a:buChar char="Ø"/>
            </a:pPr>
            <a:r>
              <a:rPr lang="en-US" b="0" dirty="0">
                <a:solidFill>
                  <a:srgbClr val="FFFFFF"/>
                </a:solidFill>
              </a:rPr>
              <a:t>Functions and Modifiers for Use with </a:t>
            </a:r>
            <a:r>
              <a:rPr lang="en-US" b="0" dirty="0">
                <a:solidFill>
                  <a:srgbClr val="CCFFCC"/>
                </a:solidFill>
              </a:rPr>
              <a:t>GROUP BY</a:t>
            </a:r>
            <a:r>
              <a:rPr lang="en-US" b="0" dirty="0">
                <a:solidFill>
                  <a:srgbClr val="FFFFFF"/>
                </a:solidFill>
              </a:rPr>
              <a:t> Clauses</a:t>
            </a:r>
          </a:p>
          <a:p>
            <a:pPr marL="712788" indent="-396875">
              <a:lnSpc>
                <a:spcPct val="50000"/>
              </a:lnSpc>
              <a:buFont typeface="Wingdings" pitchFamily="2" charset="2"/>
              <a:buChar char="Ø"/>
            </a:pPr>
            <a:r>
              <a:rPr lang="en-US" b="0" dirty="0">
                <a:solidFill>
                  <a:srgbClr val="FFFFFF"/>
                </a:solidFill>
              </a:rPr>
              <a:t>Spatial Extensions (2-d)</a:t>
            </a:r>
          </a:p>
          <a:p>
            <a:pPr marL="712788" indent="-396875">
              <a:lnSpc>
                <a:spcPct val="50000"/>
              </a:lnSpc>
              <a:buFont typeface="Wingdings" pitchFamily="2" charset="2"/>
              <a:buChar char="Ø"/>
            </a:pPr>
            <a:r>
              <a:rPr lang="en-US" b="0" dirty="0">
                <a:solidFill>
                  <a:srgbClr val="FFFFFF"/>
                </a:solidFill>
              </a:rPr>
              <a:t>Precision Math</a:t>
            </a:r>
          </a:p>
          <a:p>
            <a:pPr marL="66675" lvl="1" indent="0">
              <a:lnSpc>
                <a:spcPct val="102000"/>
              </a:lnSpc>
              <a:buNone/>
            </a:pPr>
            <a:endParaRPr lang="en-GB" sz="2000" dirty="0">
              <a:cs typeface="Bitstream Vera Sans" charset="0"/>
            </a:endParaRPr>
          </a:p>
          <a:p>
            <a:pPr marL="0" indent="0">
              <a:spcBef>
                <a:spcPts val="400"/>
              </a:spcBef>
              <a:spcAft>
                <a:spcPts val="200"/>
              </a:spcAft>
              <a:buNone/>
            </a:pPr>
            <a:r>
              <a:rPr lang="it-IT" b="0" dirty="0" err="1">
                <a:ea typeface="Consolas" charset="0"/>
                <a:cs typeface="Consolas" charset="0"/>
              </a:rPr>
              <a:t>Example</a:t>
            </a:r>
            <a:r>
              <a:rPr lang="it-IT" b="0" dirty="0">
                <a:ea typeface="Consolas" charset="0"/>
                <a:cs typeface="Consolas" charset="0"/>
              </a:rPr>
              <a:t>:</a:t>
            </a:r>
          </a:p>
          <a:p>
            <a:pPr marL="781200" lvl="1" indent="-342900">
              <a:spcBef>
                <a:spcPts val="400"/>
              </a:spcBef>
              <a:spcAft>
                <a:spcPts val="200"/>
              </a:spcAft>
              <a:buFont typeface="Wingdings" charset="2"/>
              <a:buChar char="§"/>
            </a:pPr>
            <a:r>
              <a:rPr lang="it-IT" b="0" dirty="0">
                <a:latin typeface="Consolas" panose="020B0609020204030204" pitchFamily="49" charset="0"/>
                <a:ea typeface="Consolas" charset="0"/>
                <a:cs typeface="Consolas" panose="020B0609020204030204" pitchFamily="49" charset="0"/>
              </a:rPr>
              <a:t>COUNT, MIN, MAX, SUM</a:t>
            </a:r>
            <a:r>
              <a:rPr lang="it-IT" b="0" dirty="0">
                <a:latin typeface="Consolas" panose="020B0609020204030204" pitchFamily="49" charset="0"/>
                <a:cs typeface="Consolas" panose="020B0609020204030204" pitchFamily="49" charset="0"/>
              </a:rPr>
              <a:t>, </a:t>
            </a:r>
            <a:r>
              <a:rPr lang="it-IT" b="0" dirty="0">
                <a:solidFill>
                  <a:srgbClr val="FFC000"/>
                </a:solidFill>
                <a:latin typeface="Consolas" panose="020B0609020204030204" pitchFamily="49" charset="0"/>
                <a:ea typeface="Consolas" charset="0"/>
                <a:cs typeface="Consolas" panose="020B0609020204030204" pitchFamily="49" charset="0"/>
              </a:rPr>
              <a:t>AVG</a:t>
            </a:r>
            <a:r>
              <a:rPr lang="it-IT" b="0" dirty="0">
                <a:latin typeface="Consolas" panose="020B0609020204030204" pitchFamily="49" charset="0"/>
                <a:cs typeface="Consolas" panose="020B0609020204030204" pitchFamily="49" charset="0"/>
              </a:rPr>
              <a:t>, STDDEV</a:t>
            </a:r>
            <a:endParaRPr lang="it-IT" b="0" dirty="0">
              <a:solidFill>
                <a:srgbClr val="002060"/>
              </a:solidFill>
              <a:latin typeface="Consolas" panose="020B0609020204030204" pitchFamily="49" charset="0"/>
              <a:ea typeface="Consolas" charset="0"/>
              <a:cs typeface="Consolas" panose="020B0609020204030204" pitchFamily="49" charset="0"/>
            </a:endParaRPr>
          </a:p>
          <a:p>
            <a:pPr marL="66675" lvl="1" indent="0">
              <a:lnSpc>
                <a:spcPct val="102000"/>
              </a:lnSpc>
              <a:buNone/>
            </a:pPr>
            <a:endParaRPr lang="en-GB" sz="2400" dirty="0">
              <a:cs typeface="Bitstream Vera Sans" charset="0"/>
            </a:endParaRPr>
          </a:p>
          <a:p>
            <a:pPr marL="66675" lvl="1" indent="0">
              <a:lnSpc>
                <a:spcPct val="102000"/>
              </a:lnSpc>
              <a:buNone/>
            </a:pPr>
            <a:r>
              <a:rPr lang="en-GB" sz="2400" dirty="0">
                <a:cs typeface="Bitstream Vera Sans" charset="0"/>
              </a:rPr>
              <a:t>Note:</a:t>
            </a:r>
          </a:p>
          <a:p>
            <a:pPr marL="850900" lvl="1" indent="-447675">
              <a:buFont typeface="+mj-lt"/>
              <a:buAutoNum type="arabicPeriod"/>
            </a:pPr>
            <a:r>
              <a:rPr lang="en-US" sz="2000" b="0" dirty="0"/>
              <a:t>All </a:t>
            </a:r>
            <a:r>
              <a:rPr lang="en-US" sz="2000" b="0" dirty="0">
                <a:solidFill>
                  <a:srgbClr val="CCFFCC"/>
                </a:solidFill>
              </a:rPr>
              <a:t>commands</a:t>
            </a:r>
            <a:r>
              <a:rPr lang="en-US" sz="2000" b="0" dirty="0"/>
              <a:t> and </a:t>
            </a:r>
            <a:r>
              <a:rPr lang="en-US" sz="2000" b="0" dirty="0">
                <a:solidFill>
                  <a:srgbClr val="CCFFCC"/>
                </a:solidFill>
              </a:rPr>
              <a:t>column names</a:t>
            </a:r>
            <a:r>
              <a:rPr lang="en-US" sz="2000" b="0" dirty="0"/>
              <a:t> are </a:t>
            </a:r>
            <a:r>
              <a:rPr lang="en-US" sz="2000" b="0" dirty="0">
                <a:solidFill>
                  <a:srgbClr val="FFFF00"/>
                </a:solidFill>
              </a:rPr>
              <a:t>case insensitive</a:t>
            </a:r>
            <a:r>
              <a:rPr lang="en-US" sz="2000" b="0" dirty="0"/>
              <a:t>.</a:t>
            </a:r>
          </a:p>
          <a:p>
            <a:pPr marL="860425" lvl="1" indent="-457200">
              <a:buFont typeface="+mj-lt"/>
              <a:buAutoNum type="arabicPeriod"/>
            </a:pPr>
            <a:r>
              <a:rPr lang="en-US" sz="2000" b="0" dirty="0">
                <a:solidFill>
                  <a:srgbClr val="CCFFCC"/>
                </a:solidFill>
              </a:rPr>
              <a:t>DB names and Table names</a:t>
            </a:r>
            <a:r>
              <a:rPr lang="en-US" sz="2000" b="0" dirty="0"/>
              <a:t> “</a:t>
            </a:r>
            <a:r>
              <a:rPr lang="en-US" sz="2000" b="0" dirty="0">
                <a:solidFill>
                  <a:srgbClr val="FFFF00"/>
                </a:solidFill>
              </a:rPr>
              <a:t>can</a:t>
            </a:r>
            <a:r>
              <a:rPr lang="en-US" sz="2000" b="0" dirty="0"/>
              <a:t>” be case sensitive, depending on OS and configuration of the server.</a:t>
            </a:r>
          </a:p>
        </p:txBody>
      </p:sp>
      <p:sp>
        <p:nvSpPr>
          <p:cNvPr id="4" name="Slide Number Placeholder 3">
            <a:extLst>
              <a:ext uri="{FF2B5EF4-FFF2-40B4-BE49-F238E27FC236}">
                <a16:creationId xmlns:a16="http://schemas.microsoft.com/office/drawing/2014/main" id="{72880CD5-EECB-4848-9328-AFBBAA876247}"/>
              </a:ext>
            </a:extLst>
          </p:cNvPr>
          <p:cNvSpPr>
            <a:spLocks noGrp="1"/>
          </p:cNvSpPr>
          <p:nvPr>
            <p:ph type="sldNum" sz="quarter" idx="12"/>
          </p:nvPr>
        </p:nvSpPr>
        <p:spPr/>
        <p:txBody>
          <a:bodyPr/>
          <a:lstStyle/>
          <a:p>
            <a:fld id="{D12AA694-00EB-4F4B-AABB-6F50FB178914}" type="slidenum">
              <a:rPr lang="en-US" smtClean="0"/>
              <a:t>91</a:t>
            </a:fld>
            <a:endParaRPr lang="en-US"/>
          </a:p>
        </p:txBody>
      </p:sp>
      <p:sp>
        <p:nvSpPr>
          <p:cNvPr id="6" name="Left Brace 5">
            <a:extLst>
              <a:ext uri="{FF2B5EF4-FFF2-40B4-BE49-F238E27FC236}">
                <a16:creationId xmlns:a16="http://schemas.microsoft.com/office/drawing/2014/main" id="{CA687221-A20F-A549-AB88-DD0FFD0318CC}"/>
              </a:ext>
            </a:extLst>
          </p:cNvPr>
          <p:cNvSpPr/>
          <p:nvPr/>
        </p:nvSpPr>
        <p:spPr>
          <a:xfrm rot="16200000">
            <a:off x="3456811" y="1663227"/>
            <a:ext cx="459170" cy="5132243"/>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TextBox 6">
            <a:extLst>
              <a:ext uri="{FF2B5EF4-FFF2-40B4-BE49-F238E27FC236}">
                <a16:creationId xmlns:a16="http://schemas.microsoft.com/office/drawing/2014/main" id="{D78E4F34-D8C4-4E4C-9A53-28E0B5D2B4F5}"/>
              </a:ext>
            </a:extLst>
          </p:cNvPr>
          <p:cNvSpPr txBox="1"/>
          <p:nvPr/>
        </p:nvSpPr>
        <p:spPr>
          <a:xfrm>
            <a:off x="2362821" y="4458934"/>
            <a:ext cx="2647149" cy="430887"/>
          </a:xfrm>
          <a:prstGeom prst="rect">
            <a:avLst/>
          </a:prstGeom>
          <a:noFill/>
        </p:spPr>
        <p:txBody>
          <a:bodyPr wrap="square" rtlCol="0">
            <a:spAutoFit/>
          </a:bodyPr>
          <a:lstStyle/>
          <a:p>
            <a:pPr algn="ctr"/>
            <a:r>
              <a:rPr lang="en-GB" sz="2200" dirty="0">
                <a:solidFill>
                  <a:srgbClr val="FFFF00"/>
                </a:solidFill>
              </a:rPr>
              <a:t>Aggregation</a:t>
            </a:r>
          </a:p>
        </p:txBody>
      </p:sp>
    </p:spTree>
    <p:extLst>
      <p:ext uri="{BB962C8B-B14F-4D97-AF65-F5344CB8AC3E}">
        <p14:creationId xmlns:p14="http://schemas.microsoft.com/office/powerpoint/2010/main" val="58173583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5">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5">
                                            <p:txEl>
                                              <p:pRg st="2" end="2"/>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3" end="3"/>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5">
                                            <p:txEl>
                                              <p:pRg st="4" end="4"/>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28" dur="500"/>
                                        <p:tgtEl>
                                          <p:spTgt spid="5">
                                            <p:txEl>
                                              <p:pRg st="6" end="6"/>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7" end="7"/>
                                            </p:txEl>
                                          </p:spTgt>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 calcmode="lin" valueType="num">
                                      <p:cBhvr additive="base">
                                        <p:cTn id="35" dur="500"/>
                                        <p:tgtEl>
                                          <p:spTgt spid="5">
                                            <p:txEl>
                                              <p:pRg st="9" end="9"/>
                                            </p:txEl>
                                          </p:spTgt>
                                        </p:tgtEl>
                                        <p:attrNameLst>
                                          <p:attrName>ppt_y</p:attrName>
                                        </p:attrNameLst>
                                      </p:cBhvr>
                                      <p:tavLst>
                                        <p:tav tm="0">
                                          <p:val>
                                            <p:strVal val="#ppt_y+#ppt_h*1.125000"/>
                                          </p:val>
                                        </p:tav>
                                        <p:tav tm="100000">
                                          <p:val>
                                            <p:strVal val="#ppt_y"/>
                                          </p:val>
                                        </p:tav>
                                      </p:tavLst>
                                    </p:anim>
                                    <p:animEffect transition="in" filter="wipe(up)">
                                      <p:cBhvr>
                                        <p:cTn id="36" dur="500"/>
                                        <p:tgtEl>
                                          <p:spTgt spid="5">
                                            <p:txEl>
                                              <p:pRg st="9" end="9"/>
                                            </p:txEl>
                                          </p:spTgt>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 calcmode="lin" valueType="num">
                                      <p:cBhvr additive="base">
                                        <p:cTn id="39" dur="500"/>
                                        <p:tgtEl>
                                          <p:spTgt spid="5">
                                            <p:txEl>
                                              <p:pRg st="10" end="10"/>
                                            </p:txEl>
                                          </p:spTgt>
                                        </p:tgtEl>
                                        <p:attrNameLst>
                                          <p:attrName>ppt_y</p:attrName>
                                        </p:attrNameLst>
                                      </p:cBhvr>
                                      <p:tavLst>
                                        <p:tav tm="0">
                                          <p:val>
                                            <p:strVal val="#ppt_y+#ppt_h*1.125000"/>
                                          </p:val>
                                        </p:tav>
                                        <p:tav tm="100000">
                                          <p:val>
                                            <p:strVal val="#ppt_y"/>
                                          </p:val>
                                        </p:tav>
                                      </p:tavLst>
                                    </p:anim>
                                    <p:animEffect transition="in" filter="wipe(up)">
                                      <p:cBhvr>
                                        <p:cTn id="40" dur="500"/>
                                        <p:tgtEl>
                                          <p:spTgt spid="5">
                                            <p:txEl>
                                              <p:pRg st="10" end="10"/>
                                            </p:txEl>
                                          </p:spTgt>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anim calcmode="lin" valueType="num">
                                      <p:cBhvr additive="base">
                                        <p:cTn id="43" dur="500"/>
                                        <p:tgtEl>
                                          <p:spTgt spid="5">
                                            <p:txEl>
                                              <p:pRg st="11" end="11"/>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childTnLst>
                          </p:cTn>
                        </p:par>
                        <p:par>
                          <p:cTn id="50" fill="hold">
                            <p:stCondLst>
                              <p:cond delay="500"/>
                            </p:stCondLst>
                            <p:childTnLst>
                              <p:par>
                                <p:cTn id="51" presetID="2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down)">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animBg="1"/>
      <p:bldP spid="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597C6F23-CB71-8B4E-A487-62F3A3BD9FA7}"/>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The importance of indexing – 1</a:t>
            </a:r>
          </a:p>
        </p:txBody>
      </p:sp>
      <p:sp>
        <p:nvSpPr>
          <p:cNvPr id="5" name="Content Placeholder 2"/>
          <p:cNvSpPr txBox="1">
            <a:spLocks/>
          </p:cNvSpPr>
          <p:nvPr/>
        </p:nvSpPr>
        <p:spPr>
          <a:xfrm>
            <a:off x="288000" y="814043"/>
            <a:ext cx="8567999" cy="5941318"/>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403225" lvl="1">
              <a:lnSpc>
                <a:spcPct val="102000"/>
              </a:lnSpc>
              <a:buFont typeface="Wingdings" pitchFamily="2" charset="2"/>
              <a:buChar char="Ø"/>
            </a:pPr>
            <a:r>
              <a:rPr lang="en-GB" sz="2400" b="0" dirty="0">
                <a:cs typeface="Bitstream Vera Sans" charset="0"/>
              </a:rPr>
              <a:t>Except for small tables and for table which will need to be ready (almost) at every query, you must always index the table on one or more columns, either as a compound single index or with multiple indices.</a:t>
            </a:r>
          </a:p>
          <a:p>
            <a:pPr marL="403225" lvl="1">
              <a:lnSpc>
                <a:spcPct val="102000"/>
              </a:lnSpc>
              <a:buFont typeface="Wingdings" pitchFamily="2" charset="2"/>
              <a:buChar char="Ø"/>
            </a:pPr>
            <a:r>
              <a:rPr lang="en-GB" sz="2400" b="0" dirty="0">
                <a:cs typeface="Bitstream Vera Sans" charset="0"/>
              </a:rPr>
              <a:t>There are various types of </a:t>
            </a:r>
            <a:r>
              <a:rPr lang="en-GB" sz="2400" b="0" dirty="0">
                <a:solidFill>
                  <a:srgbClr val="CCFFCC"/>
                </a:solidFill>
                <a:cs typeface="Bitstream Vera Sans" charset="0"/>
              </a:rPr>
              <a:t>index</a:t>
            </a:r>
            <a:r>
              <a:rPr lang="en-GB" sz="2400" b="0" dirty="0">
                <a:cs typeface="Bitstream Vera Sans" charset="0"/>
              </a:rPr>
              <a:t> (or </a:t>
            </a:r>
            <a:r>
              <a:rPr lang="en-GB" sz="2400" b="0" dirty="0">
                <a:solidFill>
                  <a:srgbClr val="CCFFCC"/>
                </a:solidFill>
                <a:cs typeface="Bitstream Vera Sans" charset="0"/>
              </a:rPr>
              <a:t>key</a:t>
            </a:r>
            <a:r>
              <a:rPr lang="en-GB" sz="2400" b="0" dirty="0">
                <a:cs typeface="Bitstream Vera Sans" charset="0"/>
              </a:rPr>
              <a:t>):</a:t>
            </a:r>
          </a:p>
          <a:p>
            <a:pPr marL="746125" lvl="2" indent="-342900">
              <a:lnSpc>
                <a:spcPct val="102000"/>
              </a:lnSpc>
              <a:buFont typeface="Wingdings" pitchFamily="2" charset="2"/>
              <a:buChar char="Ø"/>
            </a:pPr>
            <a:r>
              <a:rPr lang="en-GB" b="0" dirty="0">
                <a:solidFill>
                  <a:srgbClr val="D5FED6"/>
                </a:solidFill>
                <a:cs typeface="Bitstream Vera Sans" charset="0"/>
              </a:rPr>
              <a:t>Primary key</a:t>
            </a:r>
          </a:p>
          <a:p>
            <a:pPr marL="746125" lvl="2" indent="-342900">
              <a:lnSpc>
                <a:spcPct val="102000"/>
              </a:lnSpc>
              <a:buFont typeface="Wingdings" pitchFamily="2" charset="2"/>
              <a:buChar char="Ø"/>
            </a:pPr>
            <a:r>
              <a:rPr lang="en-GB" b="0" dirty="0">
                <a:solidFill>
                  <a:srgbClr val="D5FED6"/>
                </a:solidFill>
                <a:cs typeface="Bitstream Vera Sans" charset="0"/>
              </a:rPr>
              <a:t>Unique key</a:t>
            </a:r>
            <a:r>
              <a:rPr lang="en-GB" b="0" dirty="0">
                <a:cs typeface="Bitstream Vera Sans" charset="0"/>
              </a:rPr>
              <a:t> (</a:t>
            </a:r>
            <a:r>
              <a:rPr lang="en-GB" b="0" i="1" dirty="0" err="1">
                <a:cs typeface="Bitstream Vera Sans" charset="0"/>
              </a:rPr>
              <a:t>superkey</a:t>
            </a:r>
            <a:r>
              <a:rPr lang="en-GB" b="0" i="1" dirty="0">
                <a:cs typeface="Bitstream Vera Sans" charset="0"/>
              </a:rPr>
              <a:t>, compound key, composite key, alternate key</a:t>
            </a:r>
            <a:r>
              <a:rPr lang="en-GB" b="0" dirty="0">
                <a:cs typeface="Bitstream Vera Sans" charset="0"/>
              </a:rPr>
              <a:t>)</a:t>
            </a:r>
          </a:p>
          <a:p>
            <a:pPr marL="746125" lvl="2" indent="-342900">
              <a:lnSpc>
                <a:spcPct val="102000"/>
              </a:lnSpc>
              <a:buFont typeface="Wingdings" pitchFamily="2" charset="2"/>
              <a:buChar char="Ø"/>
            </a:pPr>
            <a:r>
              <a:rPr lang="en-GB" b="0" dirty="0">
                <a:solidFill>
                  <a:srgbClr val="D5FED6"/>
                </a:solidFill>
                <a:cs typeface="Bitstream Vera Sans" charset="0"/>
              </a:rPr>
              <a:t>Multiple key</a:t>
            </a:r>
            <a:r>
              <a:rPr lang="en-GB" b="0" dirty="0">
                <a:cs typeface="Bitstream Vera Sans" charset="0"/>
              </a:rPr>
              <a:t> </a:t>
            </a:r>
            <a:r>
              <a:rPr lang="en-GB" b="0" i="1" dirty="0">
                <a:cs typeface="Bitstream Vera Sans" charset="0"/>
              </a:rPr>
              <a:t>(foreign key</a:t>
            </a:r>
            <a:r>
              <a:rPr lang="en-GB" b="0" dirty="0">
                <a:cs typeface="Bitstream Vera Sans" charset="0"/>
              </a:rPr>
              <a:t>)</a:t>
            </a:r>
          </a:p>
          <a:p>
            <a:pPr marL="66675" lvl="1" indent="0">
              <a:lnSpc>
                <a:spcPct val="102000"/>
              </a:lnSpc>
              <a:buNone/>
            </a:pPr>
            <a:r>
              <a:rPr lang="en-GB" sz="2400" b="0" dirty="0">
                <a:cs typeface="Bitstream Vera Sans" charset="0"/>
              </a:rPr>
              <a:t>Note:</a:t>
            </a:r>
          </a:p>
          <a:p>
            <a:pPr marL="850900" lvl="1" indent="-447675">
              <a:buFont typeface="+mj-lt"/>
              <a:buAutoNum type="arabicPeriod"/>
            </a:pPr>
            <a:r>
              <a:rPr lang="en-US" sz="2000" b="0" dirty="0"/>
              <a:t>Generally a key can be the combination of more columns.</a:t>
            </a:r>
          </a:p>
          <a:p>
            <a:pPr marL="860425" lvl="1" indent="-457200">
              <a:buFont typeface="+mj-lt"/>
              <a:buAutoNum type="arabicPeriod"/>
            </a:pPr>
            <a:r>
              <a:rPr lang="en-US" sz="2000" b="0" dirty="0"/>
              <a:t>Keys have several constraints.</a:t>
            </a:r>
          </a:p>
          <a:p>
            <a:pPr marL="860425" lvl="1" indent="-457200">
              <a:buFont typeface="+mj-lt"/>
              <a:buAutoNum type="arabicPeriod"/>
            </a:pPr>
            <a:r>
              <a:rPr lang="en-US" sz="2000" b="0" dirty="0"/>
              <a:t>The </a:t>
            </a:r>
            <a:r>
              <a:rPr lang="en-US" sz="2000" b="0" dirty="0">
                <a:solidFill>
                  <a:srgbClr val="CCFFCC"/>
                </a:solidFill>
              </a:rPr>
              <a:t>foreign key</a:t>
            </a:r>
            <a:r>
              <a:rPr lang="en-US" sz="2000" b="0" dirty="0"/>
              <a:t> identifies 1 or more columns in one (</a:t>
            </a:r>
            <a:r>
              <a:rPr lang="en-US" sz="2000" b="0" dirty="0">
                <a:solidFill>
                  <a:srgbClr val="CCFFCC"/>
                </a:solidFill>
              </a:rPr>
              <a:t>referencing</a:t>
            </a:r>
            <a:r>
              <a:rPr lang="en-US" sz="2000" b="0" dirty="0"/>
              <a:t>) table that refers to a set of columns in another (</a:t>
            </a:r>
            <a:r>
              <a:rPr lang="en-US" sz="2000" b="0" dirty="0">
                <a:solidFill>
                  <a:srgbClr val="CCFFCC"/>
                </a:solidFill>
              </a:rPr>
              <a:t>referenced</a:t>
            </a:r>
            <a:r>
              <a:rPr lang="en-US" sz="2000" b="0" dirty="0"/>
              <a:t>) table. The columns in the referencing table must be the primary key or other candidate key in the referenced table.</a:t>
            </a:r>
          </a:p>
        </p:txBody>
      </p:sp>
      <p:sp>
        <p:nvSpPr>
          <p:cNvPr id="4" name="Slide Number Placeholder 3">
            <a:extLst>
              <a:ext uri="{FF2B5EF4-FFF2-40B4-BE49-F238E27FC236}">
                <a16:creationId xmlns:a16="http://schemas.microsoft.com/office/drawing/2014/main" id="{28332D84-FE2A-6040-91DD-F42DA59104BA}"/>
              </a:ext>
            </a:extLst>
          </p:cNvPr>
          <p:cNvSpPr>
            <a:spLocks noGrp="1"/>
          </p:cNvSpPr>
          <p:nvPr>
            <p:ph type="sldNum" sz="quarter" idx="12"/>
          </p:nvPr>
        </p:nvSpPr>
        <p:spPr/>
        <p:txBody>
          <a:bodyPr/>
          <a:lstStyle/>
          <a:p>
            <a:fld id="{D12AA694-00EB-4F4B-AABB-6F50FB178914}" type="slidenum">
              <a:rPr lang="en-US" smtClean="0"/>
              <a:t>92</a:t>
            </a:fld>
            <a:endParaRPr lang="en-US"/>
          </a:p>
        </p:txBody>
      </p:sp>
    </p:spTree>
    <p:extLst>
      <p:ext uri="{BB962C8B-B14F-4D97-AF65-F5344CB8AC3E}">
        <p14:creationId xmlns:p14="http://schemas.microsoft.com/office/powerpoint/2010/main" val="170588031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5">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2" dur="500"/>
                                        <p:tgtEl>
                                          <p:spTgt spid="5">
                                            <p:txEl>
                                              <p:pRg st="3" end="3"/>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5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65A81ED7-FAE1-EC4F-9552-F9663C6FCEF4}"/>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The importance of indexing – 2</a:t>
            </a:r>
          </a:p>
        </p:txBody>
      </p:sp>
      <p:sp>
        <p:nvSpPr>
          <p:cNvPr id="5" name="Content Placeholder 2"/>
          <p:cNvSpPr txBox="1">
            <a:spLocks/>
          </p:cNvSpPr>
          <p:nvPr/>
        </p:nvSpPr>
        <p:spPr>
          <a:xfrm>
            <a:off x="288001" y="927049"/>
            <a:ext cx="8567999" cy="4454245"/>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nSpc>
                <a:spcPct val="102000"/>
              </a:lnSpc>
              <a:buNone/>
            </a:pPr>
            <a:r>
              <a:rPr lang="en-GB" dirty="0">
                <a:cs typeface="Bitstream Vera Sans" charset="0"/>
              </a:rPr>
              <a:t>Primary key constraints:</a:t>
            </a:r>
          </a:p>
          <a:p>
            <a:pPr>
              <a:lnSpc>
                <a:spcPct val="90000"/>
              </a:lnSpc>
              <a:buFont typeface="Wingdings" pitchFamily="2" charset="2"/>
              <a:buChar char="Ø"/>
            </a:pPr>
            <a:r>
              <a:rPr lang="en-US" b="0" dirty="0"/>
              <a:t>A set of attributes is a </a:t>
            </a:r>
            <a:r>
              <a:rPr lang="en-US" b="0" i="1" dirty="0">
                <a:solidFill>
                  <a:srgbClr val="CCFFCC"/>
                </a:solidFill>
              </a:rPr>
              <a:t>key</a:t>
            </a:r>
            <a:r>
              <a:rPr lang="en-US" b="0" dirty="0"/>
              <a:t> for a relation if:</a:t>
            </a:r>
          </a:p>
          <a:p>
            <a:pPr lvl="1">
              <a:lnSpc>
                <a:spcPct val="90000"/>
              </a:lnSpc>
              <a:buFont typeface="Wingdings" pitchFamily="2" charset="2"/>
              <a:buChar char="Ø"/>
            </a:pPr>
            <a:r>
              <a:rPr lang="en-US" b="0" dirty="0"/>
              <a:t>No two distinct rows can have the same values in all key fields.</a:t>
            </a:r>
          </a:p>
          <a:p>
            <a:pPr lvl="1">
              <a:lnSpc>
                <a:spcPct val="90000"/>
              </a:lnSpc>
              <a:buFont typeface="Wingdings" pitchFamily="2" charset="2"/>
              <a:buChar char="Ø"/>
            </a:pPr>
            <a:r>
              <a:rPr lang="en-US" b="0" dirty="0"/>
              <a:t>A proper subset of the key attributes is not a key.</a:t>
            </a:r>
          </a:p>
          <a:p>
            <a:pPr>
              <a:lnSpc>
                <a:spcPct val="90000"/>
              </a:lnSpc>
              <a:buFont typeface="Wingdings" pitchFamily="2" charset="2"/>
              <a:buChar char="Ø"/>
            </a:pPr>
            <a:r>
              <a:rPr lang="en-US" b="0" dirty="0" err="1"/>
              <a:t>Superkey</a:t>
            </a:r>
            <a:r>
              <a:rPr lang="en-US" b="0" dirty="0"/>
              <a:t>:</a:t>
            </a:r>
          </a:p>
          <a:p>
            <a:pPr lvl="1">
              <a:lnSpc>
                <a:spcPct val="90000"/>
              </a:lnSpc>
              <a:buFont typeface="Wingdings" pitchFamily="2" charset="2"/>
              <a:buChar char="Ø"/>
            </a:pPr>
            <a:r>
              <a:rPr lang="en-US" b="0" dirty="0"/>
              <a:t>It is a set of attributes within a table whose values can be used to uniquely identify a tuple.</a:t>
            </a:r>
          </a:p>
          <a:p>
            <a:pPr lvl="1">
              <a:lnSpc>
                <a:spcPct val="90000"/>
              </a:lnSpc>
              <a:buFont typeface="Wingdings" pitchFamily="2" charset="2"/>
              <a:buChar char="Ø"/>
            </a:pPr>
            <a:r>
              <a:rPr lang="en-US" b="0" dirty="0"/>
              <a:t>A proper subset of a </a:t>
            </a:r>
            <a:r>
              <a:rPr lang="en-US" b="0" dirty="0" err="1"/>
              <a:t>superkey</a:t>
            </a:r>
            <a:r>
              <a:rPr lang="en-US" b="0" dirty="0"/>
              <a:t> may be a </a:t>
            </a:r>
            <a:r>
              <a:rPr lang="en-US" b="0" dirty="0" err="1"/>
              <a:t>superkey</a:t>
            </a:r>
            <a:r>
              <a:rPr lang="en-US" b="0" dirty="0"/>
              <a:t>.</a:t>
            </a:r>
          </a:p>
          <a:p>
            <a:pPr>
              <a:lnSpc>
                <a:spcPct val="90000"/>
              </a:lnSpc>
              <a:buFont typeface="Wingdings" pitchFamily="2" charset="2"/>
              <a:buChar char="Ø"/>
            </a:pPr>
            <a:r>
              <a:rPr lang="en-US" b="0" dirty="0"/>
              <a:t>If multiple keys, one of them is chosen to be the primary key.</a:t>
            </a:r>
          </a:p>
          <a:p>
            <a:pPr lvl="1">
              <a:lnSpc>
                <a:spcPct val="90000"/>
              </a:lnSpc>
              <a:buFont typeface="Wingdings" pitchFamily="2" charset="2"/>
              <a:buChar char="Ø"/>
            </a:pPr>
            <a:r>
              <a:rPr lang="en-US" b="0" dirty="0"/>
              <a:t>e.g.: </a:t>
            </a:r>
            <a:r>
              <a:rPr lang="en-US" sz="2000" b="0" dirty="0">
                <a:solidFill>
                  <a:srgbClr val="CCFFCC"/>
                </a:solidFill>
                <a:latin typeface="Consolas"/>
                <a:cs typeface="Consolas"/>
              </a:rPr>
              <a:t>PRIMARY KEY (</a:t>
            </a:r>
            <a:r>
              <a:rPr lang="en-US" sz="2000" b="0" dirty="0" err="1">
                <a:solidFill>
                  <a:srgbClr val="CCFFCC"/>
                </a:solidFill>
                <a:latin typeface="Consolas"/>
                <a:cs typeface="Consolas"/>
              </a:rPr>
              <a:t>StarCat</a:t>
            </a:r>
            <a:r>
              <a:rPr lang="en-US" sz="2000" b="0" dirty="0">
                <a:solidFill>
                  <a:srgbClr val="CCFFCC"/>
                </a:solidFill>
                <a:latin typeface="Consolas"/>
                <a:cs typeface="Consolas"/>
              </a:rPr>
              <a:t>) = &lt;</a:t>
            </a:r>
            <a:r>
              <a:rPr lang="en-US" sz="2000" b="0" dirty="0" err="1">
                <a:solidFill>
                  <a:srgbClr val="CCFFCC"/>
                </a:solidFill>
                <a:latin typeface="Consolas"/>
                <a:cs typeface="Consolas"/>
              </a:rPr>
              <a:t>StarID</a:t>
            </a:r>
            <a:r>
              <a:rPr lang="en-US" sz="2000" b="0" dirty="0">
                <a:solidFill>
                  <a:srgbClr val="CCFFCC"/>
                </a:solidFill>
                <a:latin typeface="Consolas"/>
                <a:cs typeface="Consolas"/>
              </a:rPr>
              <a:t>&gt;</a:t>
            </a:r>
          </a:p>
        </p:txBody>
      </p:sp>
      <p:sp>
        <p:nvSpPr>
          <p:cNvPr id="4" name="Slide Number Placeholder 3">
            <a:extLst>
              <a:ext uri="{FF2B5EF4-FFF2-40B4-BE49-F238E27FC236}">
                <a16:creationId xmlns:a16="http://schemas.microsoft.com/office/drawing/2014/main" id="{75AE4D85-EDAC-0D4A-B027-089AF286E9AC}"/>
              </a:ext>
            </a:extLst>
          </p:cNvPr>
          <p:cNvSpPr>
            <a:spLocks noGrp="1"/>
          </p:cNvSpPr>
          <p:nvPr>
            <p:ph type="sldNum" sz="quarter" idx="12"/>
          </p:nvPr>
        </p:nvSpPr>
        <p:spPr/>
        <p:txBody>
          <a:bodyPr/>
          <a:lstStyle/>
          <a:p>
            <a:fld id="{D12AA694-00EB-4F4B-AABB-6F50FB178914}" type="slidenum">
              <a:rPr lang="en-US" smtClean="0"/>
              <a:t>93</a:t>
            </a:fld>
            <a:endParaRPr lang="en-US"/>
          </a:p>
        </p:txBody>
      </p:sp>
    </p:spTree>
    <p:extLst>
      <p:ext uri="{BB962C8B-B14F-4D97-AF65-F5344CB8AC3E}">
        <p14:creationId xmlns:p14="http://schemas.microsoft.com/office/powerpoint/2010/main" val="59805817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5">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7A5BB3B9-EF49-D44E-9515-63E9B32DF873}"/>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The importance of indexing – 3</a:t>
            </a:r>
          </a:p>
        </p:txBody>
      </p:sp>
      <p:sp>
        <p:nvSpPr>
          <p:cNvPr id="5" name="Content Placeholder 2"/>
          <p:cNvSpPr txBox="1">
            <a:spLocks/>
          </p:cNvSpPr>
          <p:nvPr/>
        </p:nvSpPr>
        <p:spPr>
          <a:xfrm>
            <a:off x="288001" y="927049"/>
            <a:ext cx="8567999" cy="4272132"/>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nSpc>
                <a:spcPct val="102000"/>
              </a:lnSpc>
              <a:buNone/>
            </a:pPr>
            <a:r>
              <a:rPr lang="en-GB" dirty="0">
                <a:cs typeface="Bitstream Vera Sans" charset="0"/>
              </a:rPr>
              <a:t>Candidate keys (SQL: Unique):</a:t>
            </a:r>
          </a:p>
          <a:p>
            <a:pPr>
              <a:buFont typeface="Wingdings" pitchFamily="2" charset="2"/>
              <a:buChar char="Ø"/>
            </a:pPr>
            <a:r>
              <a:rPr lang="en-US" b="0" dirty="0"/>
              <a:t>Keys that are not primary keys are </a:t>
            </a:r>
            <a:r>
              <a:rPr lang="en-US" b="0" dirty="0">
                <a:solidFill>
                  <a:srgbClr val="CCFFCC"/>
                </a:solidFill>
              </a:rPr>
              <a:t>candidate keys</a:t>
            </a:r>
            <a:r>
              <a:rPr lang="en-US" b="0" dirty="0"/>
              <a:t>.</a:t>
            </a:r>
          </a:p>
          <a:p>
            <a:pPr>
              <a:buFont typeface="Wingdings" pitchFamily="2" charset="2"/>
              <a:buChar char="Ø"/>
            </a:pPr>
            <a:r>
              <a:rPr lang="en-US" b="0" dirty="0"/>
              <a:t>Specified in SQL using </a:t>
            </a:r>
            <a:r>
              <a:rPr lang="en-US" b="0" dirty="0">
                <a:solidFill>
                  <a:srgbClr val="CCFFCC"/>
                </a:solidFill>
              </a:rPr>
              <a:t>UNIQUE</a:t>
            </a:r>
            <a:r>
              <a:rPr lang="en-US" b="0" dirty="0"/>
              <a:t>.</a:t>
            </a:r>
          </a:p>
          <a:p>
            <a:pPr>
              <a:buFont typeface="Wingdings" pitchFamily="2" charset="2"/>
              <a:buChar char="Ø"/>
            </a:pPr>
            <a:r>
              <a:rPr lang="en-US" b="0" dirty="0"/>
              <a:t>Attribute of unique key may have </a:t>
            </a:r>
            <a:r>
              <a:rPr lang="en-US" b="0" dirty="0">
                <a:solidFill>
                  <a:srgbClr val="CCFFCC"/>
                </a:solidFill>
              </a:rPr>
              <a:t>NULL</a:t>
            </a:r>
            <a:r>
              <a:rPr lang="en-US" b="0" dirty="0"/>
              <a:t> values !</a:t>
            </a:r>
          </a:p>
          <a:p>
            <a:pPr marL="449263" indent="0">
              <a:buNone/>
            </a:pPr>
            <a:r>
              <a:rPr lang="en-US" b="0" dirty="0"/>
              <a:t>E.g.: </a:t>
            </a:r>
            <a:r>
              <a:rPr lang="en-US" b="0" dirty="0" err="1"/>
              <a:t>StarCat</a:t>
            </a:r>
            <a:r>
              <a:rPr lang="en-US" b="0" dirty="0"/>
              <a:t> (</a:t>
            </a:r>
            <a:r>
              <a:rPr lang="en-US" b="0" dirty="0" err="1"/>
              <a:t>starID</a:t>
            </a:r>
            <a:r>
              <a:rPr lang="en-US" b="0" dirty="0"/>
              <a:t>, </a:t>
            </a:r>
            <a:r>
              <a:rPr lang="en-US" b="0" dirty="0" err="1"/>
              <a:t>coordID</a:t>
            </a:r>
            <a:r>
              <a:rPr lang="en-US" b="0" dirty="0"/>
              <a:t>)</a:t>
            </a:r>
          </a:p>
          <a:p>
            <a:pPr marL="403225" lvl="1" indent="0">
              <a:lnSpc>
                <a:spcPct val="90000"/>
              </a:lnSpc>
              <a:buNone/>
            </a:pPr>
            <a:r>
              <a:rPr lang="en-US" b="0" dirty="0"/>
              <a:t>	</a:t>
            </a:r>
          </a:p>
          <a:p>
            <a:pPr marL="403225" lvl="1" indent="0">
              <a:lnSpc>
                <a:spcPct val="90000"/>
              </a:lnSpc>
              <a:buNone/>
            </a:pPr>
            <a:r>
              <a:rPr lang="en-US" sz="2000" b="0" dirty="0">
                <a:latin typeface="Consolas"/>
                <a:cs typeface="Consolas"/>
              </a:rPr>
              <a:t>	PRIMARY KEY (</a:t>
            </a:r>
            <a:r>
              <a:rPr lang="en-US" sz="2000" b="0" dirty="0" err="1">
                <a:latin typeface="Consolas"/>
                <a:cs typeface="Consolas"/>
              </a:rPr>
              <a:t>StarCat</a:t>
            </a:r>
            <a:r>
              <a:rPr lang="en-US" sz="2000" b="0" dirty="0">
                <a:latin typeface="Consolas"/>
                <a:cs typeface="Consolas"/>
              </a:rPr>
              <a:t>) = &lt;</a:t>
            </a:r>
            <a:r>
              <a:rPr lang="en-US" sz="2000" b="0" dirty="0" err="1">
                <a:latin typeface="Consolas"/>
                <a:cs typeface="Consolas"/>
              </a:rPr>
              <a:t>starID</a:t>
            </a:r>
            <a:r>
              <a:rPr lang="en-US" sz="2000" b="0" dirty="0">
                <a:latin typeface="Consolas"/>
                <a:cs typeface="Consolas"/>
              </a:rPr>
              <a:t>&gt;</a:t>
            </a:r>
          </a:p>
          <a:p>
            <a:pPr>
              <a:buFont typeface="Wingdings" charset="0"/>
              <a:buNone/>
            </a:pPr>
            <a:r>
              <a:rPr lang="en-US" sz="2000" b="0" dirty="0">
                <a:latin typeface="Consolas"/>
                <a:cs typeface="Consolas"/>
              </a:rPr>
              <a:t>		CANDIDATE KEY (</a:t>
            </a:r>
            <a:r>
              <a:rPr lang="en-US" sz="2000" b="0" dirty="0" err="1">
                <a:latin typeface="Consolas"/>
                <a:cs typeface="Consolas"/>
              </a:rPr>
              <a:t>StarCat</a:t>
            </a:r>
            <a:r>
              <a:rPr lang="en-US" sz="2000" b="0" dirty="0">
                <a:latin typeface="Consolas"/>
                <a:cs typeface="Consolas"/>
              </a:rPr>
              <a:t>) = &lt;</a:t>
            </a:r>
            <a:r>
              <a:rPr lang="en-US" sz="2000" b="0" dirty="0" err="1">
                <a:latin typeface="Consolas"/>
                <a:cs typeface="Consolas"/>
              </a:rPr>
              <a:t>coordID</a:t>
            </a:r>
            <a:r>
              <a:rPr lang="en-US" sz="2000" b="0" dirty="0">
                <a:latin typeface="Consolas"/>
                <a:cs typeface="Consolas"/>
              </a:rPr>
              <a:t>&gt;</a:t>
            </a:r>
            <a:endParaRPr lang="en-US" sz="2000" b="0" dirty="0">
              <a:solidFill>
                <a:srgbClr val="CCFFCC"/>
              </a:solidFill>
              <a:latin typeface="Consolas"/>
              <a:cs typeface="Consolas"/>
            </a:endParaRPr>
          </a:p>
        </p:txBody>
      </p:sp>
      <p:sp>
        <p:nvSpPr>
          <p:cNvPr id="4" name="Slide Number Placeholder 3">
            <a:extLst>
              <a:ext uri="{FF2B5EF4-FFF2-40B4-BE49-F238E27FC236}">
                <a16:creationId xmlns:a16="http://schemas.microsoft.com/office/drawing/2014/main" id="{C553D52F-CB13-1D41-83EC-7A3DAA205249}"/>
              </a:ext>
            </a:extLst>
          </p:cNvPr>
          <p:cNvSpPr>
            <a:spLocks noGrp="1"/>
          </p:cNvSpPr>
          <p:nvPr>
            <p:ph type="sldNum" sz="quarter" idx="12"/>
          </p:nvPr>
        </p:nvSpPr>
        <p:spPr/>
        <p:txBody>
          <a:bodyPr/>
          <a:lstStyle/>
          <a:p>
            <a:fld id="{D12AA694-00EB-4F4B-AABB-6F50FB178914}" type="slidenum">
              <a:rPr lang="en-US" smtClean="0"/>
              <a:t>94</a:t>
            </a:fld>
            <a:endParaRPr lang="en-US"/>
          </a:p>
        </p:txBody>
      </p:sp>
    </p:spTree>
    <p:extLst>
      <p:ext uri="{BB962C8B-B14F-4D97-AF65-F5344CB8AC3E}">
        <p14:creationId xmlns:p14="http://schemas.microsoft.com/office/powerpoint/2010/main" val="28599716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4" end="4"/>
                                            </p:txEl>
                                          </p:spTgt>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6" dur="500"/>
                                        <p:tgtEl>
                                          <p:spTgt spid="5">
                                            <p:txEl>
                                              <p:pRg st="5" end="5"/>
                                            </p:txEl>
                                          </p:spTgt>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40" dur="50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 calcmode="lin" valueType="num">
                                      <p:cBhvr additive="base">
                                        <p:cTn id="45"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4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9D0A7F1D-6424-3442-8104-9CB6777742EF}"/>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2" name="Title 1"/>
          <p:cNvSpPr>
            <a:spLocks noGrp="1"/>
          </p:cNvSpPr>
          <p:nvPr>
            <p:ph type="title"/>
          </p:nvPr>
        </p:nvSpPr>
        <p:spPr>
          <a:xfrm>
            <a:off x="235216" y="107577"/>
            <a:ext cx="8685503" cy="687958"/>
          </a:xfrm>
        </p:spPr>
        <p:txBody>
          <a:bodyPr lIns="36000" rIns="36000"/>
          <a:lstStyle/>
          <a:p>
            <a:r>
              <a:rPr lang="en-US" sz="3200" dirty="0">
                <a:solidFill>
                  <a:srgbClr val="D7E4BD"/>
                </a:solidFill>
              </a:rPr>
              <a:t>The importance of indexing – 4</a:t>
            </a:r>
          </a:p>
        </p:txBody>
      </p:sp>
      <p:sp>
        <p:nvSpPr>
          <p:cNvPr id="5" name="Content Placeholder 2"/>
          <p:cNvSpPr txBox="1">
            <a:spLocks/>
          </p:cNvSpPr>
          <p:nvPr/>
        </p:nvSpPr>
        <p:spPr>
          <a:xfrm>
            <a:off x="288001" y="927049"/>
            <a:ext cx="8567999" cy="3344505"/>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a:buFont typeface="Wingdings" pitchFamily="2" charset="2"/>
              <a:buChar char="Ø"/>
            </a:pPr>
            <a:r>
              <a:rPr lang="en-US" b="0" dirty="0"/>
              <a:t>Keys are fundamental for relational operations → </a:t>
            </a:r>
            <a:r>
              <a:rPr lang="en-US" b="0" dirty="0">
                <a:solidFill>
                  <a:srgbClr val="FFFF00"/>
                </a:solidFill>
              </a:rPr>
              <a:t>JOIN</a:t>
            </a:r>
          </a:p>
          <a:p>
            <a:pPr>
              <a:buFont typeface="Wingdings" pitchFamily="2" charset="2"/>
              <a:buChar char="Ø"/>
            </a:pPr>
            <a:r>
              <a:rPr lang="en-US" b="0" dirty="0"/>
              <a:t>Example: star clusters in the Messier catalogue:</a:t>
            </a:r>
          </a:p>
          <a:p>
            <a:pPr marL="0" indent="0">
              <a:buNone/>
            </a:pPr>
            <a:r>
              <a:rPr lang="en-US" sz="2000" b="0" dirty="0">
                <a:latin typeface="Consolas" panose="020B0609020204030204" pitchFamily="49" charset="0"/>
                <a:cs typeface="Consolas" panose="020B0609020204030204" pitchFamily="49" charset="0"/>
              </a:rPr>
              <a:t>	</a:t>
            </a:r>
            <a:r>
              <a:rPr lang="en-US" sz="2000" b="0" dirty="0">
                <a:solidFill>
                  <a:srgbClr val="D5FED6"/>
                </a:solidFill>
                <a:latin typeface="Consolas" panose="020B0609020204030204" pitchFamily="49" charset="0"/>
                <a:cs typeface="Consolas" panose="020B0609020204030204" pitchFamily="49" charset="0"/>
              </a:rPr>
              <a:t>SELECT</a:t>
            </a:r>
            <a:r>
              <a:rPr lang="en-US" sz="2000" b="0" dirty="0">
                <a:latin typeface="Consolas" panose="020B0609020204030204" pitchFamily="49" charset="0"/>
                <a:cs typeface="Consolas" panose="020B0609020204030204" pitchFamily="49" charset="0"/>
              </a:rPr>
              <a:t> Messier.*, </a:t>
            </a:r>
            <a:r>
              <a:rPr lang="en-US" sz="2000" b="0" dirty="0" err="1">
                <a:latin typeface="Consolas" panose="020B0609020204030204" pitchFamily="49" charset="0"/>
                <a:cs typeface="Consolas" panose="020B0609020204030204" pitchFamily="49" charset="0"/>
              </a:rPr>
              <a:t>TypeDescr.Descr</a:t>
            </a:r>
            <a:endParaRPr lang="en-US" sz="2000" b="0" dirty="0">
              <a:latin typeface="Consolas" panose="020B0609020204030204" pitchFamily="49" charset="0"/>
              <a:cs typeface="Consolas" panose="020B0609020204030204" pitchFamily="49" charset="0"/>
            </a:endParaRPr>
          </a:p>
          <a:p>
            <a:pPr marL="0" indent="0">
              <a:buNone/>
            </a:pPr>
            <a:r>
              <a:rPr lang="en-US" sz="2000" b="0" dirty="0">
                <a:latin typeface="Consolas" panose="020B0609020204030204" pitchFamily="49" charset="0"/>
                <a:cs typeface="Consolas" panose="020B0609020204030204" pitchFamily="49" charset="0"/>
              </a:rPr>
              <a:t>	</a:t>
            </a:r>
            <a:r>
              <a:rPr lang="en-US" sz="2000" b="0" dirty="0">
                <a:solidFill>
                  <a:srgbClr val="D5FED6"/>
                </a:solidFill>
                <a:latin typeface="Consolas" panose="020B0609020204030204" pitchFamily="49" charset="0"/>
                <a:cs typeface="Consolas" panose="020B0609020204030204" pitchFamily="49" charset="0"/>
              </a:rPr>
              <a:t>FROM</a:t>
            </a:r>
            <a:r>
              <a:rPr lang="en-US" sz="2000" b="0" dirty="0">
                <a:latin typeface="Consolas" panose="020B0609020204030204" pitchFamily="49" charset="0"/>
                <a:cs typeface="Consolas" panose="020B0609020204030204" pitchFamily="49" charset="0"/>
              </a:rPr>
              <a:t> Messier </a:t>
            </a:r>
            <a:r>
              <a:rPr lang="en-US" sz="2000" b="0" dirty="0">
                <a:solidFill>
                  <a:srgbClr val="D5FED6"/>
                </a:solidFill>
                <a:latin typeface="Consolas" panose="020B0609020204030204" pitchFamily="49" charset="0"/>
                <a:cs typeface="Consolas" panose="020B0609020204030204" pitchFamily="49" charset="0"/>
              </a:rPr>
              <a:t>LEFT JOIN</a:t>
            </a:r>
            <a:r>
              <a:rPr lang="en-US" sz="2000" b="0" dirty="0">
                <a:latin typeface="Consolas" panose="020B0609020204030204" pitchFamily="49" charset="0"/>
                <a:cs typeface="Consolas" panose="020B0609020204030204" pitchFamily="49" charset="0"/>
              </a:rPr>
              <a:t> </a:t>
            </a:r>
            <a:r>
              <a:rPr lang="en-US" sz="2000" b="0" dirty="0" err="1">
                <a:latin typeface="Consolas" panose="020B0609020204030204" pitchFamily="49" charset="0"/>
                <a:cs typeface="Consolas" panose="020B0609020204030204" pitchFamily="49" charset="0"/>
              </a:rPr>
              <a:t>TypeDescr</a:t>
            </a:r>
            <a:endParaRPr lang="en-US" sz="2000" b="0" dirty="0">
              <a:latin typeface="Consolas" panose="020B0609020204030204" pitchFamily="49" charset="0"/>
              <a:cs typeface="Consolas" panose="020B0609020204030204" pitchFamily="49" charset="0"/>
            </a:endParaRPr>
          </a:p>
          <a:p>
            <a:pPr marL="0" indent="0">
              <a:buNone/>
            </a:pPr>
            <a:r>
              <a:rPr lang="en-US" sz="2000" b="0" dirty="0">
                <a:latin typeface="Consolas" panose="020B0609020204030204" pitchFamily="49" charset="0"/>
                <a:cs typeface="Consolas" panose="020B0609020204030204" pitchFamily="49" charset="0"/>
              </a:rPr>
              <a:t>	</a:t>
            </a:r>
            <a:r>
              <a:rPr lang="en-US" sz="2000" b="0" dirty="0">
                <a:solidFill>
                  <a:srgbClr val="D5FED6"/>
                </a:solidFill>
                <a:latin typeface="Consolas" panose="020B0609020204030204" pitchFamily="49" charset="0"/>
                <a:cs typeface="Consolas" panose="020B0609020204030204" pitchFamily="49" charset="0"/>
              </a:rPr>
              <a:t>ON</a:t>
            </a:r>
            <a:r>
              <a:rPr lang="en-US" sz="2000" b="0" dirty="0">
                <a:latin typeface="Consolas" panose="020B0609020204030204" pitchFamily="49" charset="0"/>
                <a:cs typeface="Consolas" panose="020B0609020204030204" pitchFamily="49" charset="0"/>
              </a:rPr>
              <a:t> </a:t>
            </a:r>
            <a:r>
              <a:rPr lang="en-US" sz="2000" b="0" dirty="0" err="1">
                <a:latin typeface="Consolas" panose="020B0609020204030204" pitchFamily="49" charset="0"/>
                <a:cs typeface="Consolas" panose="020B0609020204030204" pitchFamily="49" charset="0"/>
              </a:rPr>
              <a:t>Messier.Type</a:t>
            </a:r>
            <a:r>
              <a:rPr lang="en-US" sz="2000" b="0" dirty="0">
                <a:latin typeface="Consolas" panose="020B0609020204030204" pitchFamily="49" charset="0"/>
                <a:cs typeface="Consolas" panose="020B0609020204030204" pitchFamily="49" charset="0"/>
              </a:rPr>
              <a:t> = </a:t>
            </a:r>
            <a:r>
              <a:rPr lang="en-US" sz="2000" b="0" dirty="0" err="1">
                <a:latin typeface="Consolas" panose="020B0609020204030204" pitchFamily="49" charset="0"/>
                <a:cs typeface="Consolas" panose="020B0609020204030204" pitchFamily="49" charset="0"/>
              </a:rPr>
              <a:t>TypeDescr.Type</a:t>
            </a:r>
            <a:endParaRPr lang="en-US" sz="2000" b="0" dirty="0">
              <a:latin typeface="Consolas" panose="020B0609020204030204" pitchFamily="49" charset="0"/>
              <a:cs typeface="Consolas" panose="020B0609020204030204" pitchFamily="49" charset="0"/>
            </a:endParaRPr>
          </a:p>
          <a:p>
            <a:pPr marL="0" indent="0">
              <a:buNone/>
            </a:pPr>
            <a:r>
              <a:rPr lang="en-US" sz="2000" b="0" dirty="0">
                <a:latin typeface="Consolas" panose="020B0609020204030204" pitchFamily="49" charset="0"/>
                <a:cs typeface="Consolas" panose="020B0609020204030204" pitchFamily="49" charset="0"/>
              </a:rPr>
              <a:t>	</a:t>
            </a:r>
            <a:r>
              <a:rPr lang="en-US" sz="2000" b="0" dirty="0">
                <a:solidFill>
                  <a:srgbClr val="D5FED6"/>
                </a:solidFill>
                <a:latin typeface="Consolas" panose="020B0609020204030204" pitchFamily="49" charset="0"/>
                <a:cs typeface="Consolas" panose="020B0609020204030204" pitchFamily="49" charset="0"/>
              </a:rPr>
              <a:t>WHERE</a:t>
            </a:r>
            <a:r>
              <a:rPr lang="en-US" sz="2000" b="0" dirty="0">
                <a:latin typeface="Consolas" panose="020B0609020204030204" pitchFamily="49" charset="0"/>
                <a:cs typeface="Consolas" panose="020B0609020204030204" pitchFamily="49" charset="0"/>
              </a:rPr>
              <a:t> </a:t>
            </a:r>
            <a:r>
              <a:rPr lang="en-US" sz="2000" b="0" dirty="0" err="1">
                <a:latin typeface="Consolas" panose="020B0609020204030204" pitchFamily="49" charset="0"/>
                <a:cs typeface="Consolas" panose="020B0609020204030204" pitchFamily="49" charset="0"/>
              </a:rPr>
              <a:t>TypeDescr.Descr</a:t>
            </a:r>
            <a:r>
              <a:rPr lang="en-US" sz="2000" b="0" dirty="0">
                <a:latin typeface="Consolas" panose="020B0609020204030204" pitchFamily="49" charset="0"/>
                <a:cs typeface="Consolas" panose="020B0609020204030204" pitchFamily="49" charset="0"/>
              </a:rPr>
              <a:t> </a:t>
            </a:r>
            <a:r>
              <a:rPr lang="en-US" sz="2000" b="0" dirty="0">
                <a:solidFill>
                  <a:srgbClr val="D5FED6"/>
                </a:solidFill>
                <a:latin typeface="Consolas" panose="020B0609020204030204" pitchFamily="49" charset="0"/>
                <a:cs typeface="Consolas" panose="020B0609020204030204" pitchFamily="49" charset="0"/>
              </a:rPr>
              <a:t>LIKE</a:t>
            </a:r>
            <a:r>
              <a:rPr lang="en-US" sz="2000" b="0" dirty="0">
                <a:latin typeface="Consolas" panose="020B0609020204030204" pitchFamily="49" charset="0"/>
                <a:cs typeface="Consolas" panose="020B0609020204030204" pitchFamily="49" charset="0"/>
              </a:rPr>
              <a:t> '%cluster%';</a:t>
            </a:r>
          </a:p>
        </p:txBody>
      </p:sp>
      <p:sp>
        <p:nvSpPr>
          <p:cNvPr id="4" name="Slide Number Placeholder 3">
            <a:extLst>
              <a:ext uri="{FF2B5EF4-FFF2-40B4-BE49-F238E27FC236}">
                <a16:creationId xmlns:a16="http://schemas.microsoft.com/office/drawing/2014/main" id="{C553D52F-CB13-1D41-83EC-7A3DAA205249}"/>
              </a:ext>
            </a:extLst>
          </p:cNvPr>
          <p:cNvSpPr>
            <a:spLocks noGrp="1"/>
          </p:cNvSpPr>
          <p:nvPr>
            <p:ph type="sldNum" sz="quarter" idx="12"/>
          </p:nvPr>
        </p:nvSpPr>
        <p:spPr/>
        <p:txBody>
          <a:bodyPr/>
          <a:lstStyle/>
          <a:p>
            <a:fld id="{D12AA694-00EB-4F4B-AABB-6F50FB178914}" type="slidenum">
              <a:rPr lang="en-US" smtClean="0"/>
              <a:t>95</a:t>
            </a:fld>
            <a:endParaRPr lang="en-US"/>
          </a:p>
        </p:txBody>
      </p:sp>
    </p:spTree>
    <p:extLst>
      <p:ext uri="{BB962C8B-B14F-4D97-AF65-F5344CB8AC3E}">
        <p14:creationId xmlns:p14="http://schemas.microsoft.com/office/powerpoint/2010/main" val="371235791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3">
            <a:extLst>
              <a:ext uri="{FF2B5EF4-FFF2-40B4-BE49-F238E27FC236}">
                <a16:creationId xmlns:a16="http://schemas.microsoft.com/office/drawing/2014/main" id="{E55E8E61-27C5-244D-84F1-8423FA851725}"/>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5" name="Content Placeholder 2"/>
          <p:cNvSpPr txBox="1">
            <a:spLocks/>
          </p:cNvSpPr>
          <p:nvPr/>
        </p:nvSpPr>
        <p:spPr>
          <a:xfrm>
            <a:off x="288001" y="1683609"/>
            <a:ext cx="8674843" cy="4839479"/>
          </a:xfrm>
          <a:prstGeom prst="rect">
            <a:avLst/>
          </a:prstGeom>
        </p:spPr>
        <p:txBody>
          <a:bodyPr vert="horz" wrap="square"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nSpc>
                <a:spcPct val="102000"/>
              </a:lnSpc>
              <a:buNone/>
            </a:pPr>
            <a:r>
              <a:rPr lang="en-GB" b="0" dirty="0">
                <a:cs typeface="Bitstream Vera Sans" charset="0"/>
              </a:rPr>
              <a:t>Indexing examples:</a:t>
            </a:r>
          </a:p>
          <a:p>
            <a:pPr marL="358775" indent="0">
              <a:buNone/>
            </a:pPr>
            <a:r>
              <a:rPr lang="en-GB" sz="2000" b="0" dirty="0">
                <a:latin typeface="Consolas"/>
                <a:cs typeface="Consolas"/>
              </a:rPr>
              <a:t>ALTER TABLE Messier ADD UNIQUE KEY (M);</a:t>
            </a:r>
          </a:p>
          <a:p>
            <a:pPr marL="358775" indent="0">
              <a:buNone/>
            </a:pPr>
            <a:r>
              <a:rPr lang="en-GB" sz="2000" b="0" dirty="0">
                <a:latin typeface="Consolas"/>
                <a:cs typeface="Consolas"/>
              </a:rPr>
              <a:t>ALTER TABLE Messier ADD INDEX (Type);</a:t>
            </a:r>
          </a:p>
          <a:p>
            <a:pPr marL="358775" indent="0">
              <a:buNone/>
            </a:pPr>
            <a:r>
              <a:rPr lang="en-GB" sz="2000" b="0" dirty="0">
                <a:latin typeface="Consolas"/>
                <a:cs typeface="Consolas"/>
              </a:rPr>
              <a:t>ALTER TABLE Messier ADD INDEX </a:t>
            </a:r>
            <a:r>
              <a:rPr lang="en-GB" sz="2000" b="0" dirty="0" err="1">
                <a:latin typeface="Consolas"/>
                <a:cs typeface="Consolas"/>
              </a:rPr>
              <a:t>pos</a:t>
            </a:r>
            <a:r>
              <a:rPr lang="en-GB" sz="2000" b="0" dirty="0">
                <a:latin typeface="Consolas"/>
                <a:cs typeface="Consolas"/>
              </a:rPr>
              <a:t>(htmID_6,Ra);</a:t>
            </a:r>
            <a:endParaRPr lang="en-US" sz="2000" b="0" dirty="0">
              <a:latin typeface="Consolas"/>
              <a:cs typeface="Consolas"/>
            </a:endParaRPr>
          </a:p>
          <a:p>
            <a:pPr marL="0" indent="0">
              <a:buNone/>
            </a:pPr>
            <a:r>
              <a:rPr lang="en-GB" b="0" dirty="0">
                <a:cs typeface="Bitstream Vera Sans" charset="0"/>
              </a:rPr>
              <a:t>To show the indices:</a:t>
            </a:r>
          </a:p>
          <a:p>
            <a:pPr marL="358775" indent="0">
              <a:buNone/>
            </a:pPr>
            <a:r>
              <a:rPr lang="en-GB" sz="2000" b="0" dirty="0">
                <a:latin typeface="Consolas"/>
                <a:cs typeface="Consolas"/>
              </a:rPr>
              <a:t>SHOW INDEX FROM Messier;</a:t>
            </a:r>
          </a:p>
          <a:p>
            <a:pPr marL="0" indent="0">
              <a:buNone/>
            </a:pPr>
            <a:r>
              <a:rPr lang="en-GB" sz="2000" b="0" dirty="0">
                <a:cs typeface="Bitstream Vera Sans" charset="0"/>
              </a:rPr>
              <a:t>The field to look at is </a:t>
            </a:r>
            <a:r>
              <a:rPr lang="en-GB" sz="2000" b="0" dirty="0">
                <a:solidFill>
                  <a:srgbClr val="CCFFCC"/>
                </a:solidFill>
                <a:cs typeface="Bitstream Vera Sans" charset="0"/>
              </a:rPr>
              <a:t>Cardinality</a:t>
            </a:r>
            <a:r>
              <a:rPr lang="en-GB" sz="2000" b="0" dirty="0">
                <a:solidFill>
                  <a:srgbClr val="FFFFFF"/>
                </a:solidFill>
                <a:cs typeface="Bitstream Vera Sans" charset="0"/>
              </a:rPr>
              <a:t>: it tells how many distinct rows that index points to in the table. The cardinality of PRIMARY / UNIQUE keys is exactly the number of rows in the table, i.e. each key points to a single entry. Each multiple key refers to </a:t>
            </a:r>
            <a:r>
              <a:rPr lang="en-GB" sz="2000" b="0" dirty="0" err="1">
                <a:solidFill>
                  <a:srgbClr val="CCFFCC"/>
                </a:solidFill>
                <a:cs typeface="Bitstream Vera Sans" charset="0"/>
              </a:rPr>
              <a:t>N_rows</a:t>
            </a:r>
            <a:r>
              <a:rPr lang="en-GB" sz="2000" b="0" dirty="0">
                <a:solidFill>
                  <a:srgbClr val="CCFFCC"/>
                </a:solidFill>
                <a:cs typeface="Bitstream Vera Sans" charset="0"/>
              </a:rPr>
              <a:t> / Cardinality</a:t>
            </a:r>
            <a:r>
              <a:rPr lang="en-GB" sz="2000" b="0" dirty="0">
                <a:solidFill>
                  <a:srgbClr val="FFFFFF"/>
                </a:solidFill>
                <a:cs typeface="Bitstream Vera Sans" charset="0"/>
              </a:rPr>
              <a:t>, i.e. it gives the table grouping factor.</a:t>
            </a:r>
          </a:p>
        </p:txBody>
      </p:sp>
      <p:sp>
        <p:nvSpPr>
          <p:cNvPr id="4" name="TextBox 3"/>
          <p:cNvSpPr txBox="1"/>
          <p:nvPr/>
        </p:nvSpPr>
        <p:spPr>
          <a:xfrm>
            <a:off x="394083" y="811662"/>
            <a:ext cx="8355835" cy="830997"/>
          </a:xfrm>
          <a:prstGeom prst="rect">
            <a:avLst/>
          </a:prstGeom>
          <a:noFill/>
          <a:ln w="31750" cmpd="sng">
            <a:solidFill>
              <a:srgbClr val="4F81BD"/>
            </a:solidFill>
          </a:ln>
          <a:effectLst>
            <a:outerShdw blurRad="101600" dist="38100" dir="2700000" algn="tl" rotWithShape="0">
              <a:prstClr val="black">
                <a:alpha val="75000"/>
              </a:prstClr>
            </a:outerShdw>
          </a:effectLst>
        </p:spPr>
        <p:txBody>
          <a:bodyPr wrap="square" rtlCol="0">
            <a:spAutoFit/>
          </a:bodyPr>
          <a:lstStyle/>
          <a:p>
            <a:pPr marL="0" lvl="1" algn="ctr"/>
            <a:r>
              <a:rPr lang="en-US" sz="2400" dirty="0">
                <a:solidFill>
                  <a:srgbClr val="FFFF00"/>
                </a:solidFill>
              </a:rPr>
              <a:t>If a query does not use an indexed column, then the entire table has be scanned </a:t>
            </a:r>
            <a:r>
              <a:rPr lang="en-US" sz="2400" dirty="0">
                <a:solidFill>
                  <a:srgbClr val="FFFF00"/>
                </a:solidFill>
                <a:latin typeface="Wingdings"/>
                <a:ea typeface="Wingdings"/>
                <a:cs typeface="Wingdings"/>
                <a:sym typeface="Wingdings"/>
              </a:rPr>
              <a:t></a:t>
            </a:r>
            <a:r>
              <a:rPr lang="en-US" sz="2400" dirty="0">
                <a:solidFill>
                  <a:srgbClr val="FFFF00"/>
                </a:solidFill>
                <a:sym typeface="Wingdings"/>
              </a:rPr>
              <a:t> </a:t>
            </a:r>
            <a:r>
              <a:rPr lang="en-US" sz="2400" dirty="0">
                <a:solidFill>
                  <a:srgbClr val="FFFF00"/>
                </a:solidFill>
              </a:rPr>
              <a:t>no help!</a:t>
            </a:r>
          </a:p>
        </p:txBody>
      </p:sp>
      <p:sp>
        <p:nvSpPr>
          <p:cNvPr id="6" name="Title 1"/>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kumimoji="0" lang="en-GB" sz="3200" b="1" i="0" u="none" strike="noStrike" kern="1200" cap="none" spc="0" normalizeH="0" baseline="0" dirty="0">
                <a:ln>
                  <a:noFill/>
                </a:ln>
                <a:solidFill>
                  <a:schemeClr val="tx2"/>
                </a:solidFill>
                <a:effectLst>
                  <a:outerShdw blurRad="50800" dist="38100" dir="2700000">
                    <a:srgbClr val="000000">
                      <a:alpha val="43000"/>
                    </a:srgbClr>
                  </a:outerShdw>
                </a:effectLst>
                <a:uLnTx/>
                <a:uFillTx/>
                <a:latin typeface="+mj-lt"/>
                <a:ea typeface="+mj-ea"/>
                <a:cs typeface="+mj-cs"/>
              </a:rPr>
              <a:t>Back to Messier:</a:t>
            </a:r>
            <a:r>
              <a:rPr kumimoji="0" lang="en-GB" sz="3200" b="1" i="0" u="none" strike="noStrike" kern="1200" cap="none" spc="0" normalizeH="0" dirty="0">
                <a:ln>
                  <a:noFill/>
                </a:ln>
                <a:solidFill>
                  <a:schemeClr val="tx2"/>
                </a:solidFill>
                <a:effectLst>
                  <a:outerShdw blurRad="50800" dist="38100" dir="2700000">
                    <a:srgbClr val="000000">
                      <a:alpha val="43000"/>
                    </a:srgbClr>
                  </a:outerShdw>
                </a:effectLst>
                <a:uLnTx/>
                <a:uFillTx/>
                <a:latin typeface="+mj-lt"/>
                <a:ea typeface="+mj-ea"/>
                <a:cs typeface="+mj-cs"/>
              </a:rPr>
              <a:t> let’s </a:t>
            </a:r>
            <a:r>
              <a:rPr kumimoji="0" lang="en-GB" sz="3200" b="1" i="0" u="none" strike="noStrike" kern="1200" cap="none" spc="0" normalizeH="0" baseline="0" dirty="0">
                <a:ln>
                  <a:noFill/>
                </a:ln>
                <a:solidFill>
                  <a:schemeClr val="tx2"/>
                </a:solidFill>
                <a:effectLst>
                  <a:outerShdw blurRad="50800" dist="38100" dir="2700000">
                    <a:srgbClr val="000000">
                      <a:alpha val="43000"/>
                    </a:srgbClr>
                  </a:outerShdw>
                </a:effectLst>
                <a:uLnTx/>
                <a:uFillTx/>
                <a:latin typeface="+mj-lt"/>
                <a:ea typeface="+mj-ea"/>
                <a:cs typeface="+mj-cs"/>
              </a:rPr>
              <a:t>use indexing</a:t>
            </a:r>
          </a:p>
        </p:txBody>
      </p:sp>
      <p:sp>
        <p:nvSpPr>
          <p:cNvPr id="3" name="Slide Number Placeholder 2">
            <a:extLst>
              <a:ext uri="{FF2B5EF4-FFF2-40B4-BE49-F238E27FC236}">
                <a16:creationId xmlns:a16="http://schemas.microsoft.com/office/drawing/2014/main" id="{BB3FEC0E-B38A-C443-BF10-11CA69C0DA1E}"/>
              </a:ext>
            </a:extLst>
          </p:cNvPr>
          <p:cNvSpPr>
            <a:spLocks noGrp="1"/>
          </p:cNvSpPr>
          <p:nvPr>
            <p:ph type="sldNum" sz="quarter" idx="12"/>
          </p:nvPr>
        </p:nvSpPr>
        <p:spPr/>
        <p:txBody>
          <a:bodyPr/>
          <a:lstStyle/>
          <a:p>
            <a:fld id="{D12AA694-00EB-4F4B-AABB-6F50FB178914}" type="slidenum">
              <a:rPr lang="en-US" smtClean="0"/>
              <a:t>96</a:t>
            </a:fld>
            <a:endParaRPr lang="en-US"/>
          </a:p>
        </p:txBody>
      </p:sp>
    </p:spTree>
    <p:extLst>
      <p:ext uri="{BB962C8B-B14F-4D97-AF65-F5344CB8AC3E}">
        <p14:creationId xmlns:p14="http://schemas.microsoft.com/office/powerpoint/2010/main" val="264387624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31" dur="5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additive="base">
                                        <p:cTn id="42"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43" dur="500"/>
                                        <p:tgtEl>
                                          <p:spTgt spid="5">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 calcmode="lin" valueType="num">
                                      <p:cBhvr additive="base">
                                        <p:cTn id="48"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4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3">
            <a:extLst>
              <a:ext uri="{FF2B5EF4-FFF2-40B4-BE49-F238E27FC236}">
                <a16:creationId xmlns:a16="http://schemas.microsoft.com/office/drawing/2014/main" id="{B1C1284B-F133-A848-A2BF-6F0B1B6A5A13}"/>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5" name="Content Placeholder 2"/>
          <p:cNvSpPr txBox="1">
            <a:spLocks/>
          </p:cNvSpPr>
          <p:nvPr/>
        </p:nvSpPr>
        <p:spPr>
          <a:xfrm>
            <a:off x="288001" y="837403"/>
            <a:ext cx="8567999" cy="4047262"/>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358775" indent="0">
              <a:spcBef>
                <a:spcPts val="200"/>
              </a:spcBef>
              <a:buNone/>
            </a:pPr>
            <a:r>
              <a:rPr lang="da-DK" sz="2200" b="0" dirty="0">
                <a:latin typeface="Consolas" panose="020B0609020204030204" pitchFamily="49" charset="0"/>
                <a:cs typeface="Consolas" panose="020B0609020204030204" pitchFamily="49" charset="0"/>
              </a:rPr>
              <a:t>SELECT </a:t>
            </a:r>
            <a:r>
              <a:rPr lang="da-DK" sz="2200" b="0" dirty="0" err="1">
                <a:latin typeface="Consolas" panose="020B0609020204030204" pitchFamily="49" charset="0"/>
                <a:cs typeface="Consolas" panose="020B0609020204030204" pitchFamily="49" charset="0"/>
              </a:rPr>
              <a:t>Ra</a:t>
            </a:r>
            <a:r>
              <a:rPr lang="da-DK" sz="2200" b="0" dirty="0">
                <a:latin typeface="Consolas" panose="020B0609020204030204" pitchFamily="49" charset="0"/>
                <a:cs typeface="Consolas" panose="020B0609020204030204" pitchFamily="49" charset="0"/>
              </a:rPr>
              <a:t>, </a:t>
            </a:r>
            <a:r>
              <a:rPr lang="da-DK" sz="2200" b="0" dirty="0" err="1">
                <a:latin typeface="Consolas" panose="020B0609020204030204" pitchFamily="49" charset="0"/>
                <a:cs typeface="Consolas" panose="020B0609020204030204" pitchFamily="49" charset="0"/>
              </a:rPr>
              <a:t>Decl</a:t>
            </a:r>
            <a:r>
              <a:rPr lang="da-DK" sz="2200" b="0" dirty="0">
                <a:latin typeface="Consolas" panose="020B0609020204030204" pitchFamily="49" charset="0"/>
                <a:cs typeface="Consolas" panose="020B0609020204030204" pitchFamily="49" charset="0"/>
              </a:rPr>
              <a:t>, Mag FROM </a:t>
            </a:r>
            <a:r>
              <a:rPr lang="da-DK" sz="2200" b="0" dirty="0" err="1">
                <a:latin typeface="Consolas" panose="020B0609020204030204" pitchFamily="49" charset="0"/>
                <a:cs typeface="Consolas" panose="020B0609020204030204" pitchFamily="49" charset="0"/>
              </a:rPr>
              <a:t>Messier</a:t>
            </a:r>
            <a:r>
              <a:rPr lang="da-DK" sz="2200" b="0" dirty="0">
                <a:latin typeface="Consolas" panose="020B0609020204030204" pitchFamily="49" charset="0"/>
                <a:cs typeface="Consolas" panose="020B0609020204030204" pitchFamily="49" charset="0"/>
              </a:rPr>
              <a:t> WHERE </a:t>
            </a:r>
            <a:r>
              <a:rPr lang="da-DK" sz="2200" b="0" dirty="0">
                <a:solidFill>
                  <a:srgbClr val="CCFFCC"/>
                </a:solidFill>
                <a:latin typeface="Consolas" panose="020B0609020204030204" pitchFamily="49" charset="0"/>
                <a:cs typeface="Consolas" panose="020B0609020204030204" pitchFamily="49" charset="0"/>
              </a:rPr>
              <a:t>M</a:t>
            </a:r>
            <a:r>
              <a:rPr lang="da-DK" sz="2200" b="0" dirty="0">
                <a:latin typeface="Consolas" panose="020B0609020204030204" pitchFamily="49" charset="0"/>
                <a:cs typeface="Consolas" panose="020B0609020204030204" pitchFamily="49" charset="0"/>
              </a:rPr>
              <a:t>=33;</a:t>
            </a:r>
          </a:p>
          <a:p>
            <a:pPr marL="358775" indent="0">
              <a:spcBef>
                <a:spcPts val="200"/>
              </a:spcBef>
              <a:buNone/>
            </a:pPr>
            <a:endParaRPr lang="da-DK" sz="2200" b="0" dirty="0">
              <a:latin typeface="Consolas" panose="020B0609020204030204" pitchFamily="49" charset="0"/>
              <a:cs typeface="Consolas" panose="020B0609020204030204" pitchFamily="49" charset="0"/>
            </a:endParaRPr>
          </a:p>
          <a:p>
            <a:pPr marL="358775" indent="0">
              <a:spcBef>
                <a:spcPts val="200"/>
              </a:spcBef>
              <a:buNone/>
            </a:pPr>
            <a:r>
              <a:rPr lang="da-DK" sz="2200" b="0" dirty="0">
                <a:latin typeface="Consolas" panose="020B0609020204030204" pitchFamily="49" charset="0"/>
                <a:cs typeface="Consolas" panose="020B0609020204030204" pitchFamily="49" charset="0"/>
              </a:rPr>
              <a:t>SELECT M, </a:t>
            </a:r>
            <a:r>
              <a:rPr lang="da-DK" sz="2200" b="0" dirty="0" err="1">
                <a:latin typeface="Consolas" panose="020B0609020204030204" pitchFamily="49" charset="0"/>
                <a:cs typeface="Consolas" panose="020B0609020204030204" pitchFamily="49" charset="0"/>
              </a:rPr>
              <a:t>App_size</a:t>
            </a:r>
            <a:r>
              <a:rPr lang="da-DK" sz="2200" b="0" dirty="0">
                <a:latin typeface="Consolas" panose="020B0609020204030204" pitchFamily="49" charset="0"/>
                <a:cs typeface="Consolas" panose="020B0609020204030204" pitchFamily="49" charset="0"/>
              </a:rPr>
              <a:t> FROM </a:t>
            </a:r>
            <a:r>
              <a:rPr lang="da-DK" sz="2200" b="0" dirty="0" err="1">
                <a:latin typeface="Consolas" panose="020B0609020204030204" pitchFamily="49" charset="0"/>
                <a:cs typeface="Consolas" panose="020B0609020204030204" pitchFamily="49" charset="0"/>
              </a:rPr>
              <a:t>Messier</a:t>
            </a:r>
            <a:r>
              <a:rPr lang="da-DK" sz="2200" b="0" dirty="0">
                <a:latin typeface="Consolas" panose="020B0609020204030204" pitchFamily="49" charset="0"/>
                <a:cs typeface="Consolas" panose="020B0609020204030204" pitchFamily="49" charset="0"/>
              </a:rPr>
              <a:t> WHERE M </a:t>
            </a:r>
            <a:r>
              <a:rPr lang="da-DK" sz="2200" b="0" dirty="0">
                <a:solidFill>
                  <a:srgbClr val="CCFFCC"/>
                </a:solidFill>
                <a:latin typeface="Consolas" panose="020B0609020204030204" pitchFamily="49" charset="0"/>
                <a:cs typeface="Consolas" panose="020B0609020204030204" pitchFamily="49" charset="0"/>
              </a:rPr>
              <a:t>BETWEEN</a:t>
            </a:r>
            <a:r>
              <a:rPr lang="da-DK" sz="2200" b="0" dirty="0">
                <a:latin typeface="Consolas" panose="020B0609020204030204" pitchFamily="49" charset="0"/>
                <a:cs typeface="Consolas" panose="020B0609020204030204" pitchFamily="49" charset="0"/>
              </a:rPr>
              <a:t> 10 AND 13;</a:t>
            </a:r>
          </a:p>
          <a:p>
            <a:pPr marL="358775" indent="0">
              <a:spcBef>
                <a:spcPts val="200"/>
              </a:spcBef>
              <a:buNone/>
            </a:pPr>
            <a:r>
              <a:rPr lang="da-DK" sz="2200" b="0" dirty="0">
                <a:latin typeface="Consolas" panose="020B0609020204030204" pitchFamily="49" charset="0"/>
                <a:cs typeface="Consolas" panose="020B0609020204030204" pitchFamily="49" charset="0"/>
              </a:rPr>
              <a:t>SELECT </a:t>
            </a:r>
            <a:r>
              <a:rPr lang="da-DK" sz="2200" b="0" dirty="0">
                <a:solidFill>
                  <a:srgbClr val="CCFFCC"/>
                </a:solidFill>
                <a:latin typeface="Consolas" panose="020B0609020204030204" pitchFamily="49" charset="0"/>
                <a:cs typeface="Consolas" panose="020B0609020204030204" pitchFamily="49" charset="0"/>
              </a:rPr>
              <a:t>COUNT</a:t>
            </a:r>
            <a:r>
              <a:rPr lang="da-DK" sz="2200" b="0" dirty="0">
                <a:latin typeface="Consolas" panose="020B0609020204030204" pitchFamily="49" charset="0"/>
                <a:cs typeface="Consolas" panose="020B0609020204030204" pitchFamily="49" charset="0"/>
              </a:rPr>
              <a:t>(*) FROM </a:t>
            </a:r>
            <a:r>
              <a:rPr lang="da-DK" sz="2200" b="0" dirty="0" err="1">
                <a:latin typeface="Consolas" panose="020B0609020204030204" pitchFamily="49" charset="0"/>
                <a:cs typeface="Consolas" panose="020B0609020204030204" pitchFamily="49" charset="0"/>
              </a:rPr>
              <a:t>Messier</a:t>
            </a:r>
            <a:r>
              <a:rPr lang="da-DK" sz="2200" b="0" dirty="0">
                <a:latin typeface="Consolas" panose="020B0609020204030204" pitchFamily="49" charset="0"/>
                <a:cs typeface="Consolas" panose="020B0609020204030204" pitchFamily="49" charset="0"/>
              </a:rPr>
              <a:t> WHERE </a:t>
            </a:r>
            <a:r>
              <a:rPr lang="da-DK" sz="2200" b="0" dirty="0">
                <a:solidFill>
                  <a:srgbClr val="CCFFCC"/>
                </a:solidFill>
                <a:latin typeface="Consolas" panose="020B0609020204030204" pitchFamily="49" charset="0"/>
                <a:cs typeface="Consolas" panose="020B0609020204030204" pitchFamily="49" charset="0"/>
              </a:rPr>
              <a:t>Type</a:t>
            </a:r>
            <a:r>
              <a:rPr lang="da-DK" sz="2200" b="0" dirty="0">
                <a:latin typeface="Consolas" panose="020B0609020204030204" pitchFamily="49" charset="0"/>
                <a:cs typeface="Consolas" panose="020B0609020204030204" pitchFamily="49" charset="0"/>
              </a:rPr>
              <a:t> = </a:t>
            </a:r>
            <a:r>
              <a:rPr lang="fr-FR" sz="2200" b="0" dirty="0">
                <a:latin typeface="Consolas" panose="020B0609020204030204" pitchFamily="49" charset="0"/>
                <a:cs typeface="Consolas" panose="020B0609020204030204" pitchFamily="49" charset="0"/>
              </a:rPr>
              <a:t>'GC'</a:t>
            </a:r>
            <a:r>
              <a:rPr lang="da-DK" sz="2200" b="0" dirty="0">
                <a:latin typeface="Consolas" panose="020B0609020204030204" pitchFamily="49" charset="0"/>
                <a:cs typeface="Consolas" panose="020B0609020204030204" pitchFamily="49" charset="0"/>
              </a:rPr>
              <a:t>;</a:t>
            </a:r>
          </a:p>
          <a:p>
            <a:pPr marL="358775" indent="0">
              <a:spcBef>
                <a:spcPts val="200"/>
              </a:spcBef>
              <a:buNone/>
            </a:pPr>
            <a:endParaRPr lang="da-DK" sz="2200" b="0" dirty="0">
              <a:latin typeface="Consolas" panose="020B0609020204030204" pitchFamily="49" charset="0"/>
              <a:cs typeface="Consolas" panose="020B0609020204030204" pitchFamily="49" charset="0"/>
            </a:endParaRPr>
          </a:p>
          <a:p>
            <a:pPr marL="358775" indent="0">
              <a:spcBef>
                <a:spcPts val="200"/>
              </a:spcBef>
              <a:buNone/>
            </a:pPr>
            <a:r>
              <a:rPr lang="da-DK" sz="2200" b="0" dirty="0">
                <a:latin typeface="Consolas" panose="020B0609020204030204" pitchFamily="49" charset="0"/>
                <a:cs typeface="Consolas" panose="020B0609020204030204" pitchFamily="49" charset="0"/>
              </a:rPr>
              <a:t>SELECT COUNT(Mag) </a:t>
            </a:r>
            <a:r>
              <a:rPr lang="da-DK" sz="2200" b="0" dirty="0">
                <a:solidFill>
                  <a:srgbClr val="D5FED6"/>
                </a:solidFill>
                <a:latin typeface="Consolas" panose="020B0609020204030204" pitchFamily="49" charset="0"/>
                <a:cs typeface="Consolas" panose="020B0609020204030204" pitchFamily="49" charset="0"/>
              </a:rPr>
              <a:t>AS</a:t>
            </a:r>
            <a:r>
              <a:rPr lang="da-DK" sz="2200" b="0" dirty="0">
                <a:latin typeface="Consolas" panose="020B0609020204030204" pitchFamily="49" charset="0"/>
                <a:cs typeface="Consolas" panose="020B0609020204030204" pitchFamily="49" charset="0"/>
              </a:rPr>
              <a:t> N, AVG(Mag) </a:t>
            </a:r>
            <a:r>
              <a:rPr lang="da-DK" sz="2200" b="0" dirty="0">
                <a:solidFill>
                  <a:srgbClr val="D5FED6"/>
                </a:solidFill>
                <a:latin typeface="Consolas" panose="020B0609020204030204" pitchFamily="49" charset="0"/>
                <a:cs typeface="Consolas" panose="020B0609020204030204" pitchFamily="49" charset="0"/>
              </a:rPr>
              <a:t>AS</a:t>
            </a:r>
            <a:r>
              <a:rPr lang="da-DK" sz="2200" b="0" dirty="0">
                <a:latin typeface="Consolas" panose="020B0609020204030204" pitchFamily="49" charset="0"/>
                <a:cs typeface="Consolas" panose="020B0609020204030204" pitchFamily="49" charset="0"/>
              </a:rPr>
              <a:t> </a:t>
            </a:r>
            <a:r>
              <a:rPr lang="da-DK" sz="2200" b="0" dirty="0" err="1">
                <a:latin typeface="Consolas" panose="020B0609020204030204" pitchFamily="49" charset="0"/>
                <a:cs typeface="Consolas" panose="020B0609020204030204" pitchFamily="49" charset="0"/>
              </a:rPr>
              <a:t>Mag_ave</a:t>
            </a:r>
            <a:endParaRPr lang="da-DK" sz="2200" b="0" dirty="0">
              <a:latin typeface="Consolas" panose="020B0609020204030204" pitchFamily="49" charset="0"/>
              <a:cs typeface="Consolas" panose="020B0609020204030204" pitchFamily="49" charset="0"/>
            </a:endParaRPr>
          </a:p>
          <a:p>
            <a:pPr marL="358775" indent="0">
              <a:spcBef>
                <a:spcPts val="200"/>
              </a:spcBef>
              <a:buNone/>
            </a:pPr>
            <a:r>
              <a:rPr lang="da-DK" sz="2200" b="0" dirty="0">
                <a:latin typeface="Consolas" panose="020B0609020204030204" pitchFamily="49" charset="0"/>
                <a:cs typeface="Consolas" panose="020B0609020204030204" pitchFamily="49" charset="0"/>
              </a:rPr>
              <a:t>  FROM </a:t>
            </a:r>
            <a:r>
              <a:rPr lang="da-DK" sz="2200" b="0" dirty="0" err="1">
                <a:latin typeface="Consolas" panose="020B0609020204030204" pitchFamily="49" charset="0"/>
                <a:cs typeface="Consolas" panose="020B0609020204030204" pitchFamily="49" charset="0"/>
              </a:rPr>
              <a:t>Messier</a:t>
            </a:r>
            <a:r>
              <a:rPr lang="da-DK" sz="2200" b="0" dirty="0">
                <a:latin typeface="Consolas" panose="020B0609020204030204" pitchFamily="49" charset="0"/>
                <a:cs typeface="Consolas" panose="020B0609020204030204" pitchFamily="49" charset="0"/>
              </a:rPr>
              <a:t> WHERE Type = 'PN';</a:t>
            </a:r>
            <a:endParaRPr lang="en-US" sz="2200" b="0" dirty="0">
              <a:latin typeface="Consolas" panose="020B0609020204030204" pitchFamily="49" charset="0"/>
              <a:cs typeface="Consolas" panose="020B0609020204030204" pitchFamily="49" charset="0"/>
            </a:endParaRPr>
          </a:p>
          <a:p>
            <a:pPr marL="358775" indent="0">
              <a:spcBef>
                <a:spcPts val="200"/>
              </a:spcBef>
              <a:buNone/>
            </a:pPr>
            <a:endParaRPr lang="da-DK" sz="2200" b="0" dirty="0">
              <a:latin typeface="Consolas" panose="020B0609020204030204" pitchFamily="49" charset="0"/>
              <a:cs typeface="Consolas" panose="020B0609020204030204" pitchFamily="49" charset="0"/>
            </a:endParaRPr>
          </a:p>
          <a:p>
            <a:pPr marL="358775" indent="0">
              <a:spcBef>
                <a:spcPts val="200"/>
              </a:spcBef>
              <a:buNone/>
            </a:pPr>
            <a:r>
              <a:rPr lang="da-DK" sz="2200" b="0" dirty="0">
                <a:latin typeface="Consolas" panose="020B0609020204030204" pitchFamily="49" charset="0"/>
                <a:cs typeface="Consolas" panose="020B0609020204030204" pitchFamily="49" charset="0"/>
              </a:rPr>
              <a:t>SELECT COUNT(*) AS N, ROUND(AVG(Mag)) AS </a:t>
            </a:r>
            <a:r>
              <a:rPr lang="da-DK" sz="2200" b="0" dirty="0" err="1">
                <a:latin typeface="Consolas" panose="020B0609020204030204" pitchFamily="49" charset="0"/>
                <a:cs typeface="Consolas" panose="020B0609020204030204" pitchFamily="49" charset="0"/>
              </a:rPr>
              <a:t>IMag_ave</a:t>
            </a:r>
            <a:endParaRPr lang="da-DK" sz="2200" b="0" dirty="0">
              <a:latin typeface="Consolas" panose="020B0609020204030204" pitchFamily="49" charset="0"/>
              <a:cs typeface="Consolas" panose="020B0609020204030204" pitchFamily="49" charset="0"/>
            </a:endParaRPr>
          </a:p>
          <a:p>
            <a:pPr marL="358775" indent="0">
              <a:spcBef>
                <a:spcPts val="200"/>
              </a:spcBef>
              <a:buNone/>
            </a:pPr>
            <a:r>
              <a:rPr lang="da-DK" sz="2200" b="0" dirty="0">
                <a:latin typeface="Consolas" panose="020B0609020204030204" pitchFamily="49" charset="0"/>
                <a:cs typeface="Consolas" panose="020B0609020204030204" pitchFamily="49" charset="0"/>
              </a:rPr>
              <a:t>  FROM </a:t>
            </a:r>
            <a:r>
              <a:rPr lang="da-DK" sz="2200" b="0" dirty="0" err="1">
                <a:latin typeface="Consolas" panose="020B0609020204030204" pitchFamily="49" charset="0"/>
                <a:cs typeface="Consolas" panose="020B0609020204030204" pitchFamily="49" charset="0"/>
              </a:rPr>
              <a:t>Messier</a:t>
            </a:r>
            <a:r>
              <a:rPr lang="da-DK" sz="2200" b="0" dirty="0">
                <a:latin typeface="Consolas" panose="020B0609020204030204" pitchFamily="49" charset="0"/>
                <a:cs typeface="Consolas" panose="020B0609020204030204" pitchFamily="49" charset="0"/>
              </a:rPr>
              <a:t> WHERE Type = 'GX' AND </a:t>
            </a:r>
            <a:r>
              <a:rPr lang="da-DK" sz="2200" b="0" dirty="0" err="1">
                <a:latin typeface="Consolas" panose="020B0609020204030204" pitchFamily="49" charset="0"/>
                <a:cs typeface="Consolas" panose="020B0609020204030204" pitchFamily="49" charset="0"/>
              </a:rPr>
              <a:t>Decl</a:t>
            </a:r>
            <a:r>
              <a:rPr lang="da-DK" sz="2200" b="0" dirty="0">
                <a:latin typeface="Consolas" panose="020B0609020204030204" pitchFamily="49" charset="0"/>
                <a:cs typeface="Consolas" panose="020B0609020204030204" pitchFamily="49" charset="0"/>
              </a:rPr>
              <a:t> &gt; 0;</a:t>
            </a:r>
          </a:p>
        </p:txBody>
      </p:sp>
      <p:sp>
        <p:nvSpPr>
          <p:cNvPr id="6" name="Title 1"/>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kumimoji="0" lang="en-GB" sz="3200" b="1" i="0" u="none" strike="noStrike" kern="1200" cap="none" spc="0" normalizeH="0" baseline="0" dirty="0">
                <a:ln>
                  <a:noFill/>
                </a:ln>
                <a:solidFill>
                  <a:schemeClr val="tx2"/>
                </a:solidFill>
                <a:effectLst>
                  <a:outerShdw blurRad="50800" dist="38100" dir="2700000">
                    <a:srgbClr val="000000">
                      <a:alpha val="43000"/>
                    </a:srgbClr>
                  </a:outerShdw>
                </a:effectLst>
                <a:uLnTx/>
                <a:uFillTx/>
                <a:latin typeface="+mj-lt"/>
                <a:ea typeface="+mj-ea"/>
                <a:cs typeface="+mj-cs"/>
              </a:rPr>
              <a:t>Example queries using indices</a:t>
            </a:r>
          </a:p>
        </p:txBody>
      </p:sp>
      <p:sp>
        <p:nvSpPr>
          <p:cNvPr id="3" name="Slide Number Placeholder 2">
            <a:extLst>
              <a:ext uri="{FF2B5EF4-FFF2-40B4-BE49-F238E27FC236}">
                <a16:creationId xmlns:a16="http://schemas.microsoft.com/office/drawing/2014/main" id="{271D33AB-45BE-AB4E-A119-218411E9DB4C}"/>
              </a:ext>
            </a:extLst>
          </p:cNvPr>
          <p:cNvSpPr>
            <a:spLocks noGrp="1"/>
          </p:cNvSpPr>
          <p:nvPr>
            <p:ph type="sldNum" sz="quarter" idx="12"/>
          </p:nvPr>
        </p:nvSpPr>
        <p:spPr/>
        <p:txBody>
          <a:bodyPr/>
          <a:lstStyle/>
          <a:p>
            <a:fld id="{D12AA694-00EB-4F4B-AABB-6F50FB178914}" type="slidenum">
              <a:rPr lang="en-US" smtClean="0"/>
              <a:t>97</a:t>
            </a:fld>
            <a:endParaRPr lang="en-US"/>
          </a:p>
        </p:txBody>
      </p:sp>
    </p:spTree>
    <p:extLst>
      <p:ext uri="{BB962C8B-B14F-4D97-AF65-F5344CB8AC3E}">
        <p14:creationId xmlns:p14="http://schemas.microsoft.com/office/powerpoint/2010/main" val="356237391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5" end="5"/>
                                            </p:tx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0" dur="500"/>
                                        <p:tgtEl>
                                          <p:spTgt spid="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36" dur="500"/>
                                        <p:tgtEl>
                                          <p:spTgt spid="5">
                                            <p:txEl>
                                              <p:pRg st="8" end="8"/>
                                            </p:txEl>
                                          </p:spTgt>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 calcmode="lin" valueType="num">
                                      <p:cBhvr additive="base">
                                        <p:cTn id="39" dur="500"/>
                                        <p:tgtEl>
                                          <p:spTgt spid="5">
                                            <p:txEl>
                                              <p:pRg st="9" end="9"/>
                                            </p:txEl>
                                          </p:spTgt>
                                        </p:tgtEl>
                                        <p:attrNameLst>
                                          <p:attrName>ppt_y</p:attrName>
                                        </p:attrNameLst>
                                      </p:cBhvr>
                                      <p:tavLst>
                                        <p:tav tm="0">
                                          <p:val>
                                            <p:strVal val="#ppt_y+#ppt_h*1.125000"/>
                                          </p:val>
                                        </p:tav>
                                        <p:tav tm="100000">
                                          <p:val>
                                            <p:strVal val="#ppt_y"/>
                                          </p:val>
                                        </p:tav>
                                      </p:tavLst>
                                    </p:anim>
                                    <p:animEffect transition="in" filter="wipe(up)">
                                      <p:cBhvr>
                                        <p:cTn id="40"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3">
            <a:extLst>
              <a:ext uri="{FF2B5EF4-FFF2-40B4-BE49-F238E27FC236}">
                <a16:creationId xmlns:a16="http://schemas.microsoft.com/office/drawing/2014/main" id="{8979EBA3-C4DE-A74C-BA40-AC996F89992C}"/>
              </a:ext>
            </a:extLst>
          </p:cNvPr>
          <p:cNvSpPr/>
          <p:nvPr/>
        </p:nvSpPr>
        <p:spPr>
          <a:xfrm>
            <a:off x="0" y="6532758"/>
            <a:ext cx="9144000" cy="338554"/>
          </a:xfrm>
          <a:prstGeom prst="rect">
            <a:avLst/>
          </a:prstGeom>
          <a:solidFill>
            <a:schemeClr val="accent1"/>
          </a:solidFill>
          <a:ln>
            <a:noFill/>
          </a:ln>
        </p:spPr>
        <p:txBody>
          <a:bodyPr wrap="square">
            <a:spAutoFit/>
          </a:bodyPr>
          <a:lstStyle/>
          <a:p>
            <a:pPr defTabSz="914400"/>
            <a:r>
              <a:rPr lang="en-GB" sz="1600" i="1">
                <a:solidFill>
                  <a:srgbClr val="FFFFFF"/>
                </a:solidFill>
                <a:latin typeface="Cambria" panose="02040503050406030204" pitchFamily="18" charset="0"/>
              </a:rPr>
              <a:t>RDBMS: an astronomical view. LN @ INAF - OAS Bologna</a:t>
            </a:r>
          </a:p>
        </p:txBody>
      </p:sp>
      <p:sp>
        <p:nvSpPr>
          <p:cNvPr id="5" name="Content Placeholder 2"/>
          <p:cNvSpPr txBox="1">
            <a:spLocks/>
          </p:cNvSpPr>
          <p:nvPr/>
        </p:nvSpPr>
        <p:spPr>
          <a:xfrm>
            <a:off x="288001" y="837403"/>
            <a:ext cx="8567999" cy="3975447"/>
          </a:xfrm>
          <a:prstGeom prst="rect">
            <a:avLst/>
          </a:prstGeom>
        </p:spPr>
        <p:txBody>
          <a:bodyPr vert="horz" lIns="91440" tIns="45720" rIns="91440" bIns="45720" rtlCol="0">
            <a:sp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358775" indent="0">
              <a:spcBef>
                <a:spcPts val="200"/>
              </a:spcBef>
              <a:buNone/>
            </a:pPr>
            <a:r>
              <a:rPr lang="en-US" sz="1800" dirty="0">
                <a:solidFill>
                  <a:schemeClr val="tx1">
                    <a:lumMod val="85000"/>
                  </a:schemeClr>
                </a:solidFill>
                <a:latin typeface="Consolas"/>
                <a:cs typeface="Consolas"/>
              </a:rPr>
              <a:t>SELECT</a:t>
            </a:r>
            <a:r>
              <a:rPr lang="en-US" sz="1800" dirty="0">
                <a:latin typeface="Consolas"/>
                <a:cs typeface="Consolas"/>
              </a:rPr>
              <a:t> </a:t>
            </a:r>
            <a:r>
              <a:rPr lang="en-US" sz="1800" dirty="0" err="1">
                <a:latin typeface="Consolas"/>
                <a:cs typeface="Consolas"/>
              </a:rPr>
              <a:t>Messier.M</a:t>
            </a:r>
            <a:r>
              <a:rPr lang="en-US" sz="1800" dirty="0">
                <a:latin typeface="Consolas"/>
                <a:cs typeface="Consolas"/>
              </a:rPr>
              <a:t>, </a:t>
            </a:r>
            <a:r>
              <a:rPr lang="en-US" sz="1800" dirty="0" err="1">
                <a:latin typeface="Consolas"/>
                <a:cs typeface="Consolas"/>
              </a:rPr>
              <a:t>Messier.Type</a:t>
            </a:r>
            <a:r>
              <a:rPr lang="en-US" sz="1800" dirty="0">
                <a:latin typeface="Consolas"/>
                <a:cs typeface="Consolas"/>
              </a:rPr>
              <a:t>, </a:t>
            </a:r>
            <a:r>
              <a:rPr lang="en-US" sz="1800" dirty="0" err="1">
                <a:latin typeface="Consolas"/>
                <a:cs typeface="Consolas"/>
              </a:rPr>
              <a:t>Messier.App_size</a:t>
            </a:r>
            <a:r>
              <a:rPr lang="en-US" sz="1800" dirty="0">
                <a:latin typeface="Consolas"/>
                <a:cs typeface="Consolas"/>
              </a:rPr>
              <a:t>, </a:t>
            </a:r>
            <a:r>
              <a:rPr lang="en-US" sz="1800" dirty="0" err="1">
                <a:latin typeface="Consolas"/>
                <a:cs typeface="Consolas"/>
              </a:rPr>
              <a:t>Messier.Const</a:t>
            </a:r>
            <a:r>
              <a:rPr lang="en-US" sz="1800" dirty="0">
                <a:latin typeface="Consolas"/>
                <a:cs typeface="Consolas"/>
              </a:rPr>
              <a:t>, </a:t>
            </a:r>
            <a:r>
              <a:rPr lang="en-US" sz="1800" dirty="0" err="1">
                <a:latin typeface="Consolas"/>
                <a:cs typeface="Consolas"/>
              </a:rPr>
              <a:t>TypeDescr.Descr</a:t>
            </a:r>
            <a:endParaRPr lang="en-US" sz="1800" dirty="0">
              <a:latin typeface="Consolas"/>
              <a:cs typeface="Consolas"/>
            </a:endParaRPr>
          </a:p>
          <a:p>
            <a:pPr marL="358775" indent="0">
              <a:spcBef>
                <a:spcPts val="200"/>
              </a:spcBef>
              <a:buNone/>
            </a:pPr>
            <a:r>
              <a:rPr lang="en-US" sz="1800" dirty="0">
                <a:latin typeface="Consolas"/>
                <a:cs typeface="Consolas"/>
              </a:rPr>
              <a:t>  </a:t>
            </a:r>
            <a:r>
              <a:rPr lang="en-US" sz="1800" dirty="0">
                <a:solidFill>
                  <a:schemeClr val="tx1">
                    <a:lumMod val="85000"/>
                  </a:schemeClr>
                </a:solidFill>
                <a:latin typeface="Consolas"/>
                <a:cs typeface="Consolas"/>
              </a:rPr>
              <a:t>FROM</a:t>
            </a:r>
            <a:r>
              <a:rPr lang="en-US" sz="1800" dirty="0">
                <a:latin typeface="Consolas"/>
                <a:cs typeface="Consolas"/>
              </a:rPr>
              <a:t> Messier </a:t>
            </a:r>
            <a:r>
              <a:rPr lang="en-US" sz="1800" dirty="0">
                <a:solidFill>
                  <a:srgbClr val="FFD6A9"/>
                </a:solidFill>
                <a:latin typeface="Consolas"/>
                <a:cs typeface="Consolas"/>
              </a:rPr>
              <a:t>LEFT JOIN</a:t>
            </a:r>
            <a:r>
              <a:rPr lang="en-US" sz="1800" dirty="0">
                <a:latin typeface="Consolas"/>
                <a:cs typeface="Consolas"/>
              </a:rPr>
              <a:t> </a:t>
            </a:r>
            <a:r>
              <a:rPr lang="en-US" sz="1800" dirty="0" err="1">
                <a:latin typeface="Consolas"/>
                <a:cs typeface="Consolas"/>
              </a:rPr>
              <a:t>TypeDescr</a:t>
            </a:r>
            <a:endParaRPr lang="en-US" sz="1800" dirty="0">
              <a:latin typeface="Consolas"/>
              <a:cs typeface="Consolas"/>
            </a:endParaRPr>
          </a:p>
          <a:p>
            <a:pPr marL="358775" indent="0">
              <a:spcBef>
                <a:spcPts val="200"/>
              </a:spcBef>
              <a:buNone/>
            </a:pPr>
            <a:r>
              <a:rPr lang="en-US" sz="1800" dirty="0">
                <a:latin typeface="Consolas"/>
                <a:cs typeface="Consolas"/>
              </a:rPr>
              <a:t>  </a:t>
            </a:r>
            <a:r>
              <a:rPr lang="en-US" sz="1800" dirty="0">
                <a:solidFill>
                  <a:srgbClr val="FFD6A9"/>
                </a:solidFill>
                <a:latin typeface="Consolas"/>
                <a:cs typeface="Consolas"/>
              </a:rPr>
              <a:t>ON</a:t>
            </a:r>
            <a:r>
              <a:rPr lang="en-US" sz="1800" dirty="0">
                <a:latin typeface="Consolas"/>
                <a:cs typeface="Consolas"/>
              </a:rPr>
              <a:t> </a:t>
            </a:r>
            <a:r>
              <a:rPr lang="en-US" sz="1800" dirty="0" err="1">
                <a:latin typeface="Consolas"/>
                <a:cs typeface="Consolas"/>
              </a:rPr>
              <a:t>Messier.</a:t>
            </a:r>
            <a:r>
              <a:rPr lang="en-US" sz="1800" dirty="0" err="1">
                <a:solidFill>
                  <a:srgbClr val="FFD6A9"/>
                </a:solidFill>
                <a:latin typeface="Consolas"/>
                <a:cs typeface="Consolas"/>
              </a:rPr>
              <a:t>Type</a:t>
            </a:r>
            <a:r>
              <a:rPr lang="en-US" sz="1800" dirty="0">
                <a:latin typeface="Consolas"/>
                <a:cs typeface="Consolas"/>
              </a:rPr>
              <a:t> = </a:t>
            </a:r>
            <a:r>
              <a:rPr lang="en-US" sz="1800" dirty="0" err="1">
                <a:latin typeface="Consolas"/>
                <a:cs typeface="Consolas"/>
              </a:rPr>
              <a:t>TypeDescr.</a:t>
            </a:r>
            <a:r>
              <a:rPr lang="en-US" sz="1800" dirty="0" err="1">
                <a:solidFill>
                  <a:srgbClr val="FFD6A9"/>
                </a:solidFill>
                <a:latin typeface="Consolas"/>
                <a:cs typeface="Consolas"/>
              </a:rPr>
              <a:t>Type</a:t>
            </a:r>
            <a:r>
              <a:rPr lang="en-US" sz="1800" dirty="0">
                <a:latin typeface="Consolas"/>
                <a:cs typeface="Consolas"/>
              </a:rPr>
              <a:t> </a:t>
            </a:r>
            <a:r>
              <a:rPr lang="en-US" sz="1800" dirty="0">
                <a:solidFill>
                  <a:srgbClr val="D5FED6"/>
                </a:solidFill>
                <a:latin typeface="Consolas"/>
                <a:cs typeface="Consolas"/>
              </a:rPr>
              <a:t>LIMIT</a:t>
            </a:r>
            <a:r>
              <a:rPr lang="en-US" sz="1800" dirty="0">
                <a:latin typeface="Consolas"/>
                <a:cs typeface="Consolas"/>
              </a:rPr>
              <a:t> 5;</a:t>
            </a:r>
          </a:p>
          <a:p>
            <a:pPr marL="358775" indent="0">
              <a:spcBef>
                <a:spcPts val="200"/>
              </a:spcBef>
              <a:buNone/>
            </a:pPr>
            <a:r>
              <a:rPr lang="en-US" sz="1800" dirty="0">
                <a:latin typeface="Consolas"/>
                <a:cs typeface="Consolas"/>
              </a:rPr>
              <a:t>+---+------+----------+-------+------------------+</a:t>
            </a:r>
          </a:p>
          <a:p>
            <a:pPr marL="358775" indent="0">
              <a:spcBef>
                <a:spcPts val="200"/>
              </a:spcBef>
              <a:buNone/>
            </a:pPr>
            <a:r>
              <a:rPr lang="en-US" sz="1800" dirty="0">
                <a:latin typeface="Consolas"/>
                <a:cs typeface="Consolas"/>
              </a:rPr>
              <a:t>| M | Type | </a:t>
            </a:r>
            <a:r>
              <a:rPr lang="en-US" sz="1800" dirty="0" err="1">
                <a:latin typeface="Consolas"/>
                <a:cs typeface="Consolas"/>
              </a:rPr>
              <a:t>App_size</a:t>
            </a:r>
            <a:r>
              <a:rPr lang="en-US" sz="1800" dirty="0">
                <a:latin typeface="Consolas"/>
                <a:cs typeface="Consolas"/>
              </a:rPr>
              <a:t> | </a:t>
            </a:r>
            <a:r>
              <a:rPr lang="en-US" sz="1800" dirty="0" err="1">
                <a:latin typeface="Consolas"/>
                <a:cs typeface="Consolas"/>
              </a:rPr>
              <a:t>Const</a:t>
            </a:r>
            <a:r>
              <a:rPr lang="en-US" sz="1800" dirty="0">
                <a:latin typeface="Consolas"/>
                <a:cs typeface="Consolas"/>
              </a:rPr>
              <a:t> | </a:t>
            </a:r>
            <a:r>
              <a:rPr lang="en-US" sz="1800" dirty="0" err="1">
                <a:latin typeface="Consolas"/>
                <a:cs typeface="Consolas"/>
              </a:rPr>
              <a:t>Descr</a:t>
            </a:r>
            <a:r>
              <a:rPr lang="en-US" sz="1800" dirty="0">
                <a:latin typeface="Consolas"/>
                <a:cs typeface="Consolas"/>
              </a:rPr>
              <a:t>            |</a:t>
            </a:r>
          </a:p>
          <a:p>
            <a:pPr marL="358775" indent="0">
              <a:spcBef>
                <a:spcPts val="200"/>
              </a:spcBef>
              <a:buNone/>
            </a:pPr>
            <a:r>
              <a:rPr lang="en-US" sz="1800" dirty="0">
                <a:latin typeface="Consolas"/>
                <a:cs typeface="Consolas"/>
              </a:rPr>
              <a:t>+---+------+----------+-------+------------------+</a:t>
            </a:r>
          </a:p>
          <a:p>
            <a:pPr marL="358775" indent="0">
              <a:spcBef>
                <a:spcPts val="200"/>
              </a:spcBef>
              <a:buNone/>
            </a:pPr>
            <a:r>
              <a:rPr lang="en-US" sz="1800" dirty="0">
                <a:latin typeface="Consolas"/>
                <a:cs typeface="Consolas"/>
              </a:rPr>
              <a:t>| 1 | BN   | 6'x4'    | Tau   | Bright Nebula    |</a:t>
            </a:r>
          </a:p>
          <a:p>
            <a:pPr marL="358775" indent="0">
              <a:spcBef>
                <a:spcPts val="200"/>
              </a:spcBef>
              <a:buNone/>
            </a:pPr>
            <a:r>
              <a:rPr lang="en-US" sz="1800" dirty="0">
                <a:latin typeface="Consolas"/>
                <a:cs typeface="Consolas"/>
              </a:rPr>
              <a:t>| 2 | GC   | 12.9'    | </a:t>
            </a:r>
            <a:r>
              <a:rPr lang="en-US" sz="1800" dirty="0" err="1">
                <a:latin typeface="Consolas"/>
                <a:cs typeface="Consolas"/>
              </a:rPr>
              <a:t>Aqu</a:t>
            </a:r>
            <a:r>
              <a:rPr lang="en-US" sz="1800" dirty="0">
                <a:latin typeface="Consolas"/>
                <a:cs typeface="Consolas"/>
              </a:rPr>
              <a:t>   | Globular Cluster |</a:t>
            </a:r>
          </a:p>
          <a:p>
            <a:pPr marL="358775" indent="0">
              <a:spcBef>
                <a:spcPts val="200"/>
              </a:spcBef>
              <a:buNone/>
            </a:pPr>
            <a:r>
              <a:rPr lang="en-US" sz="1800" dirty="0">
                <a:latin typeface="Consolas"/>
                <a:cs typeface="Consolas"/>
              </a:rPr>
              <a:t>| 3 | GC   | 16.2'    | </a:t>
            </a:r>
            <a:r>
              <a:rPr lang="en-US" sz="1800" dirty="0" err="1">
                <a:latin typeface="Consolas"/>
                <a:cs typeface="Consolas"/>
              </a:rPr>
              <a:t>CVn</a:t>
            </a:r>
            <a:r>
              <a:rPr lang="en-US" sz="1800" dirty="0">
                <a:latin typeface="Consolas"/>
                <a:cs typeface="Consolas"/>
              </a:rPr>
              <a:t>   | Globular Cluster |</a:t>
            </a:r>
          </a:p>
          <a:p>
            <a:pPr marL="358775" indent="0">
              <a:spcBef>
                <a:spcPts val="200"/>
              </a:spcBef>
              <a:buNone/>
            </a:pPr>
            <a:r>
              <a:rPr lang="en-US" sz="1800" dirty="0">
                <a:latin typeface="Consolas"/>
                <a:cs typeface="Consolas"/>
              </a:rPr>
              <a:t>| 4 | GC   | 26.3'    | </a:t>
            </a:r>
            <a:r>
              <a:rPr lang="en-US" sz="1800" dirty="0" err="1">
                <a:latin typeface="Consolas"/>
                <a:cs typeface="Consolas"/>
              </a:rPr>
              <a:t>Sco</a:t>
            </a:r>
            <a:r>
              <a:rPr lang="en-US" sz="1800" dirty="0">
                <a:latin typeface="Consolas"/>
                <a:cs typeface="Consolas"/>
              </a:rPr>
              <a:t>   | Globular Cluster |</a:t>
            </a:r>
          </a:p>
          <a:p>
            <a:pPr marL="358775" indent="0">
              <a:spcBef>
                <a:spcPts val="200"/>
              </a:spcBef>
              <a:buNone/>
            </a:pPr>
            <a:r>
              <a:rPr lang="en-US" sz="1800" dirty="0">
                <a:latin typeface="Consolas"/>
                <a:cs typeface="Consolas"/>
              </a:rPr>
              <a:t>| 5 | GC   | 17.4'    | </a:t>
            </a:r>
            <a:r>
              <a:rPr lang="en-US" sz="1800" dirty="0" err="1">
                <a:latin typeface="Consolas"/>
                <a:cs typeface="Consolas"/>
              </a:rPr>
              <a:t>Ser</a:t>
            </a:r>
            <a:r>
              <a:rPr lang="en-US" sz="1800" dirty="0">
                <a:latin typeface="Consolas"/>
                <a:cs typeface="Consolas"/>
              </a:rPr>
              <a:t>   | Globular Cluster |</a:t>
            </a:r>
          </a:p>
          <a:p>
            <a:pPr marL="358775" indent="0">
              <a:spcBef>
                <a:spcPts val="200"/>
              </a:spcBef>
              <a:buNone/>
            </a:pPr>
            <a:r>
              <a:rPr lang="en-US" sz="1800" dirty="0">
                <a:latin typeface="Consolas"/>
                <a:cs typeface="Consolas"/>
              </a:rPr>
              <a:t>+---+------+----------+-------+------------------+</a:t>
            </a:r>
          </a:p>
        </p:txBody>
      </p:sp>
      <p:sp>
        <p:nvSpPr>
          <p:cNvPr id="4" name="TextBox 3"/>
          <p:cNvSpPr txBox="1"/>
          <p:nvPr/>
        </p:nvSpPr>
        <p:spPr>
          <a:xfrm>
            <a:off x="1227870" y="5232369"/>
            <a:ext cx="6688261" cy="954107"/>
          </a:xfrm>
          <a:prstGeom prst="rect">
            <a:avLst/>
          </a:prstGeom>
          <a:noFill/>
          <a:ln w="31750" cmpd="sng">
            <a:solidFill>
              <a:schemeClr val="accent1"/>
            </a:solidFill>
          </a:ln>
          <a:effectLst>
            <a:outerShdw blurRad="101600" dist="38100" dir="2700000" algn="tl" rotWithShape="0">
              <a:prstClr val="black">
                <a:alpha val="75000"/>
              </a:prstClr>
            </a:outerShdw>
          </a:effectLst>
        </p:spPr>
        <p:txBody>
          <a:bodyPr wrap="square">
            <a:spAutoFit/>
          </a:bodyPr>
          <a:lstStyle/>
          <a:p>
            <a:pPr algn="ctr" fontAlgn="auto">
              <a:spcBef>
                <a:spcPts val="0"/>
              </a:spcBef>
              <a:spcAft>
                <a:spcPts val="0"/>
              </a:spcAft>
              <a:defRPr/>
            </a:pPr>
            <a:r>
              <a:rPr lang="en-US" sz="2800" dirty="0">
                <a:latin typeface="+mn-lt"/>
              </a:rPr>
              <a:t>Selections on sky regions?</a:t>
            </a:r>
          </a:p>
          <a:p>
            <a:pPr algn="ctr" fontAlgn="auto">
              <a:spcBef>
                <a:spcPts val="0"/>
              </a:spcBef>
              <a:spcAft>
                <a:spcPts val="0"/>
              </a:spcAft>
              <a:defRPr/>
            </a:pPr>
            <a:r>
              <a:rPr lang="en-US" sz="2800" dirty="0">
                <a:solidFill>
                  <a:srgbClr val="CCFFCC"/>
                </a:solidFill>
                <a:latin typeface="+mn-lt"/>
              </a:rPr>
              <a:t>See SID or DIF package.</a:t>
            </a:r>
            <a:endParaRPr lang="en-US" sz="2800" dirty="0">
              <a:solidFill>
                <a:schemeClr val="tx2">
                  <a:lumMod val="20000"/>
                  <a:lumOff val="80000"/>
                </a:schemeClr>
              </a:solidFill>
              <a:latin typeface="+mn-lt"/>
            </a:endParaRPr>
          </a:p>
        </p:txBody>
      </p:sp>
      <p:sp>
        <p:nvSpPr>
          <p:cNvPr id="6" name="Title 1"/>
          <p:cNvSpPr txBox="1">
            <a:spLocks/>
          </p:cNvSpPr>
          <p:nvPr/>
        </p:nvSpPr>
        <p:spPr>
          <a:xfrm>
            <a:off x="720000" y="71415"/>
            <a:ext cx="8167506" cy="584776"/>
          </a:xfrm>
          <a:prstGeom prst="rect">
            <a:avLst/>
          </a:prstGeom>
        </p:spPr>
        <p:txBody>
          <a:bodyPr vert="horz" lIns="91440" tIns="45720" rIns="91440" bIns="45720" rtlCol="0" anchor="ctr">
            <a:normAutofit/>
          </a:bodyPr>
          <a:lstStyle/>
          <a:p>
            <a:pPr>
              <a:spcBef>
                <a:spcPct val="0"/>
              </a:spcBef>
              <a:tabLst>
                <a:tab pos="7983538" algn="l"/>
              </a:tabLst>
            </a:pPr>
            <a:r>
              <a:rPr kumimoji="0" lang="en-GB" sz="3200" b="1" i="0" u="none" strike="noStrike" kern="1200" cap="none" spc="0" normalizeH="0" baseline="0" dirty="0">
                <a:ln>
                  <a:noFill/>
                </a:ln>
                <a:solidFill>
                  <a:schemeClr val="tx2"/>
                </a:solidFill>
                <a:effectLst>
                  <a:outerShdw blurRad="50800" dist="38100" dir="2700000">
                    <a:srgbClr val="000000">
                      <a:alpha val="43000"/>
                    </a:srgbClr>
                  </a:outerShdw>
                </a:effectLst>
                <a:uLnTx/>
                <a:uFillTx/>
                <a:latin typeface="+mj-lt"/>
                <a:ea typeface="+mj-ea"/>
                <a:cs typeface="+mj-cs"/>
              </a:rPr>
              <a:t>A simple JOIN</a:t>
            </a:r>
          </a:p>
        </p:txBody>
      </p:sp>
      <p:sp>
        <p:nvSpPr>
          <p:cNvPr id="3" name="Slide Number Placeholder 2">
            <a:extLst>
              <a:ext uri="{FF2B5EF4-FFF2-40B4-BE49-F238E27FC236}">
                <a16:creationId xmlns:a16="http://schemas.microsoft.com/office/drawing/2014/main" id="{B8CA81E3-47BB-F449-B512-AF2F22FB75BB}"/>
              </a:ext>
            </a:extLst>
          </p:cNvPr>
          <p:cNvSpPr>
            <a:spLocks noGrp="1"/>
          </p:cNvSpPr>
          <p:nvPr>
            <p:ph type="sldNum" sz="quarter" idx="12"/>
          </p:nvPr>
        </p:nvSpPr>
        <p:spPr/>
        <p:txBody>
          <a:bodyPr/>
          <a:lstStyle/>
          <a:p>
            <a:fld id="{D12AA694-00EB-4F4B-AABB-6F50FB178914}" type="slidenum">
              <a:rPr lang="en-US" smtClean="0"/>
              <a:t>98</a:t>
            </a:fld>
            <a:endParaRPr lang="en-US"/>
          </a:p>
        </p:txBody>
      </p:sp>
    </p:spTree>
    <p:extLst>
      <p:ext uri="{BB962C8B-B14F-4D97-AF65-F5344CB8AC3E}">
        <p14:creationId xmlns:p14="http://schemas.microsoft.com/office/powerpoint/2010/main" val="409561830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5">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2" dur="500"/>
                                        <p:tgtEl>
                                          <p:spTgt spid="5">
                                            <p:txEl>
                                              <p:pRg st="3" end="3"/>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4" end="4"/>
                                            </p:tx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0" dur="500"/>
                                        <p:tgtEl>
                                          <p:spTgt spid="5">
                                            <p:txEl>
                                              <p:pRg st="5" end="5"/>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4" dur="500"/>
                                        <p:tgtEl>
                                          <p:spTgt spid="5">
                                            <p:txEl>
                                              <p:pRg st="6" end="6"/>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7" end="7"/>
                                            </p:txEl>
                                          </p:spTgt>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42" dur="500"/>
                                        <p:tgtEl>
                                          <p:spTgt spid="5">
                                            <p:txEl>
                                              <p:pRg st="8" end="8"/>
                                            </p:txEl>
                                          </p:spTgt>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 calcmode="lin" valueType="num">
                                      <p:cBhvr additive="base">
                                        <p:cTn id="45" dur="500"/>
                                        <p:tgtEl>
                                          <p:spTgt spid="5">
                                            <p:txEl>
                                              <p:pRg st="9" end="9"/>
                                            </p:txEl>
                                          </p:spTgt>
                                        </p:tgtEl>
                                        <p:attrNameLst>
                                          <p:attrName>ppt_y</p:attrName>
                                        </p:attrNameLst>
                                      </p:cBhvr>
                                      <p:tavLst>
                                        <p:tav tm="0">
                                          <p:val>
                                            <p:strVal val="#ppt_y+#ppt_h*1.125000"/>
                                          </p:val>
                                        </p:tav>
                                        <p:tav tm="100000">
                                          <p:val>
                                            <p:strVal val="#ppt_y"/>
                                          </p:val>
                                        </p:tav>
                                      </p:tavLst>
                                    </p:anim>
                                    <p:animEffect transition="in" filter="wipe(up)">
                                      <p:cBhvr>
                                        <p:cTn id="46" dur="500"/>
                                        <p:tgtEl>
                                          <p:spTgt spid="5">
                                            <p:txEl>
                                              <p:pRg st="9" end="9"/>
                                            </p:txEl>
                                          </p:spTgt>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p:tgtEl>
                                          <p:spTgt spid="5">
                                            <p:txEl>
                                              <p:pRg st="10" end="10"/>
                                            </p:txEl>
                                          </p:spTgt>
                                        </p:tgtEl>
                                        <p:attrNameLst>
                                          <p:attrName>ppt_y</p:attrName>
                                        </p:attrNameLst>
                                      </p:cBhvr>
                                      <p:tavLst>
                                        <p:tav tm="0">
                                          <p:val>
                                            <p:strVal val="#ppt_y+#ppt_h*1.125000"/>
                                          </p:val>
                                        </p:tav>
                                        <p:tav tm="100000">
                                          <p:val>
                                            <p:strVal val="#ppt_y"/>
                                          </p:val>
                                        </p:tav>
                                      </p:tavLst>
                                    </p:anim>
                                    <p:animEffect transition="in" filter="wipe(up)">
                                      <p:cBhvr>
                                        <p:cTn id="50" dur="500"/>
                                        <p:tgtEl>
                                          <p:spTgt spid="5">
                                            <p:txEl>
                                              <p:pRg st="10" end="10"/>
                                            </p:txEl>
                                          </p:spTgt>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5">
                                            <p:txEl>
                                              <p:pRg st="11" end="11"/>
                                            </p:txEl>
                                          </p:spTgt>
                                        </p:tgtEl>
                                        <p:attrNameLst>
                                          <p:attrName>style.visibility</p:attrName>
                                        </p:attrNameLst>
                                      </p:cBhvr>
                                      <p:to>
                                        <p:strVal val="visible"/>
                                      </p:to>
                                    </p:set>
                                    <p:anim calcmode="lin" valueType="num">
                                      <p:cBhvr additive="base">
                                        <p:cTn id="53" dur="500"/>
                                        <p:tgtEl>
                                          <p:spTgt spid="5">
                                            <p:txEl>
                                              <p:pRg st="11" end="11"/>
                                            </p:txEl>
                                          </p:spTgt>
                                        </p:tgtEl>
                                        <p:attrNameLst>
                                          <p:attrName>ppt_y</p:attrName>
                                        </p:attrNameLst>
                                      </p:cBhvr>
                                      <p:tavLst>
                                        <p:tav tm="0">
                                          <p:val>
                                            <p:strVal val="#ppt_y+#ppt_h*1.125000"/>
                                          </p:val>
                                        </p:tav>
                                        <p:tav tm="100000">
                                          <p:val>
                                            <p:strVal val="#ppt_y"/>
                                          </p:val>
                                        </p:tav>
                                      </p:tavLst>
                                    </p:anim>
                                    <p:animEffect transition="in" filter="wipe(up)">
                                      <p:cBhvr>
                                        <p:cTn id="54" dur="500"/>
                                        <p:tgtEl>
                                          <p:spTgt spid="5">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box(in)">
                                      <p:cBhvr>
                                        <p:cTn id="5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Custom 24">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EFC78"/>
      </a:hlink>
      <a:folHlink>
        <a:srgbClr val="A6F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Orbit.thmx</Template>
  <TotalTime>45219</TotalTime>
  <Words>14079</Words>
  <Application>Microsoft Macintosh PowerPoint</Application>
  <PresentationFormat>On-screen Show (4:3)</PresentationFormat>
  <Paragraphs>2083</Paragraphs>
  <Slides>137</Slides>
  <Notes>19</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137</vt:i4>
      </vt:variant>
    </vt:vector>
  </HeadingPairs>
  <TitlesOfParts>
    <vt:vector size="155" baseType="lpstr">
      <vt:lpstr>ＭＳ Ｐゴシック</vt:lpstr>
      <vt:lpstr>Andale Mono</vt:lpstr>
      <vt:lpstr>Arial</vt:lpstr>
      <vt:lpstr>Bitstream Vera Sans</vt:lpstr>
      <vt:lpstr>Calibri</vt:lpstr>
      <vt:lpstr>Cambria</vt:lpstr>
      <vt:lpstr>Consolas</vt:lpstr>
      <vt:lpstr>Courier</vt:lpstr>
      <vt:lpstr>Courier New</vt:lpstr>
      <vt:lpstr>Franklin Gothic Book</vt:lpstr>
      <vt:lpstr>Helvetica</vt:lpstr>
      <vt:lpstr>Mangal</vt:lpstr>
      <vt:lpstr>Symbol</vt:lpstr>
      <vt:lpstr>Times New Roman</vt:lpstr>
      <vt:lpstr>Verdana</vt:lpstr>
      <vt:lpstr>Wingdings</vt:lpstr>
      <vt:lpstr>Wingdings 2</vt:lpstr>
      <vt:lpstr>Orbit</vt:lpstr>
      <vt:lpstr>Relational Databases Fundamentals</vt:lpstr>
      <vt:lpstr>Introduction</vt:lpstr>
      <vt:lpstr>Database: when</vt:lpstr>
      <vt:lpstr>Database: where</vt:lpstr>
      <vt:lpstr>A database of the past</vt:lpstr>
      <vt:lpstr>Basic concepts for a relational database</vt:lpstr>
      <vt:lpstr>Database terms</vt:lpstr>
      <vt:lpstr>The most basic component: a table</vt:lpstr>
      <vt:lpstr>Database terms: key</vt:lpstr>
      <vt:lpstr>Database terms: query</vt:lpstr>
      <vt:lpstr>Database terms: SQL – 1</vt:lpstr>
      <vt:lpstr>Database terms: SQL – 2</vt:lpstr>
      <vt:lpstr>Database terms: SQL – 3</vt:lpstr>
      <vt:lpstr>Messier catalogue</vt:lpstr>
      <vt:lpstr>The Messier catalogue</vt:lpstr>
      <vt:lpstr>PowerPoint Presentation</vt:lpstr>
      <vt:lpstr>Database: which to choose</vt:lpstr>
      <vt:lpstr>The Messier catalogue: SQL first hints</vt:lpstr>
      <vt:lpstr>The Messier catalogue: SQL first hints</vt:lpstr>
      <vt:lpstr>Example: DB role for web applications</vt:lpstr>
      <vt:lpstr>Course aims</vt:lpstr>
      <vt:lpstr>More and more data for everybody</vt:lpstr>
      <vt:lpstr>PowerPoint Presentation</vt:lpstr>
      <vt:lpstr>PowerPoint Presentation</vt:lpstr>
      <vt:lpstr>Folders and files</vt:lpstr>
      <vt:lpstr>Data: management via file – 1</vt:lpstr>
      <vt:lpstr>Data: management via file – 2</vt:lpstr>
      <vt:lpstr>Data: management via file – 3</vt:lpstr>
      <vt:lpstr>Data: management via file – 4</vt:lpstr>
      <vt:lpstr>DBMS: principles – 1</vt:lpstr>
      <vt:lpstr>DBMS: principles – 2</vt:lpstr>
      <vt:lpstr>DBMS: principles – 3</vt:lpstr>
      <vt:lpstr>DBMS: principles – 4</vt:lpstr>
      <vt:lpstr>DBMS: principles – 5</vt:lpstr>
      <vt:lpstr>DBMS: characteristics</vt:lpstr>
      <vt:lpstr>DBMS: characteristics (2)</vt:lpstr>
      <vt:lpstr>DBMS: structure</vt:lpstr>
      <vt:lpstr>DBMS: reduced application development time</vt:lpstr>
      <vt:lpstr>DBMS: the Structured Query Language (SQL)</vt:lpstr>
      <vt:lpstr>DBMS: data independence and efficient access</vt:lpstr>
      <vt:lpstr>DBMS: crashes recovery, security, etc.</vt:lpstr>
      <vt:lpstr>DBMS: transactions - atomicity</vt:lpstr>
      <vt:lpstr>DBMS: terminology</vt:lpstr>
      <vt:lpstr>DBMS: interacting – 1</vt:lpstr>
      <vt:lpstr>DBMS: interacting – 2</vt:lpstr>
      <vt:lpstr>DBMS: interacting – 3</vt:lpstr>
      <vt:lpstr>DBMS: most used open source</vt:lpstr>
      <vt:lpstr>DBMS: summary – 1</vt:lpstr>
      <vt:lpstr>DBMS: summary – 2</vt:lpstr>
      <vt:lpstr>DBMS: summary – 3</vt:lpstr>
      <vt:lpstr>PowerPoint Presentation</vt:lpstr>
      <vt:lpstr>PowerPoint Presentation</vt:lpstr>
      <vt:lpstr>HTM: Hierarchical Triangular Mesh</vt:lpstr>
      <vt:lpstr>HEALPix: Hierarchical Equal Area isoLatitude  Pixelization</vt:lpstr>
      <vt:lpstr>PowerPoint Presentation</vt:lpstr>
      <vt:lpstr>PowerPoint Presentation</vt:lpstr>
      <vt:lpstr>PowerPoint Presentation</vt:lpstr>
      <vt:lpstr>PowerPoint Presentation</vt:lpstr>
      <vt:lpstr>DIF: dynamic indexing facility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SQL: Structured Query Language</vt:lpstr>
      <vt:lpstr>SQL extensions and DB servers</vt:lpstr>
      <vt:lpstr>SQL: the language Statements</vt:lpstr>
      <vt:lpstr>DDL: Data Definition Language – 1</vt:lpstr>
      <vt:lpstr>DDL: Data Definition Language – 2</vt:lpstr>
      <vt:lpstr>DDL: Data Definition Language – 3</vt:lpstr>
      <vt:lpstr>DML: Data Manipulation Language – 1</vt:lpstr>
      <vt:lpstr>DML: Data Manipulation Language – 2</vt:lpstr>
      <vt:lpstr>DCL: Administration Statements – 1</vt:lpstr>
      <vt:lpstr>DCL: Administration Statements – 2</vt:lpstr>
      <vt:lpstr>SQL: Utility Statements and common clauses</vt:lpstr>
      <vt:lpstr>SQL: Functions and Operators – 1</vt:lpstr>
      <vt:lpstr>SQL: Functions and Operators – 2</vt:lpstr>
      <vt:lpstr>The importance of indexing – 1</vt:lpstr>
      <vt:lpstr>The importance of indexing – 2</vt:lpstr>
      <vt:lpstr>The importance of indexing – 3</vt:lpstr>
      <vt:lpstr>The importance of indexing – 4</vt:lpstr>
      <vt:lpstr>PowerPoint Presentation</vt:lpstr>
      <vt:lpstr>PowerPoint Presentation</vt:lpstr>
      <vt:lpstr>PowerPoint Presentation</vt:lpstr>
      <vt:lpstr>PowerPoint Presentation</vt:lpstr>
      <vt:lpstr>PowerPoint Presentation</vt:lpstr>
      <vt:lpstr>SQL functions / procedures – 1</vt:lpstr>
      <vt:lpstr>SQL functions / procedures – 2</vt:lpstr>
      <vt:lpstr>SQL functions / procedures – 3</vt:lpstr>
      <vt:lpstr>SQL functions / procedures – 4</vt:lpstr>
      <vt:lpstr>SQL functions / procedures – 5</vt:lpstr>
      <vt:lpstr>Aggregating – 1</vt:lpstr>
      <vt:lpstr>Aggregating – 2</vt:lpstr>
      <vt:lpstr>Views – 1</vt:lpstr>
      <vt:lpstr>Views – 2</vt:lpstr>
      <vt:lpstr>Views – 3</vt:lpstr>
      <vt:lpstr>How to insert data files into a DB</vt:lpstr>
      <vt:lpstr>How to export data from one DB to another</vt:lpstr>
      <vt:lpstr>Import/export examples: SQL</vt:lpstr>
      <vt:lpstr>Import/export examples: SQL</vt:lpstr>
      <vt:lpstr>Import/export examples: shell commands</vt:lpstr>
      <vt:lpstr>Import/export examples: custom programs</vt:lpstr>
      <vt:lpstr>PowerPoint Presentation</vt:lpstr>
      <vt:lpstr>PowerPoint Presentation</vt:lpstr>
      <vt:lpstr>DIF: HTM multi-depth progressive erosion</vt:lpstr>
      <vt:lpstr>Some client access examples</vt:lpstr>
      <vt:lpstr>PowerPoint Presentation</vt:lpstr>
      <vt:lpstr>PowerPoint Presentation</vt:lpstr>
      <vt:lpstr>PowerPoint Presentation</vt:lpstr>
      <vt:lpstr>PowerPoint Presentation</vt:lpstr>
      <vt:lpstr>SQL queries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RDBMS web access / usage</vt:lpstr>
      <vt:lpstr>PowerPoint Presentation</vt:lpstr>
    </vt:vector>
  </TitlesOfParts>
  <Manager/>
  <Company>IASF-INAF</Company>
  <LinksUpToDate>false</LinksUpToDate>
  <SharedDoc>false</SharedDoc>
  <HyperlinkBase/>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Databases in astronomy</dc:title>
  <dc:subject/>
  <dc:creator>Luciano Nicastro</dc:creator>
  <cp:keywords/>
  <dc:description/>
  <cp:lastModifiedBy>Microsoft Office User</cp:lastModifiedBy>
  <cp:revision>547</cp:revision>
  <dcterms:created xsi:type="dcterms:W3CDTF">2011-03-28T15:03:23Z</dcterms:created>
  <dcterms:modified xsi:type="dcterms:W3CDTF">2018-06-06T20:36:44Z</dcterms:modified>
  <cp:category/>
</cp:coreProperties>
</file>