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322" r:id="rId3"/>
    <p:sldId id="338" r:id="rId4"/>
    <p:sldId id="379" r:id="rId5"/>
    <p:sldId id="264" r:id="rId6"/>
    <p:sldId id="257" r:id="rId7"/>
    <p:sldId id="258" r:id="rId8"/>
    <p:sldId id="356" r:id="rId9"/>
    <p:sldId id="261" r:id="rId10"/>
    <p:sldId id="378" r:id="rId11"/>
    <p:sldId id="352" r:id="rId12"/>
    <p:sldId id="353" r:id="rId13"/>
    <p:sldId id="354" r:id="rId14"/>
    <p:sldId id="355" r:id="rId15"/>
    <p:sldId id="268" r:id="rId16"/>
    <p:sldId id="332" r:id="rId17"/>
    <p:sldId id="339" r:id="rId18"/>
    <p:sldId id="340" r:id="rId19"/>
    <p:sldId id="341" r:id="rId20"/>
    <p:sldId id="333" r:id="rId21"/>
    <p:sldId id="351" r:id="rId22"/>
    <p:sldId id="334" r:id="rId23"/>
    <p:sldId id="320" r:id="rId24"/>
    <p:sldId id="314" r:id="rId25"/>
    <p:sldId id="315" r:id="rId26"/>
    <p:sldId id="321" r:id="rId27"/>
    <p:sldId id="323" r:id="rId28"/>
    <p:sldId id="325" r:id="rId29"/>
    <p:sldId id="350" r:id="rId30"/>
    <p:sldId id="317" r:id="rId31"/>
    <p:sldId id="297" r:id="rId32"/>
    <p:sldId id="349" r:id="rId33"/>
    <p:sldId id="296" r:id="rId34"/>
    <p:sldId id="298" r:id="rId35"/>
    <p:sldId id="299" r:id="rId36"/>
    <p:sldId id="274" r:id="rId37"/>
    <p:sldId id="275" r:id="rId38"/>
    <p:sldId id="295" r:id="rId39"/>
    <p:sldId id="277" r:id="rId40"/>
    <p:sldId id="326" r:id="rId41"/>
    <p:sldId id="278" r:id="rId42"/>
    <p:sldId id="279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01" r:id="rId57"/>
    <p:sldId id="309" r:id="rId58"/>
    <p:sldId id="307" r:id="rId59"/>
    <p:sldId id="282" r:id="rId60"/>
    <p:sldId id="303" r:id="rId61"/>
    <p:sldId id="304" r:id="rId62"/>
    <p:sldId id="305" r:id="rId63"/>
    <p:sldId id="306" r:id="rId64"/>
    <p:sldId id="308" r:id="rId65"/>
    <p:sldId id="310" r:id="rId66"/>
    <p:sldId id="311" r:id="rId67"/>
    <p:sldId id="312" r:id="rId68"/>
    <p:sldId id="313" r:id="rId69"/>
    <p:sldId id="370" r:id="rId70"/>
    <p:sldId id="371" r:id="rId71"/>
    <p:sldId id="376" r:id="rId72"/>
    <p:sldId id="374" r:id="rId73"/>
    <p:sldId id="373" r:id="rId74"/>
    <p:sldId id="384" r:id="rId75"/>
    <p:sldId id="381" r:id="rId76"/>
    <p:sldId id="375" r:id="rId77"/>
    <p:sldId id="383" r:id="rId78"/>
    <p:sldId id="318" r:id="rId79"/>
    <p:sldId id="380" r:id="rId80"/>
    <p:sldId id="387" r:id="rId81"/>
    <p:sldId id="390" r:id="rId82"/>
    <p:sldId id="389" r:id="rId83"/>
    <p:sldId id="391" r:id="rId84"/>
    <p:sldId id="372" r:id="rId85"/>
    <p:sldId id="392" r:id="rId86"/>
    <p:sldId id="393" r:id="rId87"/>
    <p:sldId id="394" r:id="rId88"/>
    <p:sldId id="38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4"/>
    <p:restoredTop sz="98839" autoAdjust="0"/>
  </p:normalViewPr>
  <p:slideViewPr>
    <p:cSldViewPr snapToGrid="0" snapToObjects="1">
      <p:cViewPr varScale="1">
        <p:scale>
          <a:sx n="103" d="100"/>
          <a:sy n="103" d="100"/>
        </p:scale>
        <p:origin x="1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19B4-F64C-2142-953D-73D9D443776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ED1B-9E55-7F4F-9DF4-1334758DC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9475"/>
            <a:ext cx="4216400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757" y="4349751"/>
            <a:ext cx="4740088" cy="3514148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879475"/>
            <a:ext cx="4214813" cy="3162300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Sky</a:t>
            </a:r>
            <a:r>
              <a:rPr lang="en-US" baseline="0" dirty="0"/>
              <a:t> </a:t>
            </a:r>
            <a:r>
              <a:rPr lang="en-US" baseline="0" dirty="0" err="1"/>
              <a:t>ojects</a:t>
            </a:r>
            <a:endParaRPr lang="en-US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ss2.iasfbo.inaf.it/wp/imp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dss.jhu.edu/htm/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dynindex-is.html" TargetMode="External"/><Relationship Id="rId2" Type="http://schemas.openxmlformats.org/officeDocument/2006/relationships/hyperlink" Target="http://dev.mysql.com/doc/refman/5.7/en/information-schema.html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function-udf.html" TargetMode="External"/><Relationship Id="rId2" Type="http://schemas.openxmlformats.org/officeDocument/2006/relationships/hyperlink" Target="http://dev.mysql.com/doc/refman/5.7/en/adding-functions.html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charts.com/demos/" TargetMode="External"/><Relationship Id="rId7" Type="http://schemas.openxmlformats.org/officeDocument/2006/relationships/hyperlink" Target="http://bokeh.pydata.org/en/latest/" TargetMode="External"/><Relationship Id="rId2" Type="http://schemas.openxmlformats.org/officeDocument/2006/relationships/hyperlink" Target="https://www.amchar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otcharts.org/" TargetMode="External"/><Relationship Id="rId5" Type="http://schemas.openxmlformats.org/officeDocument/2006/relationships/hyperlink" Target="https://d3js.org/" TargetMode="External"/><Relationship Id="rId4" Type="http://schemas.openxmlformats.org/officeDocument/2006/relationships/hyperlink" Target="https://plot.ly/javascript/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" y="40530"/>
            <a:ext cx="9019540" cy="6771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935" y="1979948"/>
            <a:ext cx="7826131" cy="1815882"/>
          </a:xfrm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Relational Databases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4070247"/>
            <a:ext cx="7542212" cy="11728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ASTRONOMICAL VIEW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CCFFCC"/>
                </a:solidFill>
              </a:rPr>
              <a:t>L. Nicastro, INAF-OAS Bologna, 3-7 June 2018</a:t>
            </a:r>
          </a:p>
          <a:p>
            <a:r>
              <a:rPr lang="en-US" sz="1600" i="1" dirty="0" err="1">
                <a:solidFill>
                  <a:schemeClr val="tx1"/>
                </a:solidFill>
              </a:rPr>
              <a:t>nicastro@iasfbo.inaf.it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7" y="6215530"/>
            <a:ext cx="410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3"/>
              </a:rPr>
              <a:t>http://ross2.iasfbo.inaf.it/wp/imprs/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6066749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the Structured Query Language (SQL)</a:t>
            </a:r>
          </a:p>
        </p:txBody>
      </p:sp>
      <p:sp>
        <p:nvSpPr>
          <p:cNvPr id="11" name="Textplatzhalter 4"/>
          <p:cNvSpPr txBox="1">
            <a:spLocks/>
          </p:cNvSpPr>
          <p:nvPr/>
        </p:nvSpPr>
        <p:spPr>
          <a:xfrm>
            <a:off x="457199" y="779874"/>
            <a:ext cx="8431619" cy="5755421"/>
          </a:xfrm>
          <a:prstGeom prst="rect">
            <a:avLst/>
          </a:prstGeom>
        </p:spPr>
        <p:txBody>
          <a:bodyPr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b="0" dirty="0"/>
              <a:t>Mnemonic, more similar to spoken language, extensible, etc.</a:t>
            </a:r>
          </a:p>
          <a:p>
            <a:pPr>
              <a:buFont typeface="Wingdings" pitchFamily="2" charset="2"/>
              <a:buChar char="Ø"/>
            </a:pPr>
            <a:r>
              <a:rPr lang="en-GB" b="0" dirty="0"/>
              <a:t>For example the syntax of a 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SELECT</a:t>
            </a:r>
            <a:r>
              <a:rPr lang="en-GB" b="0" dirty="0">
                <a:solidFill>
                  <a:srgbClr val="CCFFCC"/>
                </a:solidFill>
              </a:rPr>
              <a:t> </a:t>
            </a:r>
            <a:r>
              <a:rPr lang="en-GB" b="0" dirty="0"/>
              <a:t>query </a:t>
            </a:r>
            <a:r>
              <a:rPr lang="en-GB" dirty="0"/>
              <a:t>is as follows:</a:t>
            </a:r>
          </a:p>
          <a:p>
            <a:pPr marL="0" indent="0">
              <a:buNone/>
            </a:pPr>
            <a:endParaRPr lang="en-GB" sz="1000" dirty="0"/>
          </a:p>
          <a:p>
            <a:pPr lvl="1">
              <a:buFont typeface="Wingdings" charset="0"/>
              <a:buNone/>
            </a:pPr>
            <a:r>
              <a:rPr lang="en-GB" dirty="0">
                <a:solidFill>
                  <a:srgbClr val="CCFFCC"/>
                </a:solidFill>
                <a:latin typeface="Consolas"/>
                <a:cs typeface="Consolas"/>
              </a:rPr>
              <a:t>SELECT</a:t>
            </a:r>
            <a:r>
              <a:rPr lang="en-GB" dirty="0">
                <a:latin typeface="Consolas"/>
                <a:cs typeface="Consolas"/>
              </a:rPr>
              <a:t> </a:t>
            </a:r>
            <a:r>
              <a:rPr lang="en-GB" dirty="0" err="1">
                <a:latin typeface="Consolas"/>
                <a:cs typeface="Consolas"/>
              </a:rPr>
              <a:t>starname</a:t>
            </a:r>
            <a:r>
              <a:rPr lang="en-GB" dirty="0">
                <a:latin typeface="Consolas"/>
                <a:cs typeface="Consolas"/>
              </a:rPr>
              <a:t>, </a:t>
            </a:r>
            <a:r>
              <a:rPr lang="en-GB" dirty="0" err="1">
                <a:latin typeface="Consolas"/>
                <a:cs typeface="Consolas"/>
              </a:rPr>
              <a:t>ra</a:t>
            </a:r>
            <a:r>
              <a:rPr lang="en-GB" dirty="0">
                <a:latin typeface="Consolas"/>
                <a:cs typeface="Consolas"/>
              </a:rPr>
              <a:t>, de </a:t>
            </a:r>
            <a:r>
              <a:rPr lang="en-GB" dirty="0">
                <a:solidFill>
                  <a:srgbClr val="CCFFCC"/>
                </a:solidFill>
                <a:latin typeface="Consolas"/>
                <a:cs typeface="Consolas"/>
              </a:rPr>
              <a:t>FROM</a:t>
            </a:r>
            <a:r>
              <a:rPr lang="en-GB" dirty="0">
                <a:latin typeface="Consolas"/>
                <a:cs typeface="Consolas"/>
              </a:rPr>
              <a:t> </a:t>
            </a:r>
            <a:r>
              <a:rPr lang="en-GB" dirty="0" err="1">
                <a:latin typeface="Consolas"/>
                <a:cs typeface="Consolas"/>
              </a:rPr>
              <a:t>StarCatalogue</a:t>
            </a:r>
            <a:r>
              <a:rPr lang="en-GB" dirty="0">
                <a:latin typeface="Consolas"/>
                <a:cs typeface="Consolas"/>
              </a:rPr>
              <a:t> </a:t>
            </a:r>
            <a:r>
              <a:rPr lang="en-GB" dirty="0">
                <a:solidFill>
                  <a:srgbClr val="CCFFCC"/>
                </a:solidFill>
                <a:latin typeface="Consolas"/>
                <a:cs typeface="Consolas"/>
              </a:rPr>
              <a:t>WHERE</a:t>
            </a:r>
            <a:r>
              <a:rPr lang="en-GB" dirty="0">
                <a:latin typeface="Consolas"/>
                <a:cs typeface="Consolas"/>
              </a:rPr>
              <a:t> class = 3 </a:t>
            </a:r>
            <a:r>
              <a:rPr lang="en-GB" dirty="0">
                <a:solidFill>
                  <a:srgbClr val="CCFFCC"/>
                </a:solidFill>
                <a:latin typeface="Consolas"/>
                <a:cs typeface="Consolas"/>
              </a:rPr>
              <a:t>ORDER BY</a:t>
            </a:r>
            <a:r>
              <a:rPr lang="en-GB" dirty="0">
                <a:latin typeface="Consolas"/>
                <a:cs typeface="Consolas"/>
              </a:rPr>
              <a:t> </a:t>
            </a:r>
            <a:r>
              <a:rPr lang="en-GB" dirty="0" err="1">
                <a:latin typeface="Consolas"/>
                <a:cs typeface="Consolas"/>
              </a:rPr>
              <a:t>ra</a:t>
            </a:r>
            <a:endParaRPr lang="en-GB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Consolas" pitchFamily="49" charset="0"/>
            </a:endParaRPr>
          </a:p>
          <a:p>
            <a:pPr marL="1073150" lvl="1" indent="-342900"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SELECT</a:t>
            </a:r>
            <a:r>
              <a:rPr lang="en-GB" b="0" dirty="0"/>
              <a:t> nominates which components of the matches made against the data should be returned.</a:t>
            </a:r>
            <a:endParaRPr lang="en-GB" b="0" dirty="0">
              <a:solidFill>
                <a:srgbClr val="627107"/>
              </a:solidFill>
              <a:latin typeface="Consolas" pitchFamily="49" charset="0"/>
              <a:cs typeface="Consolas" pitchFamily="49" charset="0"/>
            </a:endParaRPr>
          </a:p>
          <a:p>
            <a:pPr marL="1073150" lvl="1" indent="-342900"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en-GB" b="0" dirty="0"/>
              <a:t> indicates the sources for the data against which to find matches.</a:t>
            </a:r>
          </a:p>
          <a:p>
            <a:pPr marL="1073150" lvl="1" indent="-342900"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GB" b="0" dirty="0"/>
              <a:t> (optional) defines patterns to match against the data.</a:t>
            </a:r>
          </a:p>
          <a:p>
            <a:pPr marL="1073150" lvl="1" indent="-342900"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 pitchFamily="49" charset="0"/>
                <a:cs typeface="Consolas" pitchFamily="49" charset="0"/>
              </a:rPr>
              <a:t>ORDER BY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0" dirty="0"/>
              <a:t>(optional) defines a means to order the selected matches.</a:t>
            </a:r>
          </a:p>
          <a:p>
            <a:pPr marL="730250" lvl="1" indent="0">
              <a:buNone/>
            </a:pPr>
            <a:r>
              <a:rPr lang="en-GB" b="0" i="1" dirty="0">
                <a:solidFill>
                  <a:srgbClr val="CCFFCC"/>
                </a:solidFill>
              </a:rPr>
              <a:t>Note:</a:t>
            </a:r>
            <a:r>
              <a:rPr lang="en-GB" b="0" dirty="0"/>
              <a:t> produce a </a:t>
            </a:r>
            <a:r>
              <a:rPr lang="en-GB" b="0" i="1" dirty="0">
                <a:solidFill>
                  <a:srgbClr val="CCFFCC"/>
                </a:solidFill>
              </a:rPr>
              <a:t>relation</a:t>
            </a:r>
            <a:r>
              <a:rPr lang="en-GB" b="0" dirty="0"/>
              <a:t> (</a:t>
            </a:r>
            <a:r>
              <a:rPr lang="en-GB" b="0" dirty="0">
                <a:solidFill>
                  <a:srgbClr val="CCFFCC"/>
                </a:solidFill>
              </a:rPr>
              <a:t>table</a:t>
            </a:r>
            <a:r>
              <a:rPr lang="en-GB" b="0" dirty="0"/>
              <a:t>) from a relation.</a:t>
            </a:r>
          </a:p>
        </p:txBody>
      </p:sp>
    </p:spTree>
    <p:extLst>
      <p:ext uri="{BB962C8B-B14F-4D97-AF65-F5344CB8AC3E}">
        <p14:creationId xmlns:p14="http://schemas.microsoft.com/office/powerpoint/2010/main" val="76471185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data independence and efficient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284762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/>
              <a:t>One of the most important benefits of using a DBMS!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0" dirty="0"/>
              <a:t>Applications can ignore how data is structured and stored.</a:t>
            </a:r>
          </a:p>
          <a:p>
            <a:pPr>
              <a:buFont typeface="Wingdings" pitchFamily="2" charset="2"/>
              <a:buChar char="Ø"/>
            </a:pPr>
            <a:r>
              <a:rPr lang="en-US" b="0" i="1" dirty="0">
                <a:solidFill>
                  <a:srgbClr val="CCFFCC"/>
                </a:solidFill>
              </a:rPr>
              <a:t>Logical data independence</a:t>
            </a:r>
            <a:r>
              <a:rPr lang="en-US" b="0" dirty="0"/>
              <a:t>: Protection from changes in </a:t>
            </a:r>
            <a:r>
              <a:rPr lang="en-US" b="0" i="1" dirty="0"/>
              <a:t>logical </a:t>
            </a:r>
            <a:r>
              <a:rPr lang="en-US" b="0" dirty="0"/>
              <a:t>structure of data.</a:t>
            </a:r>
          </a:p>
          <a:p>
            <a:pPr>
              <a:buFont typeface="Wingdings" pitchFamily="2" charset="2"/>
              <a:buChar char="Ø"/>
            </a:pPr>
            <a:r>
              <a:rPr lang="en-US" b="0" i="1" dirty="0">
                <a:solidFill>
                  <a:srgbClr val="CCFFCC"/>
                </a:solidFill>
              </a:rPr>
              <a:t>Physical data independence</a:t>
            </a:r>
            <a:r>
              <a:rPr lang="en-US" b="0" dirty="0"/>
              <a:t>: Protection from changes in </a:t>
            </a:r>
            <a:r>
              <a:rPr lang="en-US" b="0" i="1" dirty="0"/>
              <a:t>physical </a:t>
            </a:r>
            <a:r>
              <a:rPr lang="en-US" b="0" dirty="0"/>
              <a:t>structure of data.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Efficient access.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Indices allow you to see only the </a:t>
            </a:r>
            <a:r>
              <a:rPr lang="ja-JP" altLang="en-US" b="0" dirty="0">
                <a:latin typeface="Arial"/>
              </a:rPr>
              <a:t>“</a:t>
            </a:r>
            <a:r>
              <a:rPr lang="en-US" b="0" dirty="0"/>
              <a:t>necessary</a:t>
            </a:r>
            <a:r>
              <a:rPr lang="ja-JP" altLang="en-US" b="0" dirty="0">
                <a:latin typeface="Arial"/>
              </a:rPr>
              <a:t>”</a:t>
            </a:r>
            <a:r>
              <a:rPr lang="en-US" b="0" dirty="0"/>
              <a:t> portion of data, as opposed to sequential access in files.</a:t>
            </a:r>
          </a:p>
        </p:txBody>
      </p:sp>
    </p:spTree>
    <p:extLst>
      <p:ext uri="{BB962C8B-B14F-4D97-AF65-F5344CB8AC3E}">
        <p14:creationId xmlns:p14="http://schemas.microsoft.com/office/powerpoint/2010/main" val="10259198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crashes recovery, security,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113947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dirty="0"/>
              <a:t>If the system crashes in the middle of a transaction, recovery should be possible.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Ideas: logging, commit/rollback of transactions.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DBMS also implement other features to facilitate administration, such as: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backup, replication and duplication, access control, privileges etc.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Higher data availability can be obtained using distributed </a:t>
            </a:r>
            <a:r>
              <a:rPr lang="en-US" b="0" dirty="0" err="1"/>
              <a:t>DBs.</a:t>
            </a:r>
            <a:endParaRPr lang="en-US" b="0" dirty="0"/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Different architectures can be adopted.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More complex and requiring more “resources”.</a:t>
            </a:r>
          </a:p>
        </p:txBody>
      </p:sp>
    </p:spTree>
    <p:extLst>
      <p:ext uri="{BB962C8B-B14F-4D97-AF65-F5344CB8AC3E}">
        <p14:creationId xmlns:p14="http://schemas.microsoft.com/office/powerpoint/2010/main" val="219023026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transactions - atomicity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555093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dirty="0"/>
              <a:t>Key concept is </a:t>
            </a:r>
            <a:r>
              <a:rPr lang="en-US" b="0" i="1" dirty="0">
                <a:solidFill>
                  <a:srgbClr val="CCFFCC"/>
                </a:solidFill>
              </a:rPr>
              <a:t>transaction</a:t>
            </a:r>
            <a:r>
              <a:rPr lang="en-US" b="0" dirty="0"/>
              <a:t> (</a:t>
            </a:r>
            <a:r>
              <a:rPr lang="en-US" b="0" dirty="0" err="1">
                <a:solidFill>
                  <a:srgbClr val="CCFFCC"/>
                </a:solidFill>
              </a:rPr>
              <a:t>Xact</a:t>
            </a:r>
            <a:r>
              <a:rPr lang="en-US" b="0" dirty="0"/>
              <a:t>), which is an </a:t>
            </a:r>
            <a:r>
              <a:rPr lang="en-US" b="0" i="1" dirty="0"/>
              <a:t>atomic </a:t>
            </a:r>
            <a:r>
              <a:rPr lang="en-US" b="0" dirty="0"/>
              <a:t>sequence of database actions (reads/writes).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Each transaction, executed completely, must leave the DB in a </a:t>
            </a:r>
            <a:r>
              <a:rPr lang="en-US" b="0" i="1" dirty="0">
                <a:solidFill>
                  <a:srgbClr val="CCFFCC"/>
                </a:solidFill>
              </a:rPr>
              <a:t>consistent state</a:t>
            </a:r>
            <a:r>
              <a:rPr lang="en-US" b="0" i="1" dirty="0"/>
              <a:t> </a:t>
            </a:r>
            <a:r>
              <a:rPr lang="en-US" b="0" dirty="0"/>
              <a:t>if DB is consistent when the transaction begins. Utilize locking of resources and other protocols for guaranteeing consistency.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DBMS ensures </a:t>
            </a:r>
            <a:r>
              <a:rPr lang="en-US" b="0" i="1" dirty="0">
                <a:solidFill>
                  <a:srgbClr val="CCFFCC"/>
                </a:solidFill>
              </a:rPr>
              <a:t>atomicity</a:t>
            </a:r>
            <a:r>
              <a:rPr lang="en-US" b="0" i="1" dirty="0"/>
              <a:t> </a:t>
            </a:r>
            <a:r>
              <a:rPr lang="en-US" b="0" dirty="0"/>
              <a:t>(all-or-nothing property) even if system crashes in the middle of a </a:t>
            </a:r>
            <a:r>
              <a:rPr lang="en-US" b="0" dirty="0" err="1"/>
              <a:t>Xact</a:t>
            </a:r>
            <a:r>
              <a:rPr lang="en-US" b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Idea: Keep a </a:t>
            </a:r>
            <a:r>
              <a:rPr lang="en-US" b="0" i="1" dirty="0">
                <a:solidFill>
                  <a:srgbClr val="CCFFCC"/>
                </a:solidFill>
              </a:rPr>
              <a:t>log</a:t>
            </a:r>
            <a:r>
              <a:rPr lang="en-US" b="0" i="1" dirty="0"/>
              <a:t> </a:t>
            </a:r>
            <a:r>
              <a:rPr lang="en-US" b="0" dirty="0"/>
              <a:t>(history) of all actions carried out by the DBMS while executing a set of </a:t>
            </a:r>
            <a:r>
              <a:rPr lang="en-US" b="0" dirty="0" err="1"/>
              <a:t>Xacts</a:t>
            </a:r>
            <a:r>
              <a:rPr lang="en-US" b="0" dirty="0"/>
              <a:t> (it uses write ahead log − WAL).</a:t>
            </a:r>
          </a:p>
        </p:txBody>
      </p:sp>
    </p:spTree>
    <p:extLst>
      <p:ext uri="{BB962C8B-B14F-4D97-AF65-F5344CB8AC3E}">
        <p14:creationId xmlns:p14="http://schemas.microsoft.com/office/powerpoint/2010/main" val="1913899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588949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/>
              <a:t>Data Models: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A </a:t>
            </a:r>
            <a:r>
              <a:rPr lang="en-US" b="0" i="1" dirty="0">
                <a:solidFill>
                  <a:srgbClr val="CCFFCC"/>
                </a:solidFill>
              </a:rPr>
              <a:t>data model</a:t>
            </a:r>
            <a:r>
              <a:rPr lang="en-US" b="0" i="1" dirty="0"/>
              <a:t> </a:t>
            </a:r>
            <a:r>
              <a:rPr lang="en-US" b="0" dirty="0"/>
              <a:t>is a collection of concepts for describing data: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Structure, constraints, operations.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A </a:t>
            </a:r>
            <a:r>
              <a:rPr lang="en-US" b="0" i="1" dirty="0">
                <a:solidFill>
                  <a:srgbClr val="CCFFCC"/>
                </a:solidFill>
              </a:rPr>
              <a:t>schema</a:t>
            </a:r>
            <a:r>
              <a:rPr lang="en-US" b="0" i="1" dirty="0"/>
              <a:t> </a:t>
            </a:r>
            <a:r>
              <a:rPr lang="en-US" b="0" dirty="0"/>
              <a:t>is a description of a particular collection of data, using the given data model.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The </a:t>
            </a:r>
            <a:r>
              <a:rPr lang="en-US" b="0" i="1" dirty="0">
                <a:solidFill>
                  <a:srgbClr val="CCFFCC"/>
                </a:solidFill>
              </a:rPr>
              <a:t>relational model of data</a:t>
            </a:r>
            <a:r>
              <a:rPr lang="en-US" b="0" i="1" dirty="0"/>
              <a:t> </a:t>
            </a:r>
            <a:r>
              <a:rPr lang="en-US" b="0" dirty="0"/>
              <a:t>is the most widely used mode, but new models are emerging.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Main concept: </a:t>
            </a:r>
            <a:r>
              <a:rPr lang="en-US" b="0" i="1" dirty="0">
                <a:solidFill>
                  <a:srgbClr val="CCFFCC"/>
                </a:solidFill>
              </a:rPr>
              <a:t>relation</a:t>
            </a:r>
            <a:r>
              <a:rPr lang="en-US" b="0" dirty="0"/>
              <a:t>, basically a table with rows and columns.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Every relation has a </a:t>
            </a:r>
            <a:r>
              <a:rPr lang="en-US" b="0" i="1" dirty="0">
                <a:solidFill>
                  <a:srgbClr val="CCFFCC"/>
                </a:solidFill>
              </a:rPr>
              <a:t>schema</a:t>
            </a:r>
            <a:r>
              <a:rPr lang="en-US" b="0" dirty="0"/>
              <a:t>, which describes the columns, or fields.</a:t>
            </a:r>
          </a:p>
        </p:txBody>
      </p:sp>
    </p:spTree>
    <p:extLst>
      <p:ext uri="{BB962C8B-B14F-4D97-AF65-F5344CB8AC3E}">
        <p14:creationId xmlns:p14="http://schemas.microsoft.com/office/powerpoint/2010/main" val="16797037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628959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>
                <a:latin typeface="Arial" charset="0"/>
              </a:rPr>
              <a:t>DBMS used to maintain &amp; query large datasets.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>
                <a:latin typeface="Arial" charset="0"/>
              </a:rPr>
              <a:t>Benefits include recovery from system crashes, concurrent access, quick application development, data integrity and security.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>
                <a:latin typeface="Arial" charset="0"/>
              </a:rPr>
              <a:t>Levels of abstraction give data independence.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>
                <a:latin typeface="Arial" charset="0"/>
              </a:rPr>
              <a:t>DBMS have APIs for any programming language.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  <a:latin typeface="Arial" charset="0"/>
              </a:rPr>
              <a:t>Note:</a:t>
            </a:r>
            <a:r>
              <a:rPr lang="en-US" b="0" dirty="0">
                <a:latin typeface="Arial" charset="0"/>
              </a:rPr>
              <a:t> a DBMS typically has a layered architecture.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FFFF00"/>
                </a:solidFill>
                <a:latin typeface="Arial" charset="0"/>
              </a:rPr>
              <a:t>Let’s move to some astronomical use cases…</a:t>
            </a:r>
          </a:p>
        </p:txBody>
      </p:sp>
    </p:spTree>
    <p:extLst>
      <p:ext uri="{BB962C8B-B14F-4D97-AF65-F5344CB8AC3E}">
        <p14:creationId xmlns:p14="http://schemas.microsoft.com/office/powerpoint/2010/main" val="535299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2"/>
          <p:cNvSpPr txBox="1">
            <a:spLocks/>
          </p:cNvSpPr>
          <p:nvPr/>
        </p:nvSpPr>
        <p:spPr>
          <a:xfrm>
            <a:off x="251520" y="908720"/>
            <a:ext cx="8604488" cy="5690787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BFBFBF"/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*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CameraInfo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+---------+--------+----------+---------+--------+---------+---------+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telcode | camera | pixscale | filtern | filter | LambdaC | LambdaW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+---------+--------+----------+---------+--------+---------+---------+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REMIR  |    1.221 | Z       | Z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REMIR  |    1.221 | J       | J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REMIR  |    1.221 | H       | H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REMIR  |    1.221 | K       | K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ROSS   |    0.575 | V       | V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ROSS   |    0.575 | R       | R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ROSS   |    0.575 | I       | I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X01     | ROSS   |    0.575 | Amici   | A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J13     | RATCAM |   0.1395 | SDSS-U  | U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J13     | RATCAM |   0.1395 | SDSS-G  | G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J13     | RATCAM |   0.1395 | SDSS-R  | R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J13     | RATCAM |   0.1395 | SDSS-I  | I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| J13     | RATCAM |   0.1395 | SDSS-Z  | Z      |         |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s-ES_tradn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+---------+--------+----------+---------+--------+---------+---------+</a:t>
            </a:r>
            <a:endParaRPr lang="en-US" sz="1700" noProof="1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5992" y="66302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uLnTx/>
                <a:uFillTx/>
              </a:rPr>
              <a:t>Enum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uLnTx/>
                <a:uFillTx/>
              </a:rPr>
              <a:t> types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85037" y="2173736"/>
            <a:ext cx="828096" cy="1224136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ysDash"/>
          </a:ln>
          <a:effectLst>
            <a:outerShdw blurRad="101600" dist="63500" dir="2700000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3437" y="2159624"/>
            <a:ext cx="648072" cy="2482931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ysDash"/>
          </a:ln>
          <a:effectLst>
            <a:outerShdw blurRad="101600" dist="63500" dir="2700000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79687" y="2145514"/>
            <a:ext cx="360040" cy="360040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ysDash"/>
          </a:ln>
          <a:effectLst>
            <a:outerShdw blurRad="101600" dist="63500" dir="2700000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18968" y="1527117"/>
            <a:ext cx="1152128" cy="381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57215" y="1527117"/>
            <a:ext cx="1008112" cy="381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5362" y="1527117"/>
            <a:ext cx="1080120" cy="381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an 39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Camera Info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25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2"/>
          <p:cNvSpPr txBox="1">
            <a:spLocks/>
          </p:cNvSpPr>
          <p:nvPr/>
        </p:nvSpPr>
        <p:spPr>
          <a:xfrm>
            <a:off x="251520" y="908720"/>
            <a:ext cx="8604488" cy="2237536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*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TelescopeInfo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+---------+--------------+----------+----------+------+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| telcode | name         | lon      | lat      | elev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+---------+--------------+----------+----------+------+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| X01     | REM          | -70.7345 | -29.2584 | 2377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| J13     | LiverpoolTel | -17.8792 |  28.7624 | 2363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pl-PL" sz="1700" noProof="1">
                <a:solidFill>
                  <a:srgbClr val="FFFFFF"/>
                </a:solidFill>
                <a:latin typeface="Consolas"/>
                <a:cs typeface="Consolas"/>
              </a:rPr>
              <a:t>+---------+--------------+----------+----------+------+</a:t>
            </a:r>
            <a:endParaRPr lang="es-ES_tradnl" sz="1700" noProof="1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40" name="Can 39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Tel/Camera Info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1520" y="3643452"/>
            <a:ext cx="8604488" cy="2813078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camera, group_concat(filtern) as "filter name", GROUP_CONCAT(filter) as f_short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CameraInfo</a:t>
            </a:r>
            <a:r>
              <a:rPr lang="en-US" sz="1700" noProof="1">
                <a:solidFill>
                  <a:schemeClr val="tx1"/>
                </a:solidFill>
                <a:latin typeface="Consolas"/>
                <a:cs typeface="Consolas"/>
              </a:rPr>
              <a:t> GROUP BY camera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+--------+------------------------------------+-----------+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camera | filter name                        | f_short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+--------+------------------------------------+-----------+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RATCAM | SDSS-Z,SDSS-I,SDSS-R,SDSS-G,SDSS-U | Z,I,R,G,U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REMIR  | Z,K,H,J                            | Z,K,H,J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ROSS   | R,Amici,V,I                        | R,A,V,I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+--------+------------------------------------+-----------+</a:t>
            </a:r>
            <a:endParaRPr lang="es-ES_tradnl" sz="1700" noProof="1">
              <a:solidFill>
                <a:srgbClr val="FFFFFF"/>
              </a:solidFill>
              <a:latin typeface="Consolas"/>
              <a:cs typeface="Consola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12562" y="4247438"/>
            <a:ext cx="1975555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85813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n 39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Tel/Camera Info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1520" y="934140"/>
            <a:ext cx="8604488" cy="3127010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t.name, c.camera, GROUP_CONCAT(c.filter) as filter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TelescopeInfo as t, CameraInfo as c</a:t>
            </a:r>
            <a:r>
              <a:rPr lang="en-US" sz="1700" noProof="1">
                <a:solidFill>
                  <a:schemeClr val="tx1"/>
                </a:solidFill>
                <a:latin typeface="Consolas"/>
                <a:cs typeface="Consolas"/>
              </a:rPr>
              <a:t> WHERE t.telcode=c.telcode		GROUP BY c.camera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+--------------+--------+-----------+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name         | camera | filter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+--------------+--------+-----------+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LiverpoolTel | RATCAM | U,G,R,I,Z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REM          | REMIR  | Z,J,H,K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REM          | ROSS   | A,V,R,I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+--------------+--------+-----------+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5631" y="1806216"/>
            <a:ext cx="2217925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6580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n 39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Tel/Camera Info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1520" y="934140"/>
            <a:ext cx="8604488" cy="2539157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t.name, GROUP_CONCAT(c.camera) as camera, GROUP_CONCAT(c.filter) as filter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TelescopeInfo as t, CameraInfo as c</a:t>
            </a:r>
            <a:r>
              <a:rPr lang="en-US" sz="1700" noProof="1">
                <a:solidFill>
                  <a:schemeClr val="tx1"/>
                </a:solidFill>
                <a:latin typeface="Consolas"/>
                <a:cs typeface="Consolas"/>
              </a:rPr>
              <a:t> WHERE t.telcode=c.telcode GROUP BY t.name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+--------------+---------------------------------------------+-----------------+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| name         | camera                                      | filter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+--------------+---------------------------------------------+-----------------+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| LiverpoolTel | RATCAM,RATCAM,RATCAM,RATCAM,RATCAM          | U,G,R,I,Z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| REM          | REMIR,REMIR,REMIR,REMIR,ROSS,ROSS,ROSS,ROSS | Z,J,H,K,V,R,I,A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5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+--------------+---------------------------------------------+-----------------+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82340" y="1792104"/>
            <a:ext cx="1975555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255651" y="3725307"/>
            <a:ext cx="8604488" cy="2760756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t.name, GROUP_CONCAT(DISTINCT c.camera) as camera, GROUP_CONCAT(c.filter) as filter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TelescopeInfo as t, CameraInfo as c</a:t>
            </a:r>
            <a:r>
              <a:rPr lang="en-US" sz="1700" noProof="1">
                <a:solidFill>
                  <a:schemeClr val="tx1"/>
                </a:solidFill>
                <a:latin typeface="Consolas"/>
                <a:cs typeface="Consolas"/>
              </a:rPr>
              <a:t> WHERE t.telcode=c.telcode GROUP BY t.name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+--------------+------------+-----------------+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name         | camera     | filter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+--------------+------------+-----------------+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LiverpoolTel | RATCAM     | U,G,R,I,Z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| REM          | REMIR,ROSS | Z,J,H,K,V,R,I,A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700" noProof="1">
                <a:solidFill>
                  <a:srgbClr val="FFFFFF"/>
                </a:solidFill>
                <a:latin typeface="Consolas"/>
                <a:cs typeface="Consolas"/>
              </a:rPr>
              <a:t>+--------------+------------+-----------------+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71626" y="4061170"/>
            <a:ext cx="1075263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4955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97" y="107577"/>
            <a:ext cx="8249409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Where to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18843"/>
            <a:ext cx="8568000" cy="6463308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i="1" dirty="0">
                <a:solidFill>
                  <a:srgbClr val="FFFF00"/>
                </a:solidFill>
              </a:rPr>
              <a:t>en.wikipedia.org/wiki/Relational_database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www.mysql.com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dev.mysql.com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www.postgresql.org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00"/>
                </a:solidFill>
              </a:rPr>
              <a:t>www.sqlite.org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FFFF00"/>
                </a:solidFill>
                <a:cs typeface="Verdana"/>
              </a:rPr>
              <a:t>www.mongodb.com</a:t>
            </a:r>
            <a:endParaRPr lang="en-US" sz="2800" dirty="0">
              <a:solidFill>
                <a:srgbClr val="FFFF00"/>
              </a:solidFill>
              <a:cs typeface="Verdana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 descr="logo-mongo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5431808"/>
            <a:ext cx="27559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7" y="1676463"/>
            <a:ext cx="2092626" cy="1088166"/>
          </a:xfrm>
          <a:prstGeom prst="rect">
            <a:avLst/>
          </a:prstGeom>
        </p:spPr>
      </p:pic>
      <p:pic>
        <p:nvPicPr>
          <p:cNvPr id="11" name="Picture 10" descr="logo_postgresq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58" y="3104168"/>
            <a:ext cx="3003550" cy="1045540"/>
          </a:xfrm>
          <a:prstGeom prst="rect">
            <a:avLst/>
          </a:prstGeom>
        </p:spPr>
      </p:pic>
      <p:pic>
        <p:nvPicPr>
          <p:cNvPr id="13" name="Picture 12" descr="SQLite370-400p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90" y="4271435"/>
            <a:ext cx="2265776" cy="10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8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HDR and DB table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60000" y="649187"/>
            <a:ext cx="8602844" cy="6263251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BFBFBF"/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SELECT * FROM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FitsHdr2Fld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+----------+----------+----------+----------------------------------+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kwdname  | fldname  | fldtype  | flddesc        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+----------+----------+----------+----------------------------------+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INSTRUME | instrume | STRING   | Instrument/camera name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CAMERA   | instrume | STRING   | Instrument/camera name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CAT-RA   | ras      | STRING   | Target RA      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CAT-DEC  | decs     | STRING   | Target Dec     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OBJECT   | object   | STRING   | Targeted object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USERID   | pi_coi   | STRING   | Observer/PI name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OBSERVER | pi_coi   | STRING   | Observer/PI name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PI-COI   | pi_coi   | STRING   | Observer/PI name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FILTER1  | filter   | STRING   | Filter code    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FILTER   | filter   | STRING   | Filter code     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DATE-OBS | date_obs | DATETIME | Date of observation start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CRVAL1   | radeg    | DOUBLE   | Pointed RA field center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CRVAL2   | decdeg   | DOUBLE   | Pointed Dec field center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AZIMUTH  | azdeg    | DOUBLE   | Azimuth of pointing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| ALTITUDE | eldeg    | DOUBLE   | Elevation of pointing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400" i="1" noProof="1">
                <a:solidFill>
                  <a:srgbClr val="FFFFFF"/>
                </a:solidFill>
                <a:cs typeface="Andale Mono"/>
              </a:rPr>
              <a:t>… continue 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7544" y="3490638"/>
            <a:ext cx="6315298" cy="943637"/>
          </a:xfrm>
          <a:prstGeom prst="roundRect">
            <a:avLst/>
          </a:prstGeom>
          <a:noFill/>
          <a:ln w="28575" cap="flat" cmpd="sng" algn="ctr">
            <a:solidFill>
              <a:srgbClr val="FFFF00"/>
            </a:solidFill>
            <a:prstDash val="sysDash"/>
          </a:ln>
          <a:effectLst>
            <a:outerShdw blurRad="101600" dist="63500" dir="2700000" rotWithShape="0">
              <a:srgbClr val="00000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an 17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3168" y="2509547"/>
            <a:ext cx="217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uLnTx/>
                <a:uFillTx/>
              </a:rPr>
              <a:t>Different KWD names map to the same table field</a:t>
            </a:r>
          </a:p>
        </p:txBody>
      </p:sp>
    </p:spTree>
    <p:extLst>
      <p:ext uri="{BB962C8B-B14F-4D97-AF65-F5344CB8AC3E}">
        <p14:creationId xmlns:p14="http://schemas.microsoft.com/office/powerpoint/2010/main" val="8658258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Telescopes tables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60000" y="674843"/>
            <a:ext cx="8602844" cy="6210928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400" noProof="1">
                <a:solidFill>
                  <a:srgbClr val="BFBFBF"/>
                </a:solidFill>
                <a:latin typeface="Consolas"/>
                <a:cs typeface="Consolas"/>
              </a:rPr>
              <a:t>mysql&gt;</a:t>
            </a:r>
            <a:r>
              <a:rPr lang="en-US" sz="1400" noProof="1">
                <a:solidFill>
                  <a:srgbClr val="FFFFFF"/>
                </a:solidFill>
                <a:latin typeface="Consolas"/>
                <a:cs typeface="Consolas"/>
              </a:rPr>
              <a:t> SELECT a.kwdname,a.kwdtype,b.fldname,b.fldtype FROM </a:t>
            </a:r>
            <a:r>
              <a:rPr lang="en-US" sz="1400" noProof="1">
                <a:solidFill>
                  <a:srgbClr val="CCFFCC"/>
                </a:solidFill>
                <a:latin typeface="Consolas"/>
                <a:cs typeface="Consolas"/>
              </a:rPr>
              <a:t>FitsHdrInfo</a:t>
            </a:r>
            <a:r>
              <a:rPr lang="en-US" sz="1400" noProof="1">
                <a:solidFill>
                  <a:srgbClr val="FFFFFF"/>
                </a:solidFill>
                <a:latin typeface="Consolas"/>
                <a:cs typeface="Consolas"/>
              </a:rPr>
              <a:t> AS a, </a:t>
            </a:r>
            <a:r>
              <a:rPr lang="en-US" sz="1400" noProof="1">
                <a:solidFill>
                  <a:srgbClr val="CCFFCC"/>
                </a:solidFill>
                <a:latin typeface="Consolas"/>
                <a:cs typeface="Consolas"/>
              </a:rPr>
              <a:t>FitsHdr2Fld</a:t>
            </a:r>
            <a:r>
              <a:rPr lang="en-US" sz="1400" noProof="1">
                <a:solidFill>
                  <a:srgbClr val="FFFFFF"/>
                </a:solidFill>
                <a:latin typeface="Consolas"/>
                <a:cs typeface="Consolas"/>
              </a:rPr>
              <a:t> AS b WHERE a.kwdname=b.kwdname AND instrume='</a:t>
            </a:r>
            <a:r>
              <a:rPr lang="en-US" sz="1400" noProof="1">
                <a:solidFill>
                  <a:srgbClr val="CCFFCC"/>
                </a:solidFill>
                <a:latin typeface="Consolas"/>
                <a:cs typeface="Consolas"/>
              </a:rPr>
              <a:t>RATCam</a:t>
            </a:r>
            <a:r>
              <a:rPr lang="en-US" sz="1400" noProof="1">
                <a:solidFill>
                  <a:srgbClr val="FFFFFF"/>
                </a:solidFill>
                <a:latin typeface="Consolas"/>
                <a:cs typeface="Consolas"/>
              </a:rPr>
              <a:t>';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+----------+---------+----------+----------+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kwdname  | kwdtype | fldname  | fldtype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+----------+---------+----------+----------+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INSTRUME | STRING  | instrume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TELESCOP | STRING  | telescop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OBJECT   | STRING  | object 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OBSTYPE  | STRING  | obstype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CAT-RA   | STRING  | ras    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CAT-DEC  | STRING  | decs   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CRVAL1   | DOUBLE  | radeg    | DOUBLE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CRVAL2   | DOUBLE  | decdeg   | DOUBLE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AZIMUTH  | DOUBLE  | az       | DOUBLE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ALTITUDE | DOUBLE  | alt      | DOUBLE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USERID   | STRING  | pi_coi 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FILTER1  | STRING  | filter   | STRING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DATE-OBS | STRING  | date_obs | DATETIME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MJD      | DOUBLE  | mjd_obs  | DOUBLE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EXPTIME  | FLOAT   | exptime  | FLOAT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ESTSEE   | FLOAT   | seeing   | FLOAT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AIRMASS  | FLOAT   | airmass  | FLOAT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MOONDIST | FLOAT   | moondist | FLOAT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nl-NL" sz="1400" noProof="1">
                <a:solidFill>
                  <a:srgbClr val="FFFFFF"/>
                </a:solidFill>
                <a:latin typeface="Consolas"/>
                <a:cs typeface="Consolas"/>
              </a:rPr>
              <a:t>| MOONFRAC | FLOAT   | moonphas | FLOAT    |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4754" y="3605487"/>
            <a:ext cx="2880320" cy="461665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CFFCC"/>
                </a:solidFill>
              </a:rPr>
              <a:t>Joined tables content</a:t>
            </a:r>
          </a:p>
        </p:txBody>
      </p:sp>
    </p:spTree>
    <p:extLst>
      <p:ext uri="{BB962C8B-B14F-4D97-AF65-F5344CB8AC3E}">
        <p14:creationId xmlns:p14="http://schemas.microsoft.com/office/powerpoint/2010/main" val="3396678186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142844" y="71415"/>
            <a:ext cx="882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Database server content: Images log table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 rot="10800000" flipV="1">
            <a:off x="8289627" y="414123"/>
            <a:ext cx="566933" cy="53858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404" y="1134068"/>
            <a:ext cx="4383552" cy="5066002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+----------+----------------------+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Field    | Type  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+----------+----------------------+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</a:t>
            </a:r>
            <a:r>
              <a:rPr lang="en-US" sz="1600" noProof="1">
                <a:solidFill>
                  <a:srgbClr val="FFFF00"/>
                </a:solidFill>
                <a:latin typeface="Consolas"/>
                <a:cs typeface="Consolas"/>
              </a:rPr>
              <a:t>autoID</a:t>
            </a: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   | int(10) unsigned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</a:t>
            </a:r>
            <a:r>
              <a:rPr lang="en-US" sz="1600" noProof="1">
                <a:solidFill>
                  <a:srgbClr val="FFFF00"/>
                </a:solidFill>
                <a:latin typeface="Consolas"/>
                <a:cs typeface="Consolas"/>
              </a:rPr>
              <a:t>datein</a:t>
            </a: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   | datetime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</a:t>
            </a:r>
            <a:r>
              <a:rPr lang="en-US" sz="1600" noProof="1">
                <a:solidFill>
                  <a:srgbClr val="FFFF00"/>
                </a:solidFill>
                <a:latin typeface="Consolas"/>
                <a:cs typeface="Consolas"/>
              </a:rPr>
              <a:t>htmID_6</a:t>
            </a: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  | smallint(5) unsigned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telescop | char(20)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instrume | char(8)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radeg    | double unsigned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decdeg   | double 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object   | char(20)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pi_coi   | char(32)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filter   | char(8) 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date_obs | datetime      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exptime  | float unsigned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| seeing   | float unsigned       |</a:t>
            </a:r>
          </a:p>
          <a:p>
            <a:pPr algn="l"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z="1600" noProof="1">
                <a:solidFill>
                  <a:srgbClr val="FFFFFF"/>
                </a:solidFill>
                <a:latin typeface="Consolas"/>
                <a:cs typeface="Consolas"/>
              </a:rPr>
              <a:t>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404" y="925687"/>
            <a:ext cx="3134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noProof="1">
                <a:solidFill>
                  <a:srgbClr val="BFBFBF"/>
                </a:solidFill>
                <a:latin typeface="Consolas"/>
                <a:cs typeface="Consolas"/>
              </a:rPr>
              <a:t>mysql&gt;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 DESCRIBE </a:t>
            </a:r>
            <a:r>
              <a:rPr lang="en-US" sz="1700" noProof="1">
                <a:solidFill>
                  <a:srgbClr val="CCFFCC"/>
                </a:solidFill>
                <a:latin typeface="Consolas"/>
                <a:cs typeface="Consolas"/>
              </a:rPr>
              <a:t>ImgsLog</a:t>
            </a:r>
            <a:r>
              <a:rPr lang="en-US" sz="1700" noProof="1">
                <a:solidFill>
                  <a:srgbClr val="FFFFFF"/>
                </a:solidFill>
                <a:latin typeface="Consolas"/>
                <a:cs typeface="Consolas"/>
              </a:rPr>
              <a:t>;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783124" y="1134068"/>
            <a:ext cx="4315994" cy="5062923"/>
          </a:xfrm>
          <a:prstGeom prst="rect">
            <a:avLst/>
          </a:prstGeom>
        </p:spPr>
        <p:txBody>
          <a:bodyPr vert="horz" wrap="square" lIns="36000" tIns="45720" rIns="3600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+----------+---------------------+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Field    | Type    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+----------+---------------------+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…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ras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| char(12)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decs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| char(12)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az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| double unsigned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alt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| double  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gl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   | tinyint(2) unsigned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1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gb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| tinyint(2) unsigned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mjdobs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| double unsigned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airmass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| float unsigned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moondist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| float   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moonphas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| float   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| 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fname</a:t>
            </a: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   | char(32)            |</a:t>
            </a:r>
          </a:p>
          <a:p>
            <a:pPr marL="0" marR="0" lvl="0" indent="0" algn="l" defTabSz="650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kumimoji="0" lang="en-US" sz="17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+----------+---------------------+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2527" y="6160547"/>
            <a:ext cx="7087100" cy="369332"/>
          </a:xfrm>
          <a:prstGeom prst="rect">
            <a:avLst/>
          </a:prstGeom>
          <a:noFill/>
          <a:ln>
            <a:solidFill>
              <a:srgbClr val="1F497D">
                <a:lumMod val="40000"/>
                <a:lumOff val="60000"/>
              </a:srgbClr>
            </a:solidFill>
          </a:ln>
          <a:effectLst>
            <a:outerShdw blurRad="63500" dist="762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cs typeface="Consolas"/>
              </a:rPr>
              <a:t>Trigger managed</a:t>
            </a: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/>
                <a:cs typeface="Consolas"/>
              </a:rPr>
              <a:t>, Read from HDR, </a:t>
            </a: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FCD5B5"/>
                </a:solidFill>
                <a:effectLst/>
                <a:uLnTx/>
                <a:uFillTx/>
                <a:latin typeface="Consolas"/>
                <a:cs typeface="Consolas"/>
              </a:rPr>
              <a:t>automatically calc.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96867149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Sky objects </a:t>
            </a:r>
            <a:r>
              <a:rPr lang="en-GB" sz="3200" b="1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</a:t>
            </a:r>
            <a:r>
              <a:rPr lang="en-GB" sz="3200" b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2-d tables indexing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7637" y="788034"/>
            <a:ext cx="3478039" cy="2880000"/>
          </a:xfrm>
          <a:ln>
            <a:solidFill>
              <a:srgbClr val="FFFF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1-d</a:t>
            </a:r>
          </a:p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b="1" dirty="0">
                <a:latin typeface="Verdana" charset="0"/>
              </a:rPr>
              <a:t>Col</a:t>
            </a:r>
            <a:r>
              <a:rPr lang="en-GB" sz="2000" b="1" baseline="-33000" dirty="0">
                <a:latin typeface="Verdana" charset="0"/>
              </a:rPr>
              <a:t>1  </a:t>
            </a:r>
            <a:r>
              <a:rPr lang="en-GB" sz="2000" b="1" dirty="0">
                <a:latin typeface="Verdana" charset="0"/>
              </a:rPr>
              <a:t>Col</a:t>
            </a:r>
            <a:r>
              <a:rPr lang="en-GB" sz="2000" b="1" baseline="-33000" dirty="0">
                <a:latin typeface="Verdana" charset="0"/>
              </a:rPr>
              <a:t>2</a:t>
            </a:r>
            <a:r>
              <a:rPr lang="en-GB" sz="2000" b="1" dirty="0">
                <a:latin typeface="Verdana" charset="0"/>
              </a:rPr>
              <a:t>  ...  </a:t>
            </a:r>
            <a:r>
              <a:rPr lang="en-GB" sz="2000" b="1" dirty="0" err="1">
                <a:latin typeface="Verdana" charset="0"/>
              </a:rPr>
              <a:t>Col</a:t>
            </a:r>
            <a:r>
              <a:rPr lang="en-GB" sz="2000" b="1" baseline="-33000" dirty="0" err="1">
                <a:latin typeface="Verdana" charset="0"/>
              </a:rPr>
              <a:t>N</a:t>
            </a:r>
            <a:endParaRPr lang="en-GB" sz="2000" b="1" baseline="-33000" dirty="0">
              <a:latin typeface="Verdana" charset="0"/>
            </a:endParaRPr>
          </a:p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latin typeface="Verdana" charset="0"/>
              </a:rPr>
              <a:t>  v</a:t>
            </a:r>
            <a:r>
              <a:rPr lang="en-GB" sz="2000" baseline="-33000" dirty="0">
                <a:latin typeface="Verdana" charset="0"/>
              </a:rPr>
              <a:t>1</a:t>
            </a:r>
            <a:r>
              <a:rPr lang="en-GB" sz="2000" dirty="0">
                <a:latin typeface="Verdana" charset="0"/>
              </a:rPr>
              <a:t>	   ...    ...   ...</a:t>
            </a:r>
          </a:p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latin typeface="Verdana" charset="0"/>
              </a:rPr>
              <a:t>  v</a:t>
            </a:r>
            <a:r>
              <a:rPr lang="en-GB" sz="2000" baseline="-33000" dirty="0">
                <a:latin typeface="Verdana" charset="0"/>
              </a:rPr>
              <a:t>2</a:t>
            </a:r>
            <a:r>
              <a:rPr lang="en-GB" sz="2000" dirty="0">
                <a:latin typeface="Verdana" charset="0"/>
              </a:rPr>
              <a:t>	   ...    ...   ...</a:t>
            </a:r>
          </a:p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latin typeface="Verdana" charset="0"/>
              </a:rPr>
              <a:t>  ...	   ...    ...   …</a:t>
            </a:r>
          </a:p>
          <a:p>
            <a:pPr algn="ctr" eaLnBrk="1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 dirty="0">
                <a:latin typeface="Verdana" charset="0"/>
              </a:rPr>
              <a:t>  </a:t>
            </a:r>
            <a:r>
              <a:rPr lang="en-GB" sz="2000" dirty="0" err="1">
                <a:latin typeface="Verdana" charset="0"/>
              </a:rPr>
              <a:t>v</a:t>
            </a:r>
            <a:r>
              <a:rPr lang="en-GB" sz="2000" baseline="-33000" dirty="0" err="1">
                <a:latin typeface="Verdana" charset="0"/>
              </a:rPr>
              <a:t>N</a:t>
            </a:r>
            <a:r>
              <a:rPr lang="en-GB" sz="2000" dirty="0">
                <a:latin typeface="Verdana" charset="0"/>
              </a:rPr>
              <a:t>	   ...    ...   ...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158089" y="789622"/>
            <a:ext cx="4420587" cy="2880000"/>
          </a:xfrm>
          <a:prstGeom prst="rect">
            <a:avLst/>
          </a:prstGeom>
          <a:ln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solidFill>
                  <a:srgbClr val="FFFF00"/>
                </a:solidFill>
                <a:latin typeface="Verdana" charset="0"/>
              </a:rPr>
              <a:t>2-d</a:t>
            </a:r>
          </a:p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latin typeface="Verdana" charset="0"/>
              </a:rPr>
              <a:t>Col</a:t>
            </a:r>
            <a:r>
              <a:rPr lang="en-GB" sz="2000" baseline="-33000" dirty="0">
                <a:latin typeface="Verdana" charset="0"/>
              </a:rPr>
              <a:t>1  </a:t>
            </a:r>
            <a:r>
              <a:rPr lang="en-GB" sz="2000" dirty="0">
                <a:latin typeface="Verdana" charset="0"/>
              </a:rPr>
              <a:t>Col</a:t>
            </a:r>
            <a:r>
              <a:rPr lang="en-GB" sz="2000" baseline="-33000" dirty="0">
                <a:latin typeface="Verdana" charset="0"/>
              </a:rPr>
              <a:t>2</a:t>
            </a:r>
            <a:r>
              <a:rPr lang="en-GB" sz="2000" dirty="0">
                <a:latin typeface="Verdana" charset="0"/>
              </a:rPr>
              <a:t>  ...  </a:t>
            </a:r>
            <a:r>
              <a:rPr lang="en-GB" sz="2000" dirty="0" err="1">
                <a:latin typeface="Verdana" charset="0"/>
              </a:rPr>
              <a:t>Col</a:t>
            </a:r>
            <a:r>
              <a:rPr lang="en-GB" sz="2000" baseline="-25000" dirty="0" err="1">
                <a:latin typeface="Verdana" charset="0"/>
              </a:rPr>
              <a:t>N</a:t>
            </a:r>
            <a:r>
              <a:rPr lang="en-GB" sz="2000" dirty="0">
                <a:latin typeface="Verdana" charset="0"/>
              </a:rPr>
              <a:t>    RA  Dec</a:t>
            </a:r>
          </a:p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latin typeface="Verdana" charset="0"/>
              </a:rPr>
              <a:t>  v</a:t>
            </a:r>
            <a:r>
              <a:rPr lang="en-GB" sz="2000" baseline="-33000" dirty="0">
                <a:latin typeface="Verdana" charset="0"/>
              </a:rPr>
              <a:t>1</a:t>
            </a:r>
            <a:r>
              <a:rPr lang="en-GB" sz="2000" dirty="0">
                <a:latin typeface="Verdana" charset="0"/>
              </a:rPr>
              <a:t>	   ...    ...   ...	</a:t>
            </a:r>
            <a:r>
              <a:rPr lang="el-GR" sz="2000" dirty="0">
                <a:latin typeface="Times New Roman" charset="0"/>
                <a:cs typeface="Times New Roman" charset="0"/>
              </a:rPr>
              <a:t>α</a:t>
            </a:r>
            <a:r>
              <a:rPr lang="it-IT" sz="2000" baseline="-25000" dirty="0">
                <a:latin typeface="Times New Roman" charset="0"/>
                <a:cs typeface="Times New Roman" charset="0"/>
              </a:rPr>
              <a:t>1</a:t>
            </a:r>
            <a:r>
              <a:rPr lang="en-GB" sz="2000" dirty="0">
                <a:latin typeface="Times New Roman" charset="0"/>
              </a:rPr>
              <a:t>	</a:t>
            </a:r>
            <a:r>
              <a:rPr lang="en-GB" sz="2000" dirty="0">
                <a:latin typeface="Times New Roman" charset="0"/>
                <a:sym typeface="Symbol" charset="0"/>
              </a:rPr>
              <a:t></a:t>
            </a:r>
            <a:r>
              <a:rPr lang="en-GB" sz="2000" baseline="-25000" dirty="0">
                <a:latin typeface="Times New Roman" charset="0"/>
                <a:sym typeface="Symbol" charset="0"/>
              </a:rPr>
              <a:t>1</a:t>
            </a:r>
          </a:p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latin typeface="Verdana" charset="0"/>
              </a:rPr>
              <a:t>  v</a:t>
            </a:r>
            <a:r>
              <a:rPr lang="en-GB" sz="2000" baseline="-33000" dirty="0">
                <a:latin typeface="Verdana" charset="0"/>
              </a:rPr>
              <a:t>2</a:t>
            </a:r>
            <a:r>
              <a:rPr lang="en-GB" sz="2000" dirty="0">
                <a:latin typeface="Verdana" charset="0"/>
              </a:rPr>
              <a:t>	   ...    ...   ...  	</a:t>
            </a:r>
            <a:r>
              <a:rPr lang="el-GR" sz="2000" dirty="0">
                <a:latin typeface="Times New Roman" charset="0"/>
                <a:cs typeface="Times New Roman" charset="0"/>
              </a:rPr>
              <a:t>α</a:t>
            </a:r>
            <a:r>
              <a:rPr lang="en-GB" sz="2000" baseline="-33000" dirty="0">
                <a:latin typeface="Times New Roman" charset="0"/>
              </a:rPr>
              <a:t> 2</a:t>
            </a:r>
            <a:r>
              <a:rPr lang="en-GB" sz="2000" dirty="0">
                <a:latin typeface="Times New Roman" charset="0"/>
              </a:rPr>
              <a:t>	</a:t>
            </a:r>
            <a:r>
              <a:rPr lang="en-GB" sz="2000" dirty="0">
                <a:latin typeface="Times New Roman" charset="0"/>
                <a:sym typeface="Symbol" charset="0"/>
              </a:rPr>
              <a:t></a:t>
            </a:r>
            <a:r>
              <a:rPr lang="en-GB" sz="2000" baseline="-25000" dirty="0">
                <a:latin typeface="Times New Roman" charset="0"/>
                <a:sym typeface="Symbol" charset="0"/>
              </a:rPr>
              <a:t>2</a:t>
            </a:r>
          </a:p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latin typeface="Verdana" charset="0"/>
              </a:rPr>
              <a:t>  ...	   ...    ...   ... 	...	…</a:t>
            </a:r>
          </a:p>
          <a:p>
            <a:pPr algn="ctr">
              <a:spcBef>
                <a:spcPts val="1200"/>
              </a:spcBef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000" dirty="0">
                <a:latin typeface="Verdana" charset="0"/>
              </a:rPr>
              <a:t>  </a:t>
            </a:r>
            <a:r>
              <a:rPr lang="en-GB" sz="2000" dirty="0" err="1">
                <a:latin typeface="Verdana" charset="0"/>
              </a:rPr>
              <a:t>v</a:t>
            </a:r>
            <a:r>
              <a:rPr lang="en-GB" sz="2000" baseline="-33000" dirty="0" err="1">
                <a:latin typeface="Verdana" charset="0"/>
              </a:rPr>
              <a:t>N</a:t>
            </a:r>
            <a:r>
              <a:rPr lang="en-GB" sz="2000" dirty="0">
                <a:latin typeface="Verdana" charset="0"/>
              </a:rPr>
              <a:t>	   ...    ...   ... 	</a:t>
            </a:r>
            <a:r>
              <a:rPr lang="el-GR" sz="2000" dirty="0">
                <a:latin typeface="Times New Roman" charset="0"/>
                <a:cs typeface="Times New Roman" charset="0"/>
              </a:rPr>
              <a:t>α</a:t>
            </a:r>
            <a:r>
              <a:rPr lang="en-GB" sz="2000" baseline="-33000" dirty="0">
                <a:latin typeface="Times New Roman" charset="0"/>
              </a:rPr>
              <a:t> N	</a:t>
            </a:r>
            <a:r>
              <a:rPr lang="en-GB" sz="2000" dirty="0">
                <a:latin typeface="Times New Roman" charset="0"/>
                <a:sym typeface="Symbol" charset="0"/>
              </a:rPr>
              <a:t></a:t>
            </a:r>
            <a:r>
              <a:rPr lang="en-GB" sz="2000" baseline="-25000" dirty="0">
                <a:latin typeface="Times New Roman" charset="0"/>
                <a:sym typeface="Symbol" charset="0"/>
              </a:rPr>
              <a:t>N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05202" y="6016744"/>
            <a:ext cx="8912225" cy="6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7191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01000"/>
              </a:lnSpc>
            </a:pPr>
            <a:r>
              <a:rPr lang="en-GB" sz="2200" dirty="0">
                <a:solidFill>
                  <a:srgbClr val="FFFFFF"/>
                </a:solidFill>
                <a:latin typeface="+mn-lt"/>
              </a:rPr>
              <a:t>USNO-B and 2MASS are distributed as files covering 0.1° in Dec each, RA ordered in the slice (</a:t>
            </a:r>
            <a:r>
              <a:rPr lang="en-GB" sz="2200" i="1" dirty="0">
                <a:solidFill>
                  <a:srgbClr val="FFFFFF"/>
                </a:solidFill>
                <a:latin typeface="+mn-lt"/>
              </a:rPr>
              <a:t>no unique index</a:t>
            </a:r>
            <a:r>
              <a:rPr lang="en-GB" sz="2200" dirty="0">
                <a:solidFill>
                  <a:srgbClr val="FFFFFF"/>
                </a:solidFill>
                <a:latin typeface="+mn-lt"/>
              </a:rPr>
              <a:t>).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81502" y="3820973"/>
            <a:ext cx="7324725" cy="2033588"/>
            <a:chOff x="1143000" y="4104879"/>
            <a:chExt cx="7324749" cy="2034000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1143000" y="4104879"/>
              <a:ext cx="7324749" cy="2034000"/>
              <a:chOff x="1143000" y="4104879"/>
              <a:chExt cx="7324749" cy="2034000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1143000" y="4104879"/>
                <a:ext cx="7316789" cy="2034000"/>
                <a:chOff x="1143000" y="4114799"/>
                <a:chExt cx="7316789" cy="2034000"/>
              </a:xfrm>
            </p:grpSpPr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6792913" y="4114800"/>
                  <a:ext cx="1665288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ctr">
                    <a:spcBef>
                      <a:spcPts val="500"/>
                    </a:spcBef>
                    <a:tabLst>
                      <a:tab pos="723900" algn="l"/>
                      <a:tab pos="1447800" algn="l"/>
                    </a:tabLst>
                  </a:pPr>
                  <a:r>
                    <a:rPr lang="en-GB" sz="2000" dirty="0">
                      <a:solidFill>
                        <a:srgbClr val="FFFF00"/>
                      </a:solidFill>
                    </a:rPr>
                    <a:t>Columns</a:t>
                  </a:r>
                </a:p>
              </p:txBody>
            </p:sp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4445000" y="4114800"/>
                  <a:ext cx="2347913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ctr"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</a:tabLst>
                  </a:pPr>
                  <a:r>
                    <a:rPr lang="en-GB" sz="2000" dirty="0">
                      <a:solidFill>
                        <a:srgbClr val="FFFF00"/>
                      </a:solidFill>
                    </a:rPr>
                    <a:t>Rows</a:t>
                  </a:r>
                </a:p>
              </p:txBody>
            </p:sp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1143000" y="4114800"/>
                  <a:ext cx="3302000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ctr"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GB" sz="2000" dirty="0">
                      <a:solidFill>
                        <a:srgbClr val="FFFF00"/>
                      </a:solidFill>
                    </a:rPr>
                    <a:t>Catalogue</a:t>
                  </a:r>
                </a:p>
              </p:txBody>
            </p:sp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6792913" y="4905375"/>
                  <a:ext cx="1665288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1447800" algn="l"/>
                    </a:tabLst>
                  </a:pPr>
                  <a:r>
                    <a:rPr lang="en-GB" dirty="0">
                      <a:solidFill>
                        <a:srgbClr val="FFFFFF"/>
                      </a:solidFill>
                    </a:rPr>
                    <a:t>  </a:t>
                  </a:r>
                  <a:r>
                    <a:rPr lang="en-GB" sz="2000" dirty="0">
                      <a:solidFill>
                        <a:srgbClr val="FFFFFF"/>
                      </a:solidFill>
                    </a:rPr>
                    <a:t>53</a:t>
                  </a:r>
                  <a:r>
                    <a:rPr lang="en-GB" dirty="0">
                      <a:solidFill>
                        <a:srgbClr val="FFFFFF"/>
                      </a:solidFill>
                    </a:rPr>
                    <a:t> </a:t>
                  </a:r>
                </a:p>
              </p:txBody>
            </p: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4445000" y="4905375"/>
                  <a:ext cx="2347913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</a:tabLst>
                  </a:pPr>
                  <a:r>
                    <a:rPr lang="en-GB" dirty="0">
                      <a:solidFill>
                        <a:srgbClr val="FFFFFF"/>
                      </a:solidFill>
                    </a:rPr>
                    <a:t>   </a:t>
                  </a:r>
                  <a:r>
                    <a:rPr lang="en-GB" sz="2000" dirty="0">
                      <a:solidFill>
                        <a:srgbClr val="FFFFFF"/>
                      </a:solidFill>
                    </a:rPr>
                    <a:t>945,592,683 </a:t>
                  </a:r>
                </a:p>
              </p:txBody>
            </p:sp>
            <p:sp>
              <p:nvSpPr>
                <p:cNvPr id="2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43000" y="4905375"/>
                  <a:ext cx="3302000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Optical:	GSC-2.3</a:t>
                  </a:r>
                </a:p>
              </p:txBody>
            </p: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6792913" y="5300663"/>
                  <a:ext cx="1665288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1447800" algn="l"/>
                    </a:tabLst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60 </a:t>
                  </a:r>
                </a:p>
              </p:txBody>
            </p:sp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4445000" y="5300663"/>
                  <a:ext cx="2347913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2171700" algn="l"/>
                    </a:tabLst>
                  </a:pPr>
                  <a:r>
                    <a:rPr lang="en-GB" dirty="0">
                      <a:solidFill>
                        <a:srgbClr val="FFFFFF"/>
                      </a:solidFill>
                    </a:rPr>
                    <a:t> </a:t>
                  </a:r>
                  <a:r>
                    <a:rPr lang="en-GB" sz="2000" dirty="0">
                      <a:solidFill>
                        <a:srgbClr val="FFFFFF"/>
                      </a:solidFill>
                    </a:rPr>
                    <a:t>  470,992,970 </a:t>
                  </a:r>
                </a:p>
              </p:txBody>
            </p: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1143000" y="5300663"/>
                  <a:ext cx="3302000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Infrared:	2MASS</a:t>
                  </a:r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6792913" y="4510088"/>
                  <a:ext cx="1665288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1447800" algn="l"/>
                    </a:tabLst>
                  </a:pPr>
                  <a:r>
                    <a:rPr lang="en-GB" dirty="0">
                      <a:solidFill>
                        <a:srgbClr val="FFFFFF"/>
                      </a:solidFill>
                    </a:rPr>
                    <a:t>  </a:t>
                  </a:r>
                  <a:r>
                    <a:rPr lang="en-GB" sz="2000" dirty="0">
                      <a:solidFill>
                        <a:srgbClr val="FFFFFF"/>
                      </a:solidFill>
                    </a:rPr>
                    <a:t>30 </a:t>
                  </a: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4445000" y="4510088"/>
                  <a:ext cx="2347913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 algn="r"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</a:tabLst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1,045,913,669 </a:t>
                  </a: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1143000" y="4510088"/>
                  <a:ext cx="3302000" cy="39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/>
                <a:lstStyle/>
                <a:p>
                  <a:pPr>
                    <a:spcBef>
                      <a:spcPts val="500"/>
                    </a:spcBef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</a:pPr>
                  <a:r>
                    <a:rPr lang="en-GB" sz="2000" dirty="0">
                      <a:solidFill>
                        <a:srgbClr val="FFFFFF"/>
                      </a:solidFill>
                    </a:rPr>
                    <a:t>Optical:	USNO-B</a:t>
                  </a:r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>
                  <a:off x="1143000" y="4114800"/>
                  <a:ext cx="7315201" cy="1588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" name="Line 20"/>
                <p:cNvSpPr>
                  <a:spLocks noChangeShapeType="1"/>
                </p:cNvSpPr>
                <p:nvPr/>
              </p:nvSpPr>
              <p:spPr bwMode="auto">
                <a:xfrm>
                  <a:off x="1143000" y="4905375"/>
                  <a:ext cx="7315201" cy="1588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>
                  <a:off x="1143000" y="6138879"/>
                  <a:ext cx="7315201" cy="1588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22"/>
                <p:cNvSpPr>
                  <a:spLocks noChangeShapeType="1"/>
                </p:cNvSpPr>
                <p:nvPr/>
              </p:nvSpPr>
              <p:spPr bwMode="auto">
                <a:xfrm>
                  <a:off x="1143000" y="4114799"/>
                  <a:ext cx="1588" cy="2034000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23"/>
                <p:cNvSpPr>
                  <a:spLocks noChangeShapeType="1"/>
                </p:cNvSpPr>
                <p:nvPr/>
              </p:nvSpPr>
              <p:spPr bwMode="auto">
                <a:xfrm>
                  <a:off x="4445000" y="4114799"/>
                  <a:ext cx="1588" cy="2016000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24"/>
                <p:cNvSpPr>
                  <a:spLocks noChangeShapeType="1"/>
                </p:cNvSpPr>
                <p:nvPr/>
              </p:nvSpPr>
              <p:spPr bwMode="auto">
                <a:xfrm>
                  <a:off x="6792913" y="4114799"/>
                  <a:ext cx="1588" cy="2016000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25"/>
                <p:cNvSpPr>
                  <a:spLocks noChangeShapeType="1"/>
                </p:cNvSpPr>
                <p:nvPr/>
              </p:nvSpPr>
              <p:spPr bwMode="auto">
                <a:xfrm>
                  <a:off x="8458201" y="4114799"/>
                  <a:ext cx="1588" cy="2034000"/>
                </a:xfrm>
                <a:prstGeom prst="line">
                  <a:avLst/>
                </a:prstGeom>
                <a:noFill/>
                <a:ln w="2844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>
                  <a:off x="1143000" y="5300663"/>
                  <a:ext cx="7315201" cy="1588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>
                  <a:off x="1143000" y="4510088"/>
                  <a:ext cx="7315201" cy="1588"/>
                </a:xfrm>
                <a:prstGeom prst="line">
                  <a:avLst/>
                </a:prstGeom>
                <a:noFill/>
                <a:ln w="126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802461" y="5710251"/>
                <a:ext cx="1665288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 algn="r">
                  <a:spcBef>
                    <a:spcPts val="500"/>
                  </a:spcBef>
                  <a:tabLst>
                    <a:tab pos="723900" algn="l"/>
                    <a:tab pos="1447800" algn="l"/>
                  </a:tabLst>
                </a:pPr>
                <a:r>
                  <a:rPr lang="en-GB" sz="2000" dirty="0">
                    <a:solidFill>
                      <a:srgbClr val="FFFFFF"/>
                    </a:solidFill>
                  </a:rPr>
                  <a:t>318 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4454548" y="5710251"/>
                <a:ext cx="2347913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 algn="r">
                  <a:spcBef>
                    <a:spcPts val="500"/>
                  </a:spcBef>
                  <a:tabLst>
                    <a:tab pos="723900" algn="l"/>
                    <a:tab pos="1447800" algn="l"/>
                    <a:tab pos="2171700" algn="l"/>
                  </a:tabLst>
                </a:pPr>
                <a:r>
                  <a:rPr lang="en-GB" dirty="0">
                    <a:solidFill>
                      <a:srgbClr val="FFFFFF"/>
                    </a:solidFill>
                  </a:rPr>
                  <a:t>  327,728</a:t>
                </a:r>
                <a:endParaRPr lang="en-GB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152548" y="5710251"/>
                <a:ext cx="3302000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/>
              <a:p>
                <a:pPr>
                  <a:spcBef>
                    <a:spcPts val="500"/>
                  </a:spcBef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</a:pPr>
                <a:r>
                  <a:rPr lang="en-GB" sz="2000" dirty="0">
                    <a:solidFill>
                      <a:srgbClr val="FFFFFF"/>
                    </a:solidFill>
                  </a:rPr>
                  <a:t>X-ray:	2XMM</a:t>
                </a:r>
              </a:p>
            </p:txBody>
          </p:sp>
        </p:grp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1152548" y="5708663"/>
              <a:ext cx="7315201" cy="1588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16400" y="1208549"/>
            <a:ext cx="790482" cy="234820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111236" y="1176129"/>
            <a:ext cx="1337852" cy="2348206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5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/>
      <p:bldP spid="3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788677"/>
            <a:ext cx="8460000" cy="513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000" tIns="46800" rIns="36000" bIns="46800">
            <a:prstTxWarp prst="textNoShape">
              <a:avLst/>
            </a:prstTxWarp>
            <a:spAutoFit/>
          </a:bodyPr>
          <a:lstStyle/>
          <a:p>
            <a:pPr algn="ctr" defTabSz="650875">
              <a:lnSpc>
                <a:spcPct val="101000"/>
              </a:lnSpc>
              <a:buClr>
                <a:srgbClr val="00FFFF"/>
              </a:buClr>
              <a:buSzPct val="100000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8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Possible indexing of a 2-d (3-d, ...) table:</a:t>
            </a:r>
          </a:p>
          <a:p>
            <a:pPr defTabSz="650875">
              <a:lnSpc>
                <a:spcPct val="101000"/>
              </a:lnSpc>
              <a:buClr>
                <a:srgbClr val="00FFFF"/>
              </a:buClr>
              <a:buSzPct val="100000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2200" dirty="0">
              <a:solidFill>
                <a:srgbClr val="FFFF00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  <a:p>
            <a:pPr marL="269875" lvl="1" indent="-358775" defTabSz="650875">
              <a:lnSpc>
                <a:spcPct val="100000"/>
              </a:lnSpc>
              <a:buClr>
                <a:srgbClr val="FFFF00"/>
              </a:buClr>
              <a:buSzPct val="100000"/>
              <a:buFont typeface="Arial" charset="0"/>
              <a:buAutoNum type="arabicPeriod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Split the sphere at your personal convenience – no index</a:t>
            </a:r>
          </a:p>
          <a:p>
            <a:pPr marL="269875" lvl="1" indent="-358775" defTabSz="650875">
              <a:lnSpc>
                <a:spcPct val="100000"/>
              </a:lnSpc>
              <a:buClr>
                <a:srgbClr val="FFFF00"/>
              </a:buClr>
              <a:buSzPct val="100000"/>
              <a:buFont typeface="Arial" charset="0"/>
              <a:buAutoNum type="arabicPeriod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Index (B-tree) on one single axis (e.g. declination)</a:t>
            </a:r>
          </a:p>
          <a:p>
            <a:pPr marL="269875" lvl="1" indent="-358775" defTabSz="650875">
              <a:lnSpc>
                <a:spcPct val="100000"/>
              </a:lnSpc>
              <a:buClr>
                <a:srgbClr val="FFFF00"/>
              </a:buClr>
              <a:buSzPct val="100000"/>
              <a:buFont typeface="Arial" charset="0"/>
              <a:buAutoNum type="arabicPeriod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Use an intrinsic (DB) spatial index like the R-tree</a:t>
            </a:r>
          </a:p>
          <a:p>
            <a:pPr marL="269875" lvl="1" indent="-358775" defTabSz="650875">
              <a:lnSpc>
                <a:spcPct val="100000"/>
              </a:lnSpc>
              <a:buClr>
                <a:srgbClr val="FFFF00"/>
              </a:buClr>
              <a:buSzPct val="100000"/>
              <a:buFont typeface="Arial" charset="0"/>
              <a:buAutoNum type="arabicPeriod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Use a function to map 2-d 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sym typeface="Symbol" charset="2"/>
              </a:rPr>
              <a:t> 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1-d then use B-tree</a:t>
            </a:r>
          </a:p>
          <a:p>
            <a:pPr marL="269875" lvl="1" indent="-358775" defTabSz="650875">
              <a:lnSpc>
                <a:spcPct val="101000"/>
              </a:lnSpc>
              <a:spcBef>
                <a:spcPts val="550"/>
              </a:spcBef>
              <a:buClr>
                <a:srgbClr val="00FFFF"/>
              </a:buClr>
              <a:buSzPct val="100000"/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2200" dirty="0">
              <a:solidFill>
                <a:srgbClr val="FFFFFF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  <a:p>
            <a:pPr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The </a:t>
            </a:r>
            <a:r>
              <a:rPr lang="en-GB" sz="22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most efficient is 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the last one, i.e. to have the possibility to allow the DB server to manage data on the sphere (2-d) exactly in the same way as it manages one dimensional data tables </a:t>
            </a:r>
            <a:r>
              <a:rPr lang="en-GB" sz="22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sym typeface="Symbol" charset="2"/>
              </a:rPr>
              <a:t>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sym typeface="Symbol" charset="2"/>
              </a:rPr>
              <a:t> using 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B-tree schema.</a:t>
            </a:r>
          </a:p>
          <a:p>
            <a:pPr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2200" dirty="0">
              <a:solidFill>
                <a:srgbClr val="FFFFFF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  <a:p>
            <a:pPr defTabSz="650875">
              <a:tabLst>
                <a:tab pos="76200" algn="l"/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Various sphere coverage (</a:t>
            </a:r>
            <a:r>
              <a:rPr lang="en-GB" sz="22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tessellation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) functions have been proposed and used, but for Astronomical purposes the most common are </a:t>
            </a:r>
            <a:r>
              <a:rPr lang="en-GB" sz="2200" i="1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HTM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and</a:t>
            </a:r>
            <a:r>
              <a:rPr lang="en-GB" sz="2200" dirty="0">
                <a:solidFill>
                  <a:srgbClr val="00009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</a:t>
            </a:r>
            <a:r>
              <a:rPr lang="en-GB" sz="2200" i="1" dirty="0" err="1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HEALPix</a:t>
            </a:r>
            <a:r>
              <a:rPr lang="en-GB" sz="22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(excluding the geographic-like grids).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Sky objects </a:t>
            </a:r>
            <a:r>
              <a:rPr lang="en-GB" sz="3200" b="1" dirty="0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</a:t>
            </a:r>
            <a:r>
              <a:rPr lang="en-GB" sz="32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Symbol" charset="2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2-d tables indexing</a:t>
            </a:r>
          </a:p>
        </p:txBody>
      </p:sp>
    </p:spTree>
    <p:extLst>
      <p:ext uri="{BB962C8B-B14F-4D97-AF65-F5344CB8AC3E}">
        <p14:creationId xmlns:p14="http://schemas.microsoft.com/office/powerpoint/2010/main" val="1969556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draw_ht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90500"/>
            <a:ext cx="4494213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023225" cy="586957"/>
          </a:xfrm>
        </p:spPr>
        <p:txBody>
          <a:bodyPr lIns="108000" tIns="46800" rIns="108000" bIns="46800">
            <a:spAutoFit/>
          </a:bodyPr>
          <a:lstStyle/>
          <a:p>
            <a:pPr marL="195263" indent="-195263" algn="l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HTM</a:t>
            </a:r>
            <a:r>
              <a:rPr lang="en-US" sz="3200" dirty="0">
                <a:solidFill>
                  <a:srgbClr val="FFC000"/>
                </a:solidFill>
              </a:rPr>
              <a:t>: 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Hierarchical Triangular Mesh</a:t>
            </a:r>
            <a:endParaRPr lang="en-US" sz="3200" dirty="0">
              <a:solidFill>
                <a:srgbClr val="FF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45" name="Picture 6" descr="htm_trix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1096963"/>
            <a:ext cx="40497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GBOT meet, Heidelberg, 12-04-2011</a:t>
            </a:r>
            <a:endParaRPr lang="it-IT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07988" y="4062413"/>
            <a:ext cx="8328025" cy="2632075"/>
          </a:xfrm>
          <a:prstGeom prst="rect">
            <a:avLst/>
          </a:prstGeom>
          <a:solidFill>
            <a:srgbClr val="003366"/>
          </a:solidFill>
          <a:ln w="38227">
            <a:solidFill>
              <a:srgbClr val="3333CC"/>
            </a:solidFill>
            <a:miter lim="800000"/>
            <a:headEnd/>
            <a:tailEnd/>
          </a:ln>
        </p:spPr>
        <p:txBody>
          <a:bodyPr lIns="0" tIns="65311" rIns="130622" bIns="65311">
            <a:prstTxWarp prst="textNoShape">
              <a:avLst/>
            </a:prstTxWarp>
            <a:spAutoFit/>
          </a:bodyPr>
          <a:lstStyle/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b="1" dirty="0">
                <a:solidFill>
                  <a:srgbClr val="FFC0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HTM</a:t>
            </a:r>
            <a:r>
              <a:rPr lang="en-GB" b="1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: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urier New" charset="0"/>
                <a:ea typeface="Courier New" charset="0"/>
                <a:cs typeface="Courier New" charset="0"/>
              </a:rPr>
              <a:t>www.sdss.jhu.edu/htm</a:t>
            </a:r>
            <a:r>
              <a:rPr lang="en-GB" b="1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urier New" charset="0"/>
                <a:ea typeface="Courier New" charset="0"/>
                <a:cs typeface="Courier New" charset="0"/>
              </a:rPr>
              <a:t>/</a:t>
            </a:r>
            <a:endParaRPr lang="en-GB" b="1" dirty="0">
              <a:solidFill>
                <a:srgbClr val="FFFFFF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urier New" charset="0"/>
              <a:ea typeface="Courier New" charset="0"/>
              <a:cs typeface="Courier New" charset="0"/>
              <a:hlinkClick r:id="rId5"/>
            </a:endParaRP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en-GB" sz="1200" dirty="0">
              <a:solidFill>
                <a:srgbClr val="FFFFFF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Verdana" charset="0"/>
            </a:endParaRP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Invented at Johns Hopkins University for the SDSS survey.</a:t>
            </a: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The total Nr of pixels (</a:t>
            </a:r>
            <a:r>
              <a:rPr lang="en-GB" sz="2000" i="1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trixels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) in a map is set by </a:t>
            </a:r>
            <a:r>
              <a:rPr lang="en-GB" sz="2000" i="1" dirty="0">
                <a:solidFill>
                  <a:srgbClr val="00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depth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:</a:t>
            </a:r>
            <a:endParaRPr lang="en-GB" sz="1500" dirty="0">
              <a:solidFill>
                <a:srgbClr val="0000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Verdana" charset="0"/>
            </a:endParaRP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000" dirty="0">
                <a:solidFill>
                  <a:srgbClr val="0000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	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d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  <a:sym typeface="Symbol" charset="2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  <a:sym typeface="Symbol" charset="2"/>
              </a:rPr>
              <a:t>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[0 , 25] </a:t>
            </a:r>
            <a:r>
              <a:rPr lang="en-GB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(up to 30 possible!)</a:t>
            </a:r>
            <a:r>
              <a:rPr lang="en-GB" sz="2000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	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= 8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4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d</a:t>
            </a:r>
            <a:endParaRPr lang="en-GB" sz="2000" i="1" dirty="0">
              <a:solidFill>
                <a:srgbClr val="FFFF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Verdana" charset="0"/>
            </a:endParaRP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000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	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ID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range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: [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, 2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</a:rPr>
              <a:t>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1]</a:t>
            </a: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Max res.: 9.0 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10</a:t>
            </a:r>
            <a:r>
              <a:rPr lang="en-GB" sz="2000" baseline="33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15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px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</a:rPr>
              <a:t>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7.7'' 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10</a:t>
            </a:r>
            <a:r>
              <a:rPr lang="en-GB" sz="2000" baseline="33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-3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(</a:t>
            </a:r>
            <a:r>
              <a:rPr lang="en-GB" sz="2000" i="1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24 cm on Earth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)</a:t>
            </a:r>
          </a:p>
        </p:txBody>
      </p:sp>
      <p:sp>
        <p:nvSpPr>
          <p:cNvPr id="10246" name="Rounded Rectangle 6"/>
          <p:cNvSpPr>
            <a:spLocks noChangeArrowheads="1"/>
          </p:cNvSpPr>
          <p:nvPr/>
        </p:nvSpPr>
        <p:spPr bwMode="auto">
          <a:xfrm>
            <a:off x="4788024" y="5248452"/>
            <a:ext cx="1944687" cy="4524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38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6" y="3861048"/>
            <a:ext cx="8328025" cy="2799294"/>
          </a:xfrm>
          <a:prstGeom prst="rect">
            <a:avLst/>
          </a:prstGeom>
          <a:solidFill>
            <a:srgbClr val="003366">
              <a:alpha val="75000"/>
            </a:srgbClr>
          </a:solidFill>
          <a:ln w="38227">
            <a:solidFill>
              <a:srgbClr val="3333CC"/>
            </a:solidFill>
            <a:miter lim="800000"/>
            <a:headEnd/>
            <a:tailEnd/>
          </a:ln>
        </p:spPr>
        <p:txBody>
          <a:bodyPr lIns="0" tIns="65311" rIns="130622" bIns="65311">
            <a:prstTxWarp prst="textNoShape">
              <a:avLst/>
            </a:prstTxWarp>
            <a:spAutoFit/>
          </a:bodyPr>
          <a:lstStyle/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b="1" dirty="0" err="1">
                <a:solidFill>
                  <a:srgbClr val="FFC0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HEALPix</a:t>
            </a:r>
            <a:r>
              <a:rPr lang="en-GB" b="1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: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b="1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Courier New" charset="0"/>
                <a:ea typeface="Courier New" charset="0"/>
                <a:cs typeface="Courier New" charset="0"/>
              </a:rPr>
              <a:t>healpix.jpl.nasa.gov</a:t>
            </a:r>
            <a:endParaRPr lang="en-GB" b="1" dirty="0">
              <a:solidFill>
                <a:srgbClr val="FFFFFF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Courier New" charset="0"/>
              <a:ea typeface="Courier New" charset="0"/>
              <a:cs typeface="Courier New" charset="0"/>
            </a:endParaRP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200" dirty="0">
              <a:solidFill>
                <a:srgbClr val="FFFFFF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Verdana" charset="0"/>
            </a:endParaRP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Invented at ESO for COBE. Also used by WMAP, Planck, etc.</a:t>
            </a:r>
          </a:p>
          <a:p>
            <a:pPr marL="387350" indent="-293688" algn="just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The total Nr of pixels in a map is set by </a:t>
            </a:r>
            <a:r>
              <a:rPr lang="en-GB" sz="2000" i="1" dirty="0">
                <a:solidFill>
                  <a:srgbClr val="00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order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: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k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  <a:sym typeface="Symbol" charset="2"/>
              </a:rPr>
              <a:t>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  <a:sym typeface="Symbol" charset="2"/>
              </a:rPr>
              <a:t>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[0 , 29]</a:t>
            </a:r>
          </a:p>
          <a:p>
            <a:pPr marL="387350" indent="-293688">
              <a:lnSpc>
                <a:spcPct val="10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200" dirty="0">
              <a:solidFill>
                <a:srgbClr val="FFFF00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latin typeface="Verdana" charset="0"/>
            </a:endParaRP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	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side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= 2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k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                          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=  12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N</a:t>
            </a:r>
            <a:r>
              <a:rPr lang="en-GB" sz="2000" i="1" baseline="30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2</a:t>
            </a:r>
            <a:r>
              <a:rPr lang="en-GB" sz="2000" baseline="-33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side</a:t>
            </a: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	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ID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range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: [0 , </a:t>
            </a:r>
            <a:r>
              <a:rPr lang="en-GB" sz="2000" i="1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N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– 1]	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Ω</a:t>
            </a:r>
            <a:r>
              <a:rPr lang="en-GB" sz="2000" baseline="-25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= 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Symbol" charset="2"/>
                <a:sym typeface="Symbol" charset="2"/>
              </a:rPr>
              <a:t></a:t>
            </a:r>
            <a:r>
              <a:rPr lang="en-GB" sz="2000" b="1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/ (3 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i="1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N</a:t>
            </a:r>
            <a:r>
              <a:rPr lang="en-GB" sz="2000" i="1" baseline="33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2</a:t>
            </a:r>
            <a:r>
              <a:rPr lang="en-GB" sz="2000" baseline="-33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side</a:t>
            </a:r>
            <a:r>
              <a:rPr lang="en-GB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)</a:t>
            </a:r>
          </a:p>
          <a:p>
            <a:pPr marL="387350" indent="-293688">
              <a:lnSpc>
                <a:spcPct val="150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Max res.: 3.46 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10</a:t>
            </a:r>
            <a:r>
              <a:rPr lang="en-GB" sz="2000" baseline="33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18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pix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Symbol" charset="2"/>
              </a:rPr>
              <a:t>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3.93'' 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×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10</a:t>
            </a:r>
            <a:r>
              <a:rPr lang="en-GB" sz="2000" baseline="33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  <a:sym typeface="Symbol" charset="2"/>
              </a:rPr>
              <a:t></a:t>
            </a:r>
            <a:r>
              <a:rPr lang="en-GB" sz="2000" baseline="33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4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    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(</a:t>
            </a:r>
            <a:r>
              <a:rPr lang="en-GB" i="1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1.2 cm on Earth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Verdana" charset="0"/>
              </a:rPr>
              <a:t>)</a:t>
            </a:r>
          </a:p>
        </p:txBody>
      </p:sp>
      <p:sp>
        <p:nvSpPr>
          <p:cNvPr id="4" name="Rounded Rectangle 11"/>
          <p:cNvSpPr>
            <a:spLocks noChangeArrowheads="1"/>
          </p:cNvSpPr>
          <p:nvPr/>
        </p:nvSpPr>
        <p:spPr bwMode="auto">
          <a:xfrm>
            <a:off x="4211960" y="5257800"/>
            <a:ext cx="2398712" cy="4524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px_k1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62050"/>
            <a:ext cx="2593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px_k2_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2225" y="903288"/>
            <a:ext cx="3111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px_k3_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788" y="642938"/>
            <a:ext cx="363061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925" y="1227138"/>
            <a:ext cx="1101725" cy="531812"/>
          </a:xfrm>
          <a:prstGeom prst="rect">
            <a:avLst/>
          </a:prstGeom>
          <a:noFill/>
          <a:ln w="1836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lIns="91436" tIns="91436" rIns="91436" bIns="91436">
            <a:prstTxWarp prst="textNoShape">
              <a:avLst/>
            </a:prstTxWarp>
            <a:spAutoFit/>
          </a:bodyPr>
          <a:lstStyle/>
          <a:p>
            <a:pPr marL="161925" indent="-161925" algn="ctr">
              <a:lnSpc>
                <a:spcPct val="89000"/>
              </a:lnSpc>
              <a:buClr>
                <a:srgbClr val="FFFF00"/>
              </a:buClr>
              <a:buSzPct val="8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k</a:t>
            </a:r>
            <a:r>
              <a:rPr lang="en-GB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=1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97138" y="1017588"/>
            <a:ext cx="1103312" cy="533400"/>
          </a:xfrm>
          <a:prstGeom prst="rect">
            <a:avLst/>
          </a:prstGeom>
          <a:noFill/>
          <a:ln w="1836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lIns="91436" tIns="91436" rIns="91436" bIns="91436">
            <a:prstTxWarp prst="textNoShape">
              <a:avLst/>
            </a:prstTxWarp>
            <a:spAutoFit/>
          </a:bodyPr>
          <a:lstStyle/>
          <a:p>
            <a:pPr marL="161925" indent="-161925" algn="ctr">
              <a:lnSpc>
                <a:spcPct val="89000"/>
              </a:lnSpc>
              <a:buClr>
                <a:srgbClr val="FFFF00"/>
              </a:buClr>
              <a:buSzPct val="8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k</a:t>
            </a:r>
            <a:r>
              <a:rPr lang="en-GB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=2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84788" y="838200"/>
            <a:ext cx="1101725" cy="531813"/>
          </a:xfrm>
          <a:prstGeom prst="rect">
            <a:avLst/>
          </a:prstGeom>
          <a:noFill/>
          <a:ln w="1836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lIns="91436" tIns="91436" rIns="91436" bIns="91436">
            <a:prstTxWarp prst="textNoShape">
              <a:avLst/>
            </a:prstTxWarp>
            <a:spAutoFit/>
          </a:bodyPr>
          <a:lstStyle/>
          <a:p>
            <a:pPr marL="161925" indent="-161925" algn="ctr">
              <a:lnSpc>
                <a:spcPct val="89000"/>
              </a:lnSpc>
              <a:buClr>
                <a:srgbClr val="FFFF00"/>
              </a:buClr>
              <a:buSzPct val="8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k</a:t>
            </a:r>
            <a:r>
              <a:rPr lang="en-GB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=3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360000" y="57600"/>
            <a:ext cx="8208000" cy="1080000"/>
          </a:xfrm>
        </p:spPr>
        <p:txBody>
          <a:bodyPr>
            <a:spAutoFit/>
          </a:bodyPr>
          <a:lstStyle/>
          <a:p>
            <a:pPr algn="l" rtl="0" eaLnBrk="1" latinLnBrk="0" hangingPunct="1"/>
            <a:r>
              <a:rPr lang="en-US" sz="3200" kern="1200" dirty="0" err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HEALPix</a:t>
            </a:r>
            <a:r>
              <a:rPr lang="en-US" sz="3200" kern="1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: Hierarchical Equal Area </a:t>
            </a:r>
            <a:r>
              <a:rPr lang="en-US" sz="3200" kern="1200" dirty="0" err="1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isoLatitude</a:t>
            </a:r>
            <a:r>
              <a:rPr lang="en-US" sz="3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br>
              <a:rPr lang="en-US" sz="3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en-US" sz="3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  </a:t>
            </a:r>
            <a:r>
              <a:rPr lang="en-US" sz="3200" kern="1200" dirty="0" err="1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Pixelization</a:t>
            </a:r>
            <a:endParaRPr lang="en-US" sz="3200" kern="1200" dirty="0">
              <a:solidFill>
                <a:srgbClr val="EBB94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394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" y="1218631"/>
            <a:ext cx="8616947" cy="53855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UCAC 4: </a:t>
            </a:r>
            <a:r>
              <a:rPr lang="en-GB" sz="3200" b="1" dirty="0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objects density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2449" y="1066800"/>
            <a:ext cx="3783815" cy="382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Orthographic Equatorial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65226" y="771756"/>
            <a:ext cx="32457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N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obj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 = 113,780,000</a:t>
            </a:r>
          </a:p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K = 8  </a:t>
            </a: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N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pix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= 786,432</a:t>
            </a:r>
          </a:p>
          <a:p>
            <a:pPr algn="ctr">
              <a:tabLst>
                <a:tab pos="723900" algn="l"/>
              </a:tabLst>
            </a:pP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Ω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pix</a:t>
            </a:r>
            <a:r>
              <a:rPr lang="en-GB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~ 14’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66380" y="6029368"/>
            <a:ext cx="889865" cy="36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10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19329" y="6029368"/>
            <a:ext cx="889865" cy="36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130166862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" y="1218630"/>
            <a:ext cx="8616947" cy="53855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UCAC 4: </a:t>
            </a:r>
            <a:r>
              <a:rPr lang="en-GB" sz="3200" b="1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ky objects density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2449" y="1066800"/>
            <a:ext cx="3783815" cy="382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Mollweide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 Galactic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66380" y="6029368"/>
            <a:ext cx="889865" cy="36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10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19329" y="6029368"/>
            <a:ext cx="889865" cy="366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3000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65226" y="771756"/>
            <a:ext cx="32457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N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obj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 = 113,780,000</a:t>
            </a:r>
          </a:p>
          <a:p>
            <a:pPr algn="ctr">
              <a:tabLst>
                <a:tab pos="723900" algn="l"/>
              </a:tabLst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K = 8  </a:t>
            </a: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N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pix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= 786,432</a:t>
            </a:r>
          </a:p>
          <a:p>
            <a:pPr algn="ctr">
              <a:tabLst>
                <a:tab pos="723900" algn="l"/>
              </a:tabLst>
            </a:pPr>
            <a:r>
              <a:rPr lang="en-GB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Ω</a:t>
            </a:r>
            <a:r>
              <a:rPr lang="en-GB" b="1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pix</a:t>
            </a:r>
            <a:r>
              <a:rPr lang="en-GB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~ 14’</a:t>
            </a:r>
          </a:p>
        </p:txBody>
      </p:sp>
    </p:spTree>
    <p:extLst>
      <p:ext uri="{BB962C8B-B14F-4D97-AF65-F5344CB8AC3E}">
        <p14:creationId xmlns:p14="http://schemas.microsoft.com/office/powerpoint/2010/main" val="2694455976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en-GB" sz="32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HTM</a:t>
            </a:r>
            <a:r>
              <a:rPr lang="en-GB" sz="3200" b="1" dirty="0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en-GB" sz="3200" b="1" dirty="0" err="1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HEALPix</a:t>
            </a:r>
            <a:r>
              <a:rPr lang="en-GB" sz="3200" b="1" dirty="0"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facts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599" y="1124744"/>
            <a:ext cx="562538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1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Typically used </a:t>
            </a:r>
            <a:r>
              <a:rPr lang="en-GB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pixelization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resolutions: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9599" y="1547019"/>
            <a:ext cx="5471711" cy="431200"/>
          </a:xfrm>
          <a:prstGeom prst="rect">
            <a:avLst/>
          </a:prstGeom>
          <a:noFill/>
          <a:ln w="18360">
            <a:noFill/>
            <a:prstDash val="sysDot"/>
            <a:round/>
            <a:headEnd/>
            <a:tailEnd/>
          </a:ln>
        </p:spPr>
        <p:txBody>
          <a:bodyPr wrap="square" lIns="91436" tIns="91436" rIns="91436" bIns="91436">
            <a:prstTxWarp prst="textNoShape">
              <a:avLst/>
            </a:prstTxWarp>
            <a:spAutoFit/>
          </a:bodyPr>
          <a:lstStyle/>
          <a:p>
            <a:pPr marL="161925" indent="-161925">
              <a:lnSpc>
                <a:spcPct val="89000"/>
              </a:lnSpc>
              <a:buClr>
                <a:srgbClr val="FFFF00"/>
              </a:buClr>
              <a:buSzPct val="8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solidFill>
                  <a:srgbClr val="FFFF00"/>
                </a:solidFill>
                <a:latin typeface="Verdana" charset="0"/>
              </a:rPr>
              <a:t>−</a:t>
            </a:r>
            <a:r>
              <a:rPr lang="en-GB" dirty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HTM: 6, 8, 10, 12 </a:t>
            </a:r>
            <a:r>
              <a:rPr lang="en-GB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− </a:t>
            </a:r>
            <a:r>
              <a:rPr lang="en-GB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HEALPix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: 6, </a:t>
            </a:r>
            <a:r>
              <a:rPr lang="en-GB" dirty="0">
                <a:solidFill>
                  <a:srgbClr val="00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8</a:t>
            </a:r>
            <a:r>
              <a:rPr lang="en-GB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, 10, </a:t>
            </a:r>
            <a:r>
              <a:rPr lang="en-GB" dirty="0">
                <a:solidFill>
                  <a:srgbClr val="00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12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07538"/>
              </p:ext>
            </p:extLst>
          </p:nvPr>
        </p:nvGraphicFramePr>
        <p:xfrm>
          <a:off x="1655763" y="2331244"/>
          <a:ext cx="6935787" cy="1682750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d / 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Npix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&lt;Area&gt;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Obj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/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pix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Bytes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32,768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1.26 deg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89,290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524,288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283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5,580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8,388,608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18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348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134,217,728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45973"/>
              </p:ext>
            </p:extLst>
          </p:nvPr>
        </p:nvGraphicFramePr>
        <p:xfrm>
          <a:off x="1655763" y="4093369"/>
          <a:ext cx="6935787" cy="1346200"/>
        </p:xfrm>
        <a:graphic>
          <a:graphicData uri="http://schemas.openxmlformats.org/drawingml/2006/table">
            <a:tbl>
              <a:tblPr/>
              <a:tblGrid>
                <a:gridCol w="115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49,152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0.84 deg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59,526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786,432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189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3,720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12,582,912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232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201,326,592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0.7 arcmin</a:t>
                      </a:r>
                      <a:r>
                        <a:rPr kumimoji="0" lang="it-IT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82970" marR="82970" marT="41459" marB="41459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04800" y="4134495"/>
            <a:ext cx="1285875" cy="1295400"/>
            <a:chOff x="336058" y="5424499"/>
            <a:chExt cx="1416519" cy="1428760"/>
          </a:xfrm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36058" y="5880222"/>
              <a:ext cx="1187427" cy="502036"/>
            </a:xfrm>
            <a:prstGeom prst="rect">
              <a:avLst/>
            </a:prstGeom>
            <a:noFill/>
            <a:ln w="1836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100800" tIns="100800" rIns="100800" bIns="100800">
              <a:prstTxWarp prst="textNoShape">
                <a:avLst/>
              </a:prstTxWarp>
              <a:spAutoFit/>
            </a:bodyPr>
            <a:lstStyle/>
            <a:p>
              <a:pPr marL="161925" indent="-161925" algn="ctr">
                <a:lnSpc>
                  <a:spcPct val="89000"/>
                </a:lnSpc>
                <a:buClr>
                  <a:srgbClr val="FFFF00"/>
                </a:buClr>
                <a:buSzPct val="80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  <a:tab pos="7878763" algn="l"/>
                  <a:tab pos="8535988" algn="l"/>
                </a:tabLst>
              </a:pPr>
              <a:r>
                <a:rPr lang="en-GB">
                  <a:solidFill>
                    <a:srgbClr val="FFFFFF"/>
                  </a:solidFill>
                  <a:latin typeface="Calibri" charset="0"/>
                </a:rPr>
                <a:t>HEALPix</a:t>
              </a:r>
            </a:p>
          </p:txBody>
        </p:sp>
        <p:sp>
          <p:nvSpPr>
            <p:cNvPr id="17" name="Left Brace 13"/>
            <p:cNvSpPr>
              <a:spLocks/>
            </p:cNvSpPr>
            <p:nvPr/>
          </p:nvSpPr>
          <p:spPr bwMode="auto">
            <a:xfrm>
              <a:off x="1538263" y="5424499"/>
              <a:ext cx="214314" cy="142876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69888" y="2708920"/>
            <a:ext cx="1220787" cy="1295400"/>
            <a:chOff x="407759" y="3852863"/>
            <a:chExt cx="1344818" cy="1428760"/>
          </a:xfrm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407759" y="4281841"/>
              <a:ext cx="1019543" cy="502036"/>
            </a:xfrm>
            <a:prstGeom prst="rect">
              <a:avLst/>
            </a:prstGeom>
            <a:noFill/>
            <a:ln w="1836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lIns="100800" tIns="100800" rIns="100800" bIns="100800">
              <a:prstTxWarp prst="textNoShape">
                <a:avLst/>
              </a:prstTxWarp>
              <a:spAutoFit/>
            </a:bodyPr>
            <a:lstStyle/>
            <a:p>
              <a:pPr marL="161925" indent="-161925" algn="ctr">
                <a:lnSpc>
                  <a:spcPct val="89000"/>
                </a:lnSpc>
                <a:buClr>
                  <a:srgbClr val="FFFF00"/>
                </a:buClr>
                <a:buSzPct val="80000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  <a:tab pos="7878763" algn="l"/>
                  <a:tab pos="8535988" algn="l"/>
                </a:tabLst>
              </a:pPr>
              <a:r>
                <a:rPr lang="en-GB">
                  <a:solidFill>
                    <a:srgbClr val="FFFFFF"/>
                  </a:solidFill>
                  <a:latin typeface="Calibri" charset="0"/>
                </a:rPr>
                <a:t>HTM</a:t>
              </a:r>
            </a:p>
          </p:txBody>
        </p:sp>
        <p:sp>
          <p:nvSpPr>
            <p:cNvPr id="20" name="Left Brace 15"/>
            <p:cNvSpPr>
              <a:spLocks/>
            </p:cNvSpPr>
            <p:nvPr/>
          </p:nvSpPr>
          <p:spPr bwMode="auto">
            <a:xfrm>
              <a:off x="1538263" y="3852863"/>
              <a:ext cx="214314" cy="142876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62000" y="5696744"/>
            <a:ext cx="74676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101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For generic use,</a:t>
            </a:r>
            <a:r>
              <a:rPr lang="en-GB" sz="2000" dirty="0"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</a:t>
            </a:r>
            <a:r>
              <a:rPr lang="en-GB" sz="2000" dirty="0">
                <a:solidFill>
                  <a:srgbClr val="47FFD1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~1000 </a:t>
            </a:r>
            <a:r>
              <a:rPr lang="en-GB" sz="2000" dirty="0" err="1">
                <a:solidFill>
                  <a:srgbClr val="47FFD1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Obj/Pix</a:t>
            </a:r>
            <a:r>
              <a:rPr lang="en-GB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Verdana" charset="0"/>
              </a:rPr>
              <a:t> gives best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25259840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5682435"/>
            <a:ext cx="8567999" cy="1036486"/>
          </a:xfrm>
        </p:spPr>
        <p:txBody>
          <a:bodyPr>
            <a:spAutoFit/>
          </a:bodyPr>
          <a:lstStyle/>
          <a:p>
            <a:pPr lvl="1">
              <a:lnSpc>
                <a:spcPct val="102000"/>
              </a:lnSpc>
            </a:pPr>
            <a:r>
              <a:rPr lang="en-GB" sz="2800" dirty="0">
                <a:cs typeface="Bitstream Vera Sans" charset="0"/>
              </a:rPr>
              <a:t>Data + metadata = file FITS, </a:t>
            </a:r>
            <a:r>
              <a:rPr lang="en-GB" sz="2800" dirty="0" err="1">
                <a:cs typeface="Bitstream Vera Sans" charset="0"/>
              </a:rPr>
              <a:t>VOTable</a:t>
            </a:r>
            <a:r>
              <a:rPr lang="en-GB" sz="2800" dirty="0">
                <a:cs typeface="Bitstream Vera Sans" charset="0"/>
              </a:rPr>
              <a:t>, etc.</a:t>
            </a:r>
          </a:p>
          <a:p>
            <a:pPr lvl="1">
              <a:lnSpc>
                <a:spcPct val="102000"/>
              </a:lnSpc>
            </a:pPr>
            <a:r>
              <a:rPr lang="en-GB" sz="2800" dirty="0">
                <a:cs typeface="Bitstream Vera Sans" charset="0"/>
              </a:rPr>
              <a:t>Data + metadata + </a:t>
            </a:r>
            <a:r>
              <a:rPr lang="en-GB" sz="2800" u="sng" dirty="0">
                <a:cs typeface="Bitstream Vera Sans" charset="0"/>
              </a:rPr>
              <a:t>software</a:t>
            </a:r>
            <a:r>
              <a:rPr lang="en-GB" sz="2800" dirty="0">
                <a:cs typeface="Bitstream Vera Sans" charset="0"/>
              </a:rPr>
              <a:t> = </a:t>
            </a:r>
            <a:r>
              <a:rPr lang="en-GB" sz="2800" i="1" dirty="0">
                <a:cs typeface="Bitstream Vera Sans" charset="0"/>
              </a:rPr>
              <a:t>DATABASE</a:t>
            </a:r>
            <a:r>
              <a:rPr lang="en-GB" sz="2800" dirty="0">
                <a:cs typeface="Bitstream Vera Sans" charset="0"/>
              </a:rPr>
              <a:t> 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2692" y="1123325"/>
            <a:ext cx="8676000" cy="42984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8000"/>
              </a:lnSpc>
              <a:buNone/>
            </a:pP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Id  Type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Const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Mag 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Ra_h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Ra_m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Dec_d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Dec_p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Dist</a:t>
            </a:r>
            <a:r>
              <a:rPr lang="en-GB" sz="1800" dirty="0">
                <a:solidFill>
                  <a:srgbClr val="FFFFCC"/>
                </a:solidFill>
                <a:latin typeface="Consolas"/>
                <a:cs typeface="Consolas"/>
              </a:rPr>
              <a:t>   </a:t>
            </a:r>
            <a:r>
              <a:rPr lang="en-GB" sz="1800" dirty="0" err="1">
                <a:solidFill>
                  <a:srgbClr val="FFFFCC"/>
                </a:solidFill>
                <a:latin typeface="Consolas"/>
                <a:cs typeface="Consolas"/>
              </a:rPr>
              <a:t>App_size</a:t>
            </a:r>
            <a:endParaRPr lang="en-GB" sz="1800" dirty="0">
              <a:solidFill>
                <a:srgbClr val="FFFFCC"/>
              </a:solidFill>
              <a:latin typeface="Consolas"/>
              <a:cs typeface="Consolas"/>
            </a:endParaRPr>
          </a:p>
          <a:p>
            <a:pPr marL="0" indent="0">
              <a:lnSpc>
                <a:spcPct val="98000"/>
              </a:lnSpc>
              <a:buNone/>
            </a:pPr>
            <a:r>
              <a:rPr lang="en-GB" sz="1600" b="0" dirty="0" err="1">
                <a:solidFill>
                  <a:srgbClr val="FFFFCC"/>
                </a:solidFill>
                <a:latin typeface="Consolas"/>
                <a:cs typeface="Consolas"/>
              </a:rPr>
              <a:t>Int</a:t>
            </a:r>
            <a:r>
              <a:rPr lang="en-GB" sz="1600" b="0" dirty="0">
                <a:solidFill>
                  <a:srgbClr val="FFFFCC"/>
                </a:solidFill>
                <a:latin typeface="Consolas"/>
                <a:cs typeface="Consolas"/>
              </a:rPr>
              <a:t> string string float  float  float   float  float     string    string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1    BN    Tau     8.2    05     34.5    +22    01.0     6.3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6'x4'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2    GC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Aqu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6.3    21     33.5     00   -49.0    36.2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12.9’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3    GC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CVn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6.3    13     42.2    +28    23.0    30.6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16.2'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4    GC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Sco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6.4    16     23.5    -26    31.5     6.8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26.3'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5    GC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Ser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6.2    15     18.6    +02    05.0    22.8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17.4'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6    OC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Sco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4.2    17     40.4    -32    13.8       2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33'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7    OC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Sco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4.1    17     53.9    -34    47.0     800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80.0'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8    BN    Sag     6.0    18     04.1    -24    18.0    5200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90'x40'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9    GC   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Oph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7.3    17     19.2    -18    31.0    26.4 </a:t>
            </a:r>
            <a:r>
              <a:rPr lang="en-GB" sz="1600" dirty="0" err="1">
                <a:solidFill>
                  <a:srgbClr val="FFFFCC"/>
                </a:solidFill>
                <a:latin typeface="Consolas"/>
                <a:cs typeface="Consolas"/>
              </a:rPr>
              <a:t>kly</a:t>
            </a:r>
            <a:r>
              <a:rPr lang="en-GB" sz="1600" dirty="0">
                <a:solidFill>
                  <a:srgbClr val="FFFFCC"/>
                </a:solidFill>
                <a:latin typeface="Consolas"/>
                <a:cs typeface="Consolas"/>
              </a:rPr>
              <a:t>     9.3’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5216" y="982215"/>
            <a:ext cx="8620784" cy="993341"/>
          </a:xfrm>
          <a:prstGeom prst="roundRect">
            <a:avLst/>
          </a:prstGeom>
          <a:noFill/>
          <a:ln w="38100" cmpd="sng"/>
          <a:effectLst>
            <a:outerShdw blurRad="101600" dist="63500" dir="2700000" algn="ctr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35800" y="703404"/>
            <a:ext cx="14859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/>
              <a:t>Metadata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Messier catalogue example</a:t>
            </a:r>
          </a:p>
        </p:txBody>
      </p:sp>
    </p:spTree>
    <p:extLst>
      <p:ext uri="{BB962C8B-B14F-4D97-AF65-F5344CB8AC3E}">
        <p14:creationId xmlns:p14="http://schemas.microsoft.com/office/powerpoint/2010/main" val="2941574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06680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Decl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htmID_6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4636532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Decl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htmID_6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67400" y="1066800"/>
          <a:ext cx="2362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param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390900" y="2133600"/>
            <a:ext cx="1600200" cy="1524000"/>
            <a:chOff x="3810000" y="2514600"/>
            <a:chExt cx="1600200" cy="1524000"/>
          </a:xfrm>
        </p:grpSpPr>
        <p:sp>
          <p:nvSpPr>
            <p:cNvPr id="8" name="Oval 7"/>
            <p:cNvSpPr/>
            <p:nvPr/>
          </p:nvSpPr>
          <p:spPr>
            <a:xfrm>
              <a:off x="3810000" y="2514600"/>
              <a:ext cx="1600200" cy="1524000"/>
            </a:xfrm>
            <a:prstGeom prst="ellipse">
              <a:avLst/>
            </a:prstGeom>
            <a:ln w="254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2895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JOIN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htmID_6 = ID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609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(DIF indexed) </a:t>
            </a:r>
            <a:r>
              <a:rPr lang="en-US" b="1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urier"/>
                <a:cs typeface="Courier"/>
              </a:rPr>
              <a:t>StarCat</a:t>
            </a:r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cs typeface="Courier"/>
              </a:rPr>
              <a:t> table</a:t>
            </a:r>
            <a:endParaRPr lang="en-US" b="1" dirty="0">
              <a:solidFill>
                <a:srgbClr val="FFFF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09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urier"/>
                <a:cs typeface="Courier"/>
              </a:rPr>
              <a:t>DIF.dif</a:t>
            </a:r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cs typeface="Courier"/>
              </a:rPr>
              <a:t> table</a:t>
            </a:r>
            <a:endParaRPr lang="en-US" dirty="0">
              <a:solidFill>
                <a:srgbClr val="FFFF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7447" y="5963953"/>
            <a:ext cx="6787439" cy="7100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square" lIns="72000" tIns="46800" rIns="72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000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SELECT </a:t>
            </a:r>
            <a:r>
              <a:rPr lang="en-GB" sz="2000" b="1" dirty="0" err="1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HEALPLookup</a:t>
            </a:r>
            <a:r>
              <a:rPr lang="en-GB" sz="2000" b="1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(0,8,RA,Decl)</a:t>
            </a:r>
            <a:endParaRPr lang="en-GB" sz="2000" dirty="0">
              <a:solidFill>
                <a:srgbClr val="000090"/>
              </a:solidFill>
              <a:latin typeface="Consolas"/>
              <a:ea typeface="Courier New" charset="0"/>
              <a:cs typeface="Consolas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000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  From GSC23_htm_6 Where </a:t>
            </a:r>
            <a:r>
              <a:rPr lang="en-GB" sz="2000" b="1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DIF_Rect(20.1,30.5,8)</a:t>
            </a:r>
            <a:r>
              <a:rPr lang="en-GB" sz="2000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urier"/>
                <a:cs typeface="Courier"/>
              </a:rPr>
              <a:t>StarCat_htm_6</a:t>
            </a:r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cs typeface="Courier"/>
              </a:rPr>
              <a:t> VIEW</a:t>
            </a:r>
            <a:endParaRPr lang="en-US" b="1" dirty="0">
              <a:solidFill>
                <a:srgbClr val="FFFF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1447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DIF added </a:t>
            </a:r>
            <a:r>
              <a:rPr lang="en-US" dirty="0" err="1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field+index</a:t>
            </a:r>
            <a:endParaRPr lang="en-US" dirty="0">
              <a:solidFill>
                <a:srgbClr val="FFFF00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44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Dynamically generated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57954" y="5398910"/>
            <a:ext cx="7848602" cy="371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square" lIns="72000" tIns="46800" rIns="72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SELECT </a:t>
            </a:r>
            <a:r>
              <a:rPr lang="en-GB" b="1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*</a:t>
            </a:r>
            <a:r>
              <a:rPr lang="en-GB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 From StarCat_htm_6 Where </a:t>
            </a:r>
            <a:r>
              <a:rPr lang="en-GB" b="1" dirty="0" err="1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DIF_Circle</a:t>
            </a:r>
            <a:r>
              <a:rPr lang="en-GB" b="1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( 82.5,12.0, 6 )</a:t>
            </a:r>
            <a:r>
              <a:rPr lang="en-GB" dirty="0">
                <a:solidFill>
                  <a:srgbClr val="000090"/>
                </a:solidFill>
                <a:latin typeface="Consolas"/>
                <a:ea typeface="Courier New" charset="0"/>
                <a:cs typeface="Consolas"/>
              </a:rPr>
              <a:t>;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7304107" y="5095717"/>
            <a:ext cx="250788" cy="160019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85755" y="593231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Center (°) &amp; radius (´)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7800" y="2311441"/>
            <a:ext cx="3093157" cy="3087469"/>
            <a:chOff x="5867400" y="2170331"/>
            <a:chExt cx="2667000" cy="3087469"/>
          </a:xfrm>
        </p:grpSpPr>
        <p:sp>
          <p:nvSpPr>
            <p:cNvPr id="21" name="Left Bracket 20"/>
            <p:cNvSpPr/>
            <p:nvPr/>
          </p:nvSpPr>
          <p:spPr>
            <a:xfrm rot="5400000">
              <a:off x="7124700" y="3848100"/>
              <a:ext cx="152400" cy="266700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V="1">
              <a:off x="5714316" y="3618816"/>
              <a:ext cx="2935069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2133600" y="1524000"/>
            <a:ext cx="1219200" cy="1143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029200" y="1524000"/>
            <a:ext cx="1371600" cy="12192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4"/>
          </p:cNvCxnSpPr>
          <p:nvPr/>
        </p:nvCxnSpPr>
        <p:spPr>
          <a:xfrm rot="5400000">
            <a:off x="3924300" y="39243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 idx="4294967295"/>
          </p:nvPr>
        </p:nvSpPr>
        <p:spPr>
          <a:xfrm>
            <a:off x="144000" y="72000"/>
            <a:ext cx="8820000" cy="612000"/>
          </a:xfrm>
        </p:spPr>
        <p:txBody>
          <a:bodyPr>
            <a:normAutofit/>
          </a:bodyPr>
          <a:lstStyle/>
          <a:p>
            <a:pPr rtl="0" eaLnBrk="1" fontAlgn="base" latinLnBrk="0" hangingPunct="1"/>
            <a:r>
              <a:rPr lang="en-US" sz="3200" i="0" kern="1200" spc="0" baseline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DIF</a:t>
            </a:r>
            <a:r>
              <a:rPr lang="en-US" sz="3200" kern="1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:</a:t>
            </a:r>
            <a:r>
              <a:rPr lang="en-US" sz="3200" i="0" kern="1200" spc="0" baseline="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 dynamic indexing facility</a:t>
            </a:r>
          </a:p>
        </p:txBody>
      </p:sp>
      <p:sp>
        <p:nvSpPr>
          <p:cNvPr id="32" name="Oval 31"/>
          <p:cNvSpPr/>
          <p:nvPr/>
        </p:nvSpPr>
        <p:spPr>
          <a:xfrm>
            <a:off x="4038600" y="990600"/>
            <a:ext cx="1143000" cy="5334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846" y="4949705"/>
            <a:ext cx="118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584118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/>
      <p:bldP spid="16" grpId="0"/>
      <p:bldP spid="17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en-US" sz="3200" b="1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DIF</a:t>
            </a:r>
            <a:r>
              <a:rPr lang="en-US" sz="3200" b="1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MySQL extension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70587"/>
            <a:ext cx="2895600" cy="365125"/>
          </a:xfrm>
        </p:spPr>
        <p:txBody>
          <a:bodyPr/>
          <a:lstStyle/>
          <a:p>
            <a:r>
              <a:rPr lang="hr-HR"/>
              <a:t>Beijing, 11-07-2011</a:t>
            </a:r>
            <a:endParaRPr lang="it-IT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77000" y="5475287"/>
            <a:ext cx="1588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162772" y="816224"/>
            <a:ext cx="8819897" cy="5592638"/>
          </a:xfrm>
          <a:prstGeom prst="roundRect">
            <a:avLst>
              <a:gd name="adj" fmla="val 56"/>
            </a:avLst>
          </a:prstGeom>
          <a:solidFill>
            <a:srgbClr val="003366"/>
          </a:solidFill>
          <a:ln w="36068">
            <a:solidFill>
              <a:srgbClr val="FFFF00"/>
            </a:solidFill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852" y="902597"/>
            <a:ext cx="1814972" cy="3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UDF Functions: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77051" y="5314806"/>
            <a:ext cx="1441" cy="310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9033" y="1226494"/>
            <a:ext cx="3919474" cy="4563881"/>
          </a:xfrm>
          <a:prstGeom prst="rect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65311" tIns="65311" rIns="65311" bIns="65311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00"/>
                </a:solidFill>
                <a:latin typeface="Calibri" charset="0"/>
              </a:rPr>
              <a:t>DIF.getHTMDepth</a:t>
            </a:r>
            <a:r>
              <a:rPr lang="en-GB" dirty="0">
                <a:solidFill>
                  <a:srgbClr val="FFFF00"/>
                </a:solidFill>
                <a:latin typeface="Calibri" charset="0"/>
              </a:rPr>
              <a:t>	(db, tab)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00"/>
                </a:solidFill>
                <a:latin typeface="Calibri" charset="0"/>
              </a:rPr>
              <a:t>DIF.getHEALPOrder</a:t>
            </a:r>
            <a:r>
              <a:rPr lang="en-GB" dirty="0">
                <a:solidFill>
                  <a:srgbClr val="FFFF00"/>
                </a:solidFill>
                <a:latin typeface="Calibri" charset="0"/>
              </a:rPr>
              <a:t>	(db, tab)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00"/>
                </a:solidFill>
                <a:latin typeface="Calibri" charset="0"/>
              </a:rPr>
              <a:t>DIF.getHEALPNested</a:t>
            </a:r>
            <a:r>
              <a:rPr lang="en-GB" dirty="0">
                <a:solidFill>
                  <a:srgbClr val="FFFF00"/>
                </a:solidFill>
                <a:latin typeface="Calibri" charset="0"/>
              </a:rPr>
              <a:t>	(db, tab)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00"/>
                </a:solidFill>
                <a:latin typeface="Calibri" charset="0"/>
              </a:rPr>
              <a:t>DIF.getRa</a:t>
            </a:r>
            <a:r>
              <a:rPr lang="en-GB" dirty="0">
                <a:solidFill>
                  <a:srgbClr val="FFFF00"/>
                </a:solidFill>
                <a:latin typeface="Calibri" charset="0"/>
              </a:rPr>
              <a:t>		(db, tab)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00"/>
                </a:solidFill>
                <a:latin typeface="Calibri" charset="0"/>
              </a:rPr>
              <a:t>DIF.getDec</a:t>
            </a:r>
            <a:r>
              <a:rPr lang="en-GB" dirty="0">
                <a:solidFill>
                  <a:srgbClr val="FFFF00"/>
                </a:solidFill>
                <a:latin typeface="Calibri" charset="0"/>
              </a:rPr>
              <a:t>		(db, tab)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HTMBary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ID)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HTMBaryC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(d,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HTMBaryDist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(d, ID,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HTMNeighb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ID)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HTMNeighbC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(d,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HEALPBary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k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, ID)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HEALPBaryC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(s, k,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HEALPBaryDist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(s, k, ID,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HEALPNeighb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(s, k, ID)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HEALPNeighbC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(s, k,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Sphedist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(R1 ,D1, R2, D2)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41528" y="2632912"/>
            <a:ext cx="4573441" cy="2901887"/>
          </a:xfrm>
          <a:prstGeom prst="rect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65311" tIns="65311" rIns="65311" bIns="65311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DIF_Circle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	(RA, Dec, 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DIF_Rect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	(RA, Dec, S1, </a:t>
            </a:r>
            <a:r>
              <a:rPr lang="en-GB" i="1" dirty="0">
                <a:solidFill>
                  <a:srgbClr val="FFFFFF"/>
                </a:solidFill>
                <a:latin typeface="Calibri" charset="0"/>
              </a:rPr>
              <a:t>S2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DIF_RectV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	(RA1, Dec1, ...)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DIF_NeighbC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	(RA,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DIF_sNeighb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	(d1, ID_d2, d2)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DIF_setHTMDepth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(d)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DIF_setHEALPOrder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(s, k)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DIF_FineSearch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</a:t>
            </a:r>
            <a:r>
              <a:rPr lang="en-GB" i="1" dirty="0" err="1">
                <a:solidFill>
                  <a:srgbClr val="FFFFFF"/>
                </a:solidFill>
                <a:latin typeface="Calibri" charset="0"/>
              </a:rPr>
              <a:t>var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DIF_Sphedist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(RA1, Dec1, RA2, Dec2)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DIF_cpuTime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(),  </a:t>
            </a:r>
            <a:r>
              <a:rPr lang="en-GB" dirty="0" err="1">
                <a:solidFill>
                  <a:srgbClr val="FFFFFF"/>
                </a:solidFill>
                <a:latin typeface="Calibri" charset="0"/>
              </a:rPr>
              <a:t>DIF_clear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()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77540" y="2282737"/>
            <a:ext cx="2463176" cy="3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DIF engine Functions:</a:t>
            </a:r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29032" y="3804809"/>
            <a:ext cx="8315203" cy="1380874"/>
            <a:chOff x="252378" y="4196621"/>
            <a:chExt cx="9164110" cy="1522278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52378" y="5361718"/>
              <a:ext cx="3913392" cy="35718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prstDash val="sys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800643" y="4196621"/>
              <a:ext cx="4615845" cy="357181"/>
            </a:xfrm>
            <a:prstGeom prst="rect">
              <a:avLst/>
            </a:prstGeom>
            <a:noFill/>
            <a:ln w="25400">
              <a:solidFill>
                <a:srgbClr val="00FFFF"/>
              </a:solidFill>
              <a:prstDash val="sys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" name="Elbow Connector 12"/>
            <p:cNvCxnSpPr>
              <a:cxnSpLocks noChangeShapeType="1"/>
              <a:stCxn id="18" idx="3"/>
              <a:endCxn id="19" idx="1"/>
            </p:cNvCxnSpPr>
            <p:nvPr/>
          </p:nvCxnSpPr>
          <p:spPr bwMode="auto">
            <a:xfrm flipV="1">
              <a:off x="4165770" y="4375212"/>
              <a:ext cx="634874" cy="116509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FFFF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247898" y="5638800"/>
            <a:ext cx="4667070" cy="631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>
                <a:solidFill>
                  <a:srgbClr val="D9D9D9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GB" sz="2000" b="1" dirty="0">
                <a:solidFill>
                  <a:srgbClr val="FFFFFF"/>
                </a:solidFill>
                <a:latin typeface="Courier New" charset="0"/>
                <a:ea typeface="Courier New" charset="0"/>
                <a:cs typeface="Courier New" charset="0"/>
              </a:rPr>
              <a:t>HEALPLookup(0,8,RA,Dec)</a:t>
            </a:r>
            <a:r>
              <a:rPr lang="en-GB" sz="2000" dirty="0">
                <a:solidFill>
                  <a:srgbClr val="FFFF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GB" sz="2000" dirty="0">
                <a:solidFill>
                  <a:srgbClr val="D9D9D9"/>
                </a:solidFill>
                <a:latin typeface="Courier New" charset="0"/>
                <a:ea typeface="Courier New" charset="0"/>
                <a:cs typeface="Courier New" charset="0"/>
              </a:rPr>
              <a:t>From V Where </a:t>
            </a:r>
            <a:r>
              <a:rPr lang="en-GB" sz="2000" b="1" dirty="0">
                <a:solidFill>
                  <a:srgbClr val="FFFFFF"/>
                </a:solidFill>
                <a:latin typeface="Courier New" charset="0"/>
                <a:ea typeface="Courier New" charset="0"/>
                <a:cs typeface="Courier New" charset="0"/>
              </a:rPr>
              <a:t>DIF_Rect(0,0,20)</a:t>
            </a:r>
            <a:r>
              <a:rPr lang="en-GB" sz="2000" dirty="0">
                <a:solidFill>
                  <a:srgbClr val="D9D9D9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341528" y="1226494"/>
            <a:ext cx="4573441" cy="962894"/>
          </a:xfrm>
          <a:prstGeom prst="rect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65311" tIns="65311" rIns="65311" bIns="65311">
            <a:prstTxWarp prst="textNoShape">
              <a:avLst/>
            </a:prstTxWarp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HTMLookup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	(d,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HEALPLookup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(s, k, RA, Dec)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dirty="0" err="1">
                <a:solidFill>
                  <a:srgbClr val="FFFFFF"/>
                </a:solidFill>
                <a:latin typeface="Calibri" charset="0"/>
              </a:rPr>
              <a:t>HTMsNeighb</a:t>
            </a:r>
            <a:r>
              <a:rPr lang="en-GB" dirty="0">
                <a:solidFill>
                  <a:srgbClr val="FFFFFF"/>
                </a:solidFill>
                <a:latin typeface="Calibri" charset="0"/>
              </a:rPr>
              <a:t>	(d1, ID_d2, d2)</a:t>
            </a:r>
          </a:p>
        </p:txBody>
      </p:sp>
    </p:spTree>
    <p:extLst>
      <p:ext uri="{BB962C8B-B14F-4D97-AF65-F5344CB8AC3E}">
        <p14:creationId xmlns:p14="http://schemas.microsoft.com/office/powerpoint/2010/main" val="3234485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/>
      <p:bldP spid="21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060" y="927049"/>
            <a:ext cx="8567999" cy="54203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Here we use the MySQL client command to connect to the MySQL server. Use user “root” for convenience.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Andale Mono"/>
                <a:cs typeface="Andale Mono"/>
              </a:rPr>
              <a:t>  </a:t>
            </a:r>
            <a:r>
              <a:rPr lang="en-GB" sz="2000" b="0" dirty="0" err="1">
                <a:latin typeface="Consolas"/>
                <a:cs typeface="Consolas"/>
              </a:rPr>
              <a:t>mysql</a:t>
            </a:r>
            <a:r>
              <a:rPr lang="en-GB" sz="2000" b="0" dirty="0">
                <a:latin typeface="Consolas"/>
                <a:cs typeface="Consolas"/>
              </a:rPr>
              <a:t> --local-</a:t>
            </a:r>
            <a:r>
              <a:rPr lang="en-GB" sz="2000" b="0" dirty="0" err="1">
                <a:latin typeface="Consolas"/>
                <a:cs typeface="Consolas"/>
              </a:rPr>
              <a:t>infile</a:t>
            </a:r>
            <a:r>
              <a:rPr lang="en-GB" sz="2000" b="0" dirty="0">
                <a:latin typeface="Consolas"/>
                <a:cs typeface="Consolas"/>
              </a:rPr>
              <a:t>=1 -u root –p </a:t>
            </a:r>
            <a:r>
              <a:rPr lang="en-GB" sz="2000" b="0" dirty="0">
                <a:solidFill>
                  <a:srgbClr val="CCFFCC"/>
                </a:solidFill>
                <a:latin typeface="Consolas"/>
                <a:cs typeface="Consolas"/>
              </a:rPr>
              <a:t>[ DIF ]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CD5B5"/>
                </a:solidFill>
                <a:latin typeface="Consolas"/>
                <a:cs typeface="Consolas"/>
              </a:rPr>
              <a:t>Enter password: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mysql</a:t>
            </a:r>
            <a:r>
              <a:rPr lang="en-GB" sz="20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&gt;</a:t>
            </a:r>
            <a:r>
              <a:rPr lang="en-GB" sz="2000" b="0" dirty="0">
                <a:latin typeface="Consolas"/>
                <a:cs typeface="Consolas"/>
              </a:rPr>
              <a:t> USE DIF;</a:t>
            </a:r>
          </a:p>
          <a:p>
            <a:pPr marL="355600" indent="0">
              <a:lnSpc>
                <a:spcPct val="102000"/>
              </a:lnSpc>
              <a:buNone/>
            </a:pPr>
            <a:r>
              <a:rPr lang="en-GB" sz="2000" b="0" dirty="0" err="1">
                <a:solidFill>
                  <a:srgbClr val="FCD5B5"/>
                </a:solidFill>
                <a:latin typeface="Consolas"/>
                <a:cs typeface="Consolas"/>
              </a:rPr>
              <a:t>mysql</a:t>
            </a:r>
            <a:r>
              <a:rPr lang="en-GB" sz="2000" b="0" dirty="0">
                <a:solidFill>
                  <a:srgbClr val="FCD5B5"/>
                </a:solidFill>
                <a:latin typeface="Consolas"/>
                <a:cs typeface="Consolas"/>
              </a:rPr>
              <a:t>&gt;</a:t>
            </a:r>
            <a:r>
              <a:rPr lang="en-GB" sz="2000" b="0" dirty="0">
                <a:latin typeface="Consolas"/>
                <a:cs typeface="Consolas"/>
              </a:rPr>
              <a:t> SHOW TABLES;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+---------------+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| </a:t>
            </a:r>
            <a:r>
              <a:rPr lang="en-US" sz="2000" b="0" dirty="0" err="1">
                <a:latin typeface="Consolas"/>
                <a:cs typeface="Consolas"/>
              </a:rPr>
              <a:t>Tables_in_dif</a:t>
            </a:r>
            <a:r>
              <a:rPr lang="en-US" sz="2000" b="0" dirty="0">
                <a:latin typeface="Consolas"/>
                <a:cs typeface="Consolas"/>
              </a:rPr>
              <a:t> |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+---------------+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| Messier       |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| </a:t>
            </a:r>
            <a:r>
              <a:rPr lang="en-US" sz="2000" b="0" dirty="0" err="1">
                <a:latin typeface="Consolas"/>
                <a:cs typeface="Consolas"/>
              </a:rPr>
              <a:t>TypeDescr</a:t>
            </a:r>
            <a:r>
              <a:rPr lang="en-US" sz="2000" b="0" dirty="0">
                <a:latin typeface="Consolas"/>
                <a:cs typeface="Consolas"/>
              </a:rPr>
              <a:t>     |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| </a:t>
            </a:r>
            <a:r>
              <a:rPr lang="en-US" sz="2000" b="0" dirty="0" err="1">
                <a:latin typeface="Consolas"/>
                <a:cs typeface="Consolas"/>
              </a:rPr>
              <a:t>dif</a:t>
            </a:r>
            <a:r>
              <a:rPr lang="en-US" sz="2000" b="0" dirty="0">
                <a:latin typeface="Consolas"/>
                <a:cs typeface="Consolas"/>
              </a:rPr>
              <a:t>           |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| </a:t>
            </a:r>
            <a:r>
              <a:rPr lang="en-US" sz="2000" b="0" dirty="0" err="1">
                <a:latin typeface="Consolas"/>
                <a:cs typeface="Consolas"/>
              </a:rPr>
              <a:t>tbl</a:t>
            </a:r>
            <a:r>
              <a:rPr lang="en-US" sz="2000" b="0" dirty="0">
                <a:latin typeface="Consolas"/>
                <a:cs typeface="Consolas"/>
              </a:rPr>
              <a:t>           |</a:t>
            </a:r>
          </a:p>
          <a:p>
            <a:pPr marL="358775" lvl="1" indent="0">
              <a:lnSpc>
                <a:spcPct val="90000"/>
              </a:lnSpc>
              <a:buNone/>
            </a:pPr>
            <a:r>
              <a:rPr lang="en-US" sz="2000" b="0" dirty="0">
                <a:latin typeface="Consolas"/>
                <a:cs typeface="Consolas"/>
              </a:rPr>
              <a:t>+---------------+</a:t>
            </a:r>
          </a:p>
        </p:txBody>
      </p:sp>
      <p:sp>
        <p:nvSpPr>
          <p:cNvPr id="3" name="Oval 2"/>
          <p:cNvSpPr/>
          <p:nvPr/>
        </p:nvSpPr>
        <p:spPr>
          <a:xfrm>
            <a:off x="2144891" y="2525058"/>
            <a:ext cx="732117" cy="44823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>
            <a:off x="3077882" y="2181412"/>
            <a:ext cx="3370896" cy="732115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Messier table creation</a:t>
            </a:r>
          </a:p>
        </p:txBody>
      </p:sp>
    </p:spTree>
    <p:extLst>
      <p:ext uri="{BB962C8B-B14F-4D97-AF65-F5344CB8AC3E}">
        <p14:creationId xmlns:p14="http://schemas.microsoft.com/office/powerpoint/2010/main" val="663833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3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060" y="927049"/>
            <a:ext cx="8567999" cy="55494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Drop table if already there, then create it (</a:t>
            </a:r>
            <a:r>
              <a:rPr lang="en-GB" sz="2400" b="0" i="1" dirty="0">
                <a:cs typeface="Bitstream Vera Sans" charset="0"/>
              </a:rPr>
              <a:t>no prompt</a:t>
            </a:r>
            <a:r>
              <a:rPr lang="en-GB" sz="2400" b="0" dirty="0">
                <a:cs typeface="Bitstream Vera Sans" charset="0"/>
              </a:rPr>
              <a:t>).</a:t>
            </a:r>
          </a:p>
          <a:p>
            <a:pPr marL="358775" lvl="1" indent="0">
              <a:lnSpc>
                <a:spcPct val="102000"/>
              </a:lnSpc>
              <a:buNone/>
            </a:pPr>
            <a:endParaRPr lang="en-GB" sz="2000" b="0" dirty="0">
              <a:latin typeface="Andale Mono"/>
              <a:cs typeface="Andale Mono"/>
            </a:endParaRP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DROP TABLE IF EXISTS </a:t>
            </a:r>
            <a:r>
              <a:rPr lang="en-GB" sz="2000" b="0" dirty="0">
                <a:solidFill>
                  <a:srgbClr val="CCFFCC"/>
                </a:solidFill>
                <a:latin typeface="Consolas"/>
                <a:cs typeface="Consolas"/>
              </a:rPr>
              <a:t>Messier</a:t>
            </a:r>
            <a:r>
              <a:rPr lang="en-GB" sz="2000" b="0" dirty="0">
                <a:latin typeface="Consolas"/>
                <a:cs typeface="Consolas"/>
              </a:rPr>
              <a:t>;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CREATE TABLE </a:t>
            </a:r>
            <a:r>
              <a:rPr lang="en-GB" sz="2000" b="0" dirty="0">
                <a:solidFill>
                  <a:srgbClr val="CCFFCC"/>
                </a:solidFill>
                <a:latin typeface="Consolas"/>
                <a:cs typeface="Consolas"/>
              </a:rPr>
              <a:t>Messier</a:t>
            </a:r>
            <a:r>
              <a:rPr lang="en-GB" sz="2000" b="0" dirty="0">
                <a:latin typeface="Consolas"/>
                <a:cs typeface="Consolas"/>
              </a:rPr>
              <a:t> (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M </a:t>
            </a:r>
            <a:r>
              <a:rPr lang="en-GB" sz="2000" b="0" dirty="0" err="1">
                <a:latin typeface="Consolas"/>
                <a:cs typeface="Consolas"/>
              </a:rPr>
              <a:t>int</a:t>
            </a:r>
            <a:r>
              <a:rPr lang="en-GB" sz="2000" b="0" dirty="0">
                <a:latin typeface="Consolas"/>
                <a:cs typeface="Consolas"/>
              </a:rPr>
              <a:t> NOT NULL,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Type CHAR(2) DEFAULT '**',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</a:t>
            </a:r>
            <a:r>
              <a:rPr lang="en-GB" sz="2000" b="0" dirty="0" err="1">
                <a:latin typeface="Consolas"/>
                <a:cs typeface="Consolas"/>
              </a:rPr>
              <a:t>Const</a:t>
            </a:r>
            <a:r>
              <a:rPr lang="en-GB" sz="2000" b="0" dirty="0">
                <a:latin typeface="Consolas"/>
                <a:cs typeface="Consolas"/>
              </a:rPr>
              <a:t> CHAR(3) DEFAULT '***',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Mag FLOAT,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Ra  FLOAT, </a:t>
            </a:r>
            <a:r>
              <a:rPr lang="en-GB" sz="2000" b="0" dirty="0" err="1">
                <a:latin typeface="Consolas"/>
                <a:cs typeface="Consolas"/>
              </a:rPr>
              <a:t>Decl</a:t>
            </a:r>
            <a:r>
              <a:rPr lang="en-GB" sz="2000" b="0" dirty="0">
                <a:latin typeface="Consolas"/>
                <a:cs typeface="Consolas"/>
              </a:rPr>
              <a:t> FLOAT,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</a:t>
            </a:r>
            <a:r>
              <a:rPr lang="en-GB" sz="2000" b="0" dirty="0" err="1">
                <a:latin typeface="Consolas"/>
                <a:cs typeface="Consolas"/>
              </a:rPr>
              <a:t>Dist</a:t>
            </a:r>
            <a:r>
              <a:rPr lang="en-GB" sz="2000" b="0" dirty="0">
                <a:latin typeface="Consolas"/>
                <a:cs typeface="Consolas"/>
              </a:rPr>
              <a:t> CHAR(20),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</a:t>
            </a:r>
            <a:r>
              <a:rPr lang="en-GB" sz="2000" b="0" dirty="0" err="1">
                <a:latin typeface="Consolas"/>
                <a:cs typeface="Consolas"/>
              </a:rPr>
              <a:t>App_size</a:t>
            </a:r>
            <a:r>
              <a:rPr lang="en-GB" sz="2000" b="0" dirty="0">
                <a:latin typeface="Consolas"/>
                <a:cs typeface="Consolas"/>
              </a:rPr>
              <a:t> CHAR(20) DEFAULT 'unknown',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    PRIMARY KEY(M),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    INDEX(Type)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);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Messier table creation</a:t>
            </a:r>
          </a:p>
        </p:txBody>
      </p:sp>
    </p:spTree>
    <p:extLst>
      <p:ext uri="{BB962C8B-B14F-4D97-AF65-F5344CB8AC3E}">
        <p14:creationId xmlns:p14="http://schemas.microsoft.com/office/powerpoint/2010/main" val="34298431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060" y="927049"/>
            <a:ext cx="8567999" cy="2422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Read from an ASCII file using 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LOAD DATA INFILE</a:t>
            </a:r>
            <a:r>
              <a:rPr lang="en-GB" sz="2400" b="0" dirty="0">
                <a:cs typeface="Bitstream Vera Sans" charset="0"/>
              </a:rPr>
              <a:t> (</a:t>
            </a:r>
            <a:r>
              <a:rPr lang="en-GB" sz="2400" b="0" i="1" dirty="0">
                <a:cs typeface="Bitstream Vera Sans" charset="0"/>
              </a:rPr>
              <a:t>no prompt</a:t>
            </a:r>
            <a:r>
              <a:rPr lang="en-GB" sz="2400" b="0" dirty="0">
                <a:cs typeface="Bitstream Vera Sans" charset="0"/>
              </a:rPr>
              <a:t>).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LOAD DATA LOCAL INFILE './</a:t>
            </a:r>
            <a:r>
              <a:rPr lang="en-GB" sz="2000" b="0" dirty="0" err="1">
                <a:latin typeface="Consolas"/>
                <a:cs typeface="Consolas"/>
              </a:rPr>
              <a:t>messier.tsv</a:t>
            </a:r>
            <a:r>
              <a:rPr lang="en-GB" sz="2000" b="0" dirty="0">
                <a:latin typeface="Consolas"/>
                <a:cs typeface="Consolas"/>
              </a:rPr>
              <a:t>'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INTO TABLE </a:t>
            </a:r>
            <a:r>
              <a:rPr lang="en-GB" sz="2000" b="0" dirty="0">
                <a:solidFill>
                  <a:srgbClr val="CCFFCC"/>
                </a:solidFill>
                <a:latin typeface="Consolas"/>
                <a:cs typeface="Consolas"/>
              </a:rPr>
              <a:t>Messier</a:t>
            </a:r>
            <a:r>
              <a:rPr lang="en-GB" sz="2000" b="0" dirty="0">
                <a:latin typeface="Consolas"/>
                <a:cs typeface="Consolas"/>
              </a:rPr>
              <a:t>;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CD5B5"/>
                </a:solidFill>
                <a:latin typeface="Consolas"/>
                <a:cs typeface="Consolas"/>
              </a:rPr>
              <a:t>[ SELECT * FROM Messier; ]</a:t>
            </a:r>
            <a:endParaRPr lang="en-GB" sz="2000" b="0" dirty="0">
              <a:solidFill>
                <a:srgbClr val="FFFFFF"/>
              </a:solidFill>
              <a:latin typeface="Consolas"/>
              <a:cs typeface="Consolas"/>
            </a:endParaRP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UPDATE Messier SET Ra = Ra * 15.0;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CD5B5"/>
                </a:solidFill>
                <a:latin typeface="Consolas"/>
                <a:cs typeface="Consolas"/>
              </a:rPr>
              <a:t>[ SELECT * FROM Messier; ]</a:t>
            </a:r>
            <a:endParaRPr lang="en-GB" sz="2000" b="0" dirty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3060" y="3425217"/>
            <a:ext cx="8567999" cy="281328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Also create an object type code table.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CREATE TABLE </a:t>
            </a:r>
            <a:r>
              <a:rPr lang="en-GB" sz="2000" b="0" dirty="0" err="1">
                <a:latin typeface="Consolas"/>
                <a:cs typeface="Consolas"/>
              </a:rPr>
              <a:t>TypeDescr</a:t>
            </a:r>
            <a:r>
              <a:rPr lang="en-GB" sz="2000" b="0" dirty="0">
                <a:latin typeface="Consolas"/>
                <a:cs typeface="Consolas"/>
              </a:rPr>
              <a:t>(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  Type CHAR(2), </a:t>
            </a:r>
            <a:r>
              <a:rPr lang="en-GB" sz="2000" b="0" dirty="0" err="1">
                <a:latin typeface="Consolas"/>
                <a:cs typeface="Consolas"/>
              </a:rPr>
              <a:t>Descr</a:t>
            </a:r>
            <a:r>
              <a:rPr lang="en-GB" sz="2000" b="0" dirty="0">
                <a:latin typeface="Consolas"/>
                <a:cs typeface="Consolas"/>
              </a:rPr>
              <a:t> CHAR(20),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      PRIMARY KEY(Type)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);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LOAD DATA LOCAL INFILE './</a:t>
            </a:r>
            <a:r>
              <a:rPr lang="en-GB" sz="2000" b="0" dirty="0" err="1">
                <a:latin typeface="Consolas"/>
                <a:cs typeface="Consolas"/>
              </a:rPr>
              <a:t>legend.tsv</a:t>
            </a:r>
            <a:r>
              <a:rPr lang="en-GB" sz="2000" b="0" dirty="0">
                <a:latin typeface="Consolas"/>
                <a:cs typeface="Consolas"/>
              </a:rPr>
              <a:t>'</a:t>
            </a:r>
          </a:p>
          <a:p>
            <a:pPr marL="358775" lvl="1" indent="0">
              <a:lnSpc>
                <a:spcPct val="102000"/>
              </a:lnSpc>
              <a:buNone/>
            </a:pPr>
            <a:r>
              <a:rPr lang="en-GB" sz="2000" b="0" dirty="0">
                <a:latin typeface="Consolas"/>
                <a:cs typeface="Consolas"/>
              </a:rPr>
              <a:t>INTO TABLE </a:t>
            </a:r>
            <a:r>
              <a:rPr lang="en-GB" sz="2000" b="0" dirty="0" err="1">
                <a:solidFill>
                  <a:srgbClr val="CCFFCC"/>
                </a:solidFill>
                <a:latin typeface="Consolas"/>
                <a:cs typeface="Consolas"/>
              </a:rPr>
              <a:t>TypeDescr</a:t>
            </a:r>
            <a:r>
              <a:rPr lang="en-GB" sz="2000" b="0" dirty="0">
                <a:latin typeface="Consolas"/>
                <a:cs typeface="Consolas"/>
              </a:rPr>
              <a:t>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Messier table creation</a:t>
            </a:r>
          </a:p>
        </p:txBody>
      </p:sp>
    </p:spTree>
    <p:extLst>
      <p:ext uri="{BB962C8B-B14F-4D97-AF65-F5344CB8AC3E}">
        <p14:creationId xmlns:p14="http://schemas.microsoft.com/office/powerpoint/2010/main" val="25328651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060" y="927049"/>
            <a:ext cx="8567999" cy="561466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The “legend” ASCII file load into </a:t>
            </a:r>
            <a:r>
              <a:rPr lang="en-GB" b="0" dirty="0" err="1">
                <a:latin typeface="Consolas"/>
                <a:cs typeface="Consolas"/>
              </a:rPr>
              <a:t>TypeDescr</a:t>
            </a:r>
            <a:r>
              <a:rPr lang="en-GB" sz="2400" b="0" dirty="0">
                <a:cs typeface="Bitstream Vera Sans" charset="0"/>
              </a:rPr>
              <a:t>.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OC	Open Cluster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GC	Globular Cluster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GX	Galaxy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PN	Planetary Nebula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BN	Bright Nebula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DN	Dark Nebula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*2	Double Star</a:t>
            </a:r>
          </a:p>
          <a:p>
            <a:pPr marL="717550" lvl="1" indent="0">
              <a:lnSpc>
                <a:spcPct val="102000"/>
              </a:lnSpc>
              <a:buNone/>
            </a:pPr>
            <a:r>
              <a:rPr lang="en-GB" sz="2000" b="0" dirty="0">
                <a:solidFill>
                  <a:srgbClr val="FFFFFF"/>
                </a:solidFill>
                <a:latin typeface="Consolas"/>
                <a:cs typeface="Consolas"/>
              </a:rPr>
              <a:t>*C	Star Cloud</a:t>
            </a:r>
          </a:p>
          <a:p>
            <a:pPr marL="314325" indent="0">
              <a:lnSpc>
                <a:spcPct val="102000"/>
              </a:lnSpc>
              <a:buNone/>
            </a:pPr>
            <a:r>
              <a:rPr lang="en-GB" b="0" dirty="0">
                <a:cs typeface="Bitstream Vera Sans" charset="0"/>
              </a:rPr>
              <a:t>Note that the default field separator is the (</a:t>
            </a:r>
            <a:r>
              <a:rPr lang="en-GB" b="0" i="1" dirty="0">
                <a:cs typeface="Bitstream Vera Sans" charset="0"/>
              </a:rPr>
              <a:t>invisible</a:t>
            </a:r>
            <a:r>
              <a:rPr lang="en-GB" b="0" dirty="0">
                <a:cs typeface="Bitstream Vera Sans" charset="0"/>
              </a:rPr>
              <a:t>) &lt;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Tab</a:t>
            </a:r>
            <a:r>
              <a:rPr lang="en-GB" b="0" dirty="0">
                <a:solidFill>
                  <a:srgbClr val="FFFFFF"/>
                </a:solidFill>
                <a:cs typeface="Andale Mono"/>
              </a:rPr>
              <a:t>&gt; (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\t</a:t>
            </a:r>
            <a:r>
              <a:rPr lang="en-GB" b="0" dirty="0">
                <a:solidFill>
                  <a:srgbClr val="FFFFFF"/>
                </a:solidFill>
                <a:cs typeface="Andale Mono"/>
              </a:rPr>
              <a:t>) and the end line character is &lt;</a:t>
            </a:r>
            <a:r>
              <a:rPr lang="en-GB" b="0" dirty="0" err="1">
                <a:solidFill>
                  <a:srgbClr val="CCFFCC"/>
                </a:solidFill>
                <a:cs typeface="Andale Mono"/>
              </a:rPr>
              <a:t>NewLine</a:t>
            </a:r>
            <a:r>
              <a:rPr lang="en-GB" b="0" dirty="0">
                <a:solidFill>
                  <a:srgbClr val="FFFFFF"/>
                </a:solidFill>
                <a:cs typeface="Andale Mono"/>
              </a:rPr>
              <a:t>&gt; (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\n</a:t>
            </a:r>
            <a:r>
              <a:rPr lang="en-GB" b="0" dirty="0">
                <a:solidFill>
                  <a:srgbClr val="FFFFFF"/>
                </a:solidFill>
                <a:cs typeface="Andale Mono"/>
              </a:rPr>
              <a:t>)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.</a:t>
            </a:r>
          </a:p>
          <a:p>
            <a:pPr marL="314325" indent="0">
              <a:lnSpc>
                <a:spcPct val="102000"/>
              </a:lnSpc>
              <a:buNone/>
            </a:pPr>
            <a:r>
              <a:rPr lang="en-GB" b="0" dirty="0">
                <a:cs typeface="Bitstream Vera Sans" charset="0"/>
              </a:rPr>
              <a:t>Can use any separator/terminator using the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FIELDS</a:t>
            </a:r>
            <a:r>
              <a:rPr lang="en-GB" b="0" dirty="0">
                <a:cs typeface="Bitstream Vera Sans" charset="0"/>
              </a:rPr>
              <a:t>/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LINES</a:t>
            </a:r>
            <a:r>
              <a:rPr lang="en-GB" b="0" dirty="0">
                <a:cs typeface="Bitstream Vera Sans" charset="0"/>
              </a:rPr>
              <a:t>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TERMINATED BY</a:t>
            </a:r>
            <a:r>
              <a:rPr lang="en-GB" b="0" dirty="0">
                <a:cs typeface="Bitstream Vera Sans" charset="0"/>
              </a:rPr>
              <a:t> clause. More can be given.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1301" y="1371600"/>
            <a:ext cx="52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FFCC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nsolas"/>
                <a:cs typeface="Consolas"/>
              </a:rPr>
              <a:t>\t</a:t>
            </a:r>
            <a:endParaRPr lang="en-US" sz="2000" b="1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1" y="1371600"/>
            <a:ext cx="52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FFCC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  <a:latin typeface="Consolas"/>
                <a:cs typeface="Consolas"/>
              </a:rPr>
              <a:t>\n</a:t>
            </a:r>
            <a:endParaRPr lang="en-US" sz="2000" b="1" dirty="0"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nsolas"/>
              <a:cs typeface="Consola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Messier table creation</a:t>
            </a:r>
          </a:p>
        </p:txBody>
      </p:sp>
    </p:spTree>
    <p:extLst>
      <p:ext uri="{BB962C8B-B14F-4D97-AF65-F5344CB8AC3E}">
        <p14:creationId xmlns:p14="http://schemas.microsoft.com/office/powerpoint/2010/main" val="3690080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ysqlWB_DB-Sche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" y="867251"/>
            <a:ext cx="8280000" cy="57459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12" y="774059"/>
            <a:ext cx="6928588" cy="530402"/>
          </a:xfr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</p:spPr>
        <p:txBody>
          <a:bodyPr wrap="square">
            <a:spAutoFit/>
          </a:bodyPr>
          <a:lstStyle/>
          <a:p>
            <a:pPr marL="403225" lvl="1" indent="0">
              <a:lnSpc>
                <a:spcPct val="102000"/>
              </a:lnSpc>
              <a:buNone/>
            </a:pPr>
            <a:r>
              <a:rPr lang="en-GB" sz="2800" b="0" dirty="0">
                <a:cs typeface="Bitstream Vera Sans" charset="0"/>
              </a:rPr>
              <a:t>Data + metadata + </a:t>
            </a:r>
            <a:r>
              <a:rPr lang="en-GB" sz="2800" b="0" u="sng" dirty="0">
                <a:cs typeface="Bitstream Vera Sans" charset="0"/>
              </a:rPr>
              <a:t>software</a:t>
            </a:r>
            <a:r>
              <a:rPr lang="en-GB" sz="2800" b="0" dirty="0">
                <a:cs typeface="Bitstream Vera Sans" charset="0"/>
              </a:rPr>
              <a:t> = </a:t>
            </a:r>
            <a:r>
              <a:rPr lang="en-GB" sz="2800" b="0" i="1" dirty="0">
                <a:cs typeface="Bitstream Vera Sans" charset="0"/>
              </a:rPr>
              <a:t>DATABASE</a:t>
            </a:r>
            <a:r>
              <a:rPr lang="en-GB" sz="2800" b="0" dirty="0">
                <a:cs typeface="Bitstream Vera Sans" charset="0"/>
              </a:rPr>
              <a:t> 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17394" y="1997636"/>
            <a:ext cx="1296000" cy="430952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norm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database</a:t>
            </a: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3331882" y="2285999"/>
            <a:ext cx="2761167" cy="1837765"/>
          </a:xfrm>
          <a:custGeom>
            <a:avLst/>
            <a:gdLst>
              <a:gd name="T0" fmla="*/ 7013 w 7014"/>
              <a:gd name="T1" fmla="*/ 0 h 581"/>
              <a:gd name="T2" fmla="*/ 0 w 7014"/>
              <a:gd name="T3" fmla="*/ 580 h 5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14" h="581">
                <a:moveTo>
                  <a:pt x="7013" y="0"/>
                </a:moveTo>
                <a:lnTo>
                  <a:pt x="0" y="580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4437529" y="2285999"/>
            <a:ext cx="1655521" cy="1837765"/>
          </a:xfrm>
          <a:custGeom>
            <a:avLst/>
            <a:gdLst>
              <a:gd name="T0" fmla="*/ 10642 w 10643"/>
              <a:gd name="T1" fmla="*/ 0 h 1572"/>
              <a:gd name="T2" fmla="*/ 0 w 10643"/>
              <a:gd name="T3" fmla="*/ 1571 h 15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3" h="1572">
                <a:moveTo>
                  <a:pt x="10642" y="0"/>
                </a:moveTo>
                <a:lnTo>
                  <a:pt x="0" y="1571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5319061" y="2286000"/>
            <a:ext cx="773990" cy="1837764"/>
          </a:xfrm>
          <a:custGeom>
            <a:avLst/>
            <a:gdLst>
              <a:gd name="T0" fmla="*/ 10972 w 10973"/>
              <a:gd name="T1" fmla="*/ 0 h 2562"/>
              <a:gd name="T2" fmla="*/ 0 w 10973"/>
              <a:gd name="T3" fmla="*/ 2561 h 25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73" h="2562">
                <a:moveTo>
                  <a:pt x="10972" y="0"/>
                </a:moveTo>
                <a:lnTo>
                  <a:pt x="0" y="2561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89263" y="4465892"/>
            <a:ext cx="911446" cy="430952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norm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tables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85708" y="4893484"/>
            <a:ext cx="862679" cy="478209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tl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norm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views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76784" y="5667152"/>
            <a:ext cx="1169604" cy="430952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norm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routines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DBMS: the Messier catalogue example</a:t>
            </a:r>
          </a:p>
        </p:txBody>
      </p:sp>
    </p:spTree>
    <p:extLst>
      <p:ext uri="{BB962C8B-B14F-4D97-AF65-F5344CB8AC3E}">
        <p14:creationId xmlns:p14="http://schemas.microsoft.com/office/powerpoint/2010/main" val="3858244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sqlWB_Messi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0" y="881284"/>
            <a:ext cx="8280000" cy="57459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03059" y="3974353"/>
            <a:ext cx="567765" cy="2405529"/>
          </a:xfrm>
          <a:prstGeom prst="roundRect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9176" y="5856941"/>
            <a:ext cx="5363883" cy="209177"/>
          </a:xfrm>
          <a:prstGeom prst="roundRect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00429" y="2604211"/>
            <a:ext cx="1825057" cy="823675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Field, column,</a:t>
            </a:r>
          </a:p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attribute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5915" y="5085523"/>
            <a:ext cx="2374987" cy="823675"/>
          </a:xfrm>
          <a:prstGeom prst="rect">
            <a:avLst/>
          </a:prstGeom>
          <a:solidFill>
            <a:schemeClr val="tx1">
              <a:alpha val="72000"/>
            </a:schemeClr>
          </a:solidFill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</p:spPr>
        <p:txBody>
          <a:bodyPr wrap="none" lIns="108000" tIns="0" rIns="108000" bIns="46800" anchor="t" anchorCtr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Entry, row, entry,</a:t>
            </a:r>
          </a:p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latin typeface="+mn-lt"/>
                <a:cs typeface="Bitstream Vera Sans" charset="0"/>
              </a:rPr>
              <a:t>observation, tuple</a:t>
            </a:r>
          </a:p>
        </p:txBody>
      </p:sp>
      <p:sp>
        <p:nvSpPr>
          <p:cNvPr id="5" name="Oval 4"/>
          <p:cNvSpPr/>
          <p:nvPr/>
        </p:nvSpPr>
        <p:spPr>
          <a:xfrm>
            <a:off x="5901765" y="5055642"/>
            <a:ext cx="522941" cy="287181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0"/>
            <a:endCxn id="12" idx="2"/>
          </p:cNvCxnSpPr>
          <p:nvPr/>
        </p:nvCxnSpPr>
        <p:spPr>
          <a:xfrm flipV="1">
            <a:off x="6163236" y="3174142"/>
            <a:ext cx="1143000" cy="1881500"/>
          </a:xfrm>
          <a:prstGeom prst="straightConnector1">
            <a:avLst/>
          </a:prstGeom>
          <a:ln w="57150" cmpd="sng">
            <a:headEnd type="arrow"/>
            <a:tailEnd type="none"/>
          </a:ln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0118" y="2305391"/>
            <a:ext cx="1972235" cy="868751"/>
          </a:xfrm>
          <a:prstGeom prst="rect">
            <a:avLst/>
          </a:prstGeom>
          <a:noFill/>
          <a:effectLst>
            <a:outerShdw blurRad="101600" dist="38100" dir="2700000" algn="tl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cs typeface="Bitstream Vera Sans" charset="0"/>
              </a:rPr>
              <a:t>NULL value.</a:t>
            </a:r>
          </a:p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chemeClr val="bg2"/>
                </a:solidFill>
                <a:cs typeface="Bitstream Vera Sans" charset="0"/>
              </a:rPr>
              <a:t>Not 0 or blank!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DBMS: the Messier catalogue example</a:t>
            </a:r>
          </a:p>
        </p:txBody>
      </p:sp>
    </p:spTree>
    <p:extLst>
      <p:ext uri="{BB962C8B-B14F-4D97-AF65-F5344CB8AC3E}">
        <p14:creationId xmlns:p14="http://schemas.microsoft.com/office/powerpoint/2010/main" val="1924208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678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Must know what type of query can be performed on the fields.</a:t>
            </a:r>
          </a:p>
        </p:txBody>
      </p:sp>
      <p:pic>
        <p:nvPicPr>
          <p:cNvPr id="3" name="Picture 2" descr="mysqlClient_Messier1-de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2" y="2395806"/>
            <a:ext cx="7061200" cy="4038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58296" y="1621410"/>
            <a:ext cx="1374037" cy="430952"/>
          </a:xfrm>
          <a:prstGeom prst="rect">
            <a:avLst/>
          </a:prstGeom>
          <a:noFill/>
          <a:ln w="38100" cmpd="sng">
            <a:solidFill>
              <a:srgbClr val="1F497D"/>
            </a:solidFill>
            <a:round/>
            <a:headEnd/>
            <a:tailEnd/>
          </a:ln>
          <a:effectLst>
            <a:outerShdw blurRad="101600" dist="381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46800" anchor="t" anchorCtr="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tabLst>
                <a:tab pos="723900" algn="l"/>
              </a:tabLst>
              <a:defRPr>
                <a:solidFill>
                  <a:srgbClr val="000000"/>
                </a:solidFill>
                <a:latin typeface="Bitstream Vera Sans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rgbClr val="CCFFCC"/>
                </a:solidFill>
                <a:latin typeface="+mn-lt"/>
                <a:cs typeface="Bitstream Vera Sans" charset="0"/>
              </a:rPr>
              <a:t>Data Type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7766" y="3765177"/>
            <a:ext cx="827999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03362" y="3346824"/>
            <a:ext cx="1653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Primary Key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7766" y="5516264"/>
            <a:ext cx="827999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3362" y="5097911"/>
            <a:ext cx="1546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Foreign Key</a:t>
            </a:r>
          </a:p>
        </p:txBody>
      </p:sp>
      <p:sp>
        <p:nvSpPr>
          <p:cNvPr id="13" name="Oval 12"/>
          <p:cNvSpPr/>
          <p:nvPr/>
        </p:nvSpPr>
        <p:spPr>
          <a:xfrm>
            <a:off x="5229413" y="4995878"/>
            <a:ext cx="1045887" cy="411601"/>
          </a:xfrm>
          <a:prstGeom prst="ellipse">
            <a:avLst/>
          </a:prstGeom>
          <a:noFill/>
          <a:ln w="38100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0"/>
            <a:endCxn id="15" idx="2"/>
          </p:cNvCxnSpPr>
          <p:nvPr/>
        </p:nvCxnSpPr>
        <p:spPr>
          <a:xfrm flipV="1">
            <a:off x="5752357" y="2216966"/>
            <a:ext cx="903945" cy="2778912"/>
          </a:xfrm>
          <a:prstGeom prst="straightConnector1">
            <a:avLst/>
          </a:prstGeom>
          <a:ln w="57150" cmpd="sng">
            <a:headEnd type="arrow"/>
            <a:tailEnd type="none"/>
          </a:ln>
          <a:effectLst>
            <a:outerShdw blurRad="101600" dist="38100" dir="2700000" algn="tl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2787" y="1740938"/>
            <a:ext cx="1707030" cy="476028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200" dirty="0">
                <a:solidFill>
                  <a:srgbClr val="CCFFCC"/>
                </a:solidFill>
                <a:cs typeface="Bitstream Vera Sans" charset="0"/>
              </a:rPr>
              <a:t>Default value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2013" y="3454400"/>
            <a:ext cx="2226087" cy="2184400"/>
          </a:xfrm>
          <a:prstGeom prst="roundRect">
            <a:avLst/>
          </a:prstGeom>
          <a:noFill/>
          <a:ln w="38100" cmpd="sng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67857" y="2216966"/>
            <a:ext cx="0" cy="1237434"/>
          </a:xfrm>
          <a:prstGeom prst="straightConnector1">
            <a:avLst/>
          </a:prstGeom>
          <a:ln w="57150" cmpd="sng">
            <a:headEnd type="arrow"/>
            <a:tailEnd type="none"/>
          </a:ln>
          <a:effectLst>
            <a:outerShdw blurRad="101600" dist="38100" dir="2700000" algn="tl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DBMS: the Messier table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structure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62565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2" grpId="0"/>
      <p:bldP spid="13" grpId="0" animBg="1"/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1018843"/>
            <a:ext cx="8567999" cy="51534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2000"/>
              </a:lnSpc>
              <a:buNone/>
            </a:pPr>
            <a:r>
              <a:rPr lang="en-GB" sz="2400" b="0" dirty="0">
                <a:cs typeface="Bitstream Vera Sans" charset="0"/>
              </a:rPr>
              <a:t>Server based DBs require connection and authentication;</a:t>
            </a:r>
          </a:p>
          <a:p>
            <a:pPr marL="0" lvl="1" indent="0">
              <a:lnSpc>
                <a:spcPct val="102000"/>
              </a:lnSpc>
              <a:buNone/>
            </a:pPr>
            <a:r>
              <a:rPr lang="en-GB" sz="2400" b="0" dirty="0">
                <a:cs typeface="Bitstream Vera Sans" charset="0"/>
              </a:rPr>
              <a:t>then you can start querying using the 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SQL</a:t>
            </a:r>
            <a:r>
              <a:rPr lang="en-GB" sz="2400" b="0" dirty="0">
                <a:cs typeface="Bitstream Vera Sans" charset="0"/>
              </a:rPr>
              <a:t>.</a:t>
            </a:r>
          </a:p>
          <a:p>
            <a:pPr marL="0" lvl="1" indent="0">
              <a:lnSpc>
                <a:spcPct val="102000"/>
              </a:lnSpc>
              <a:buNone/>
            </a:pPr>
            <a:endParaRPr lang="en-GB" sz="2400" b="0" dirty="0">
              <a:cs typeface="Bitstream Vera Sans" charset="0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Via dedicated GUI interface.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Also allows DB management.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Via terminal.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Type your query (command) at the prompt and see the output.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Via custom applications using API libraries.</a:t>
            </a:r>
          </a:p>
          <a:p>
            <a:pPr lvl="1"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Transfer data from/to your software program.</a:t>
            </a:r>
          </a:p>
          <a:p>
            <a:pPr lvl="1"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ODBC (</a:t>
            </a:r>
            <a:r>
              <a:rPr lang="en-GB" b="0" i="1" dirty="0">
                <a:cs typeface="Bitstream Vera Sans" charset="0"/>
              </a:rPr>
              <a:t>Open DB Connectivity</a:t>
            </a:r>
            <a:r>
              <a:rPr lang="en-GB" b="0" dirty="0">
                <a:cs typeface="Bitstream Vera Sans" charset="0"/>
              </a:rPr>
              <a:t>) drivers </a:t>
            </a:r>
            <a:r>
              <a:rPr lang="en-GB" b="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b="0" dirty="0">
                <a:cs typeface="Bitstream Vera Sans" charset="0"/>
              </a:rPr>
              <a:t> translation layer between applications and DBMS</a:t>
            </a:r>
            <a:r>
              <a:rPr lang="en-US" b="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Can use (almost) any programming language to query a DBMS.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query a database</a:t>
            </a:r>
          </a:p>
        </p:txBody>
      </p:sp>
    </p:spTree>
    <p:extLst>
      <p:ext uri="{BB962C8B-B14F-4D97-AF65-F5344CB8AC3E}">
        <p14:creationId xmlns:p14="http://schemas.microsoft.com/office/powerpoint/2010/main" val="2549146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SSIERS-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8602" y="-715732"/>
            <a:ext cx="6638544" cy="827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i="1" dirty="0">
                <a:solidFill>
                  <a:srgbClr val="FFFF00"/>
                </a:solidFill>
              </a:rPr>
              <a:t>Messier</a:t>
            </a:r>
            <a:r>
              <a:rPr lang="en-US" sz="3200" dirty="0">
                <a:solidFill>
                  <a:srgbClr val="D7E4BD"/>
                </a:solidFill>
              </a:rPr>
              <a:t> catalogue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9419" y="6199886"/>
            <a:ext cx="49949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/>
              <a:t>1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-9419" y="5600722"/>
            <a:ext cx="49949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/>
              <a:t>2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-14532" y="5010817"/>
            <a:ext cx="499495" cy="5899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lang="en-US" dirty="0"/>
              <a:t>.</a:t>
            </a:r>
          </a:p>
          <a:p>
            <a:pPr marL="0" indent="0" algn="ctr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lang="en-US" dirty="0"/>
              <a:t>.</a:t>
            </a:r>
          </a:p>
          <a:p>
            <a:pPr marL="0" indent="0" algn="ctr">
              <a:lnSpc>
                <a:spcPts val="1000"/>
              </a:lnSpc>
              <a:spcBef>
                <a:spcPts val="0"/>
              </a:spcBef>
              <a:buFontTx/>
              <a:buNone/>
            </a:pPr>
            <a:r>
              <a:rPr lang="en-US" dirty="0"/>
              <a:t>.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-9419" y="151736"/>
            <a:ext cx="49949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29215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9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query a database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58602" y="4416639"/>
            <a:ext cx="3226752" cy="1800000"/>
            <a:chOff x="3731741" y="4235198"/>
            <a:chExt cx="3226752" cy="1800000"/>
          </a:xfrm>
        </p:grpSpPr>
        <p:sp>
          <p:nvSpPr>
            <p:cNvPr id="8" name="Rectangle 7"/>
            <p:cNvSpPr/>
            <p:nvPr/>
          </p:nvSpPr>
          <p:spPr>
            <a:xfrm>
              <a:off x="3731741" y="4235198"/>
              <a:ext cx="3226752" cy="1800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2910" y="4396534"/>
              <a:ext cx="30444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800000"/>
                  </a:solidFill>
                </a:rPr>
                <a:t>DBConn</a:t>
              </a:r>
              <a:r>
                <a:rPr lang="en-US" dirty="0">
                  <a:solidFill>
                    <a:srgbClr val="800000"/>
                  </a:solidFill>
                </a:rPr>
                <a:t> </a:t>
              </a:r>
              <a:r>
                <a:rPr lang="en-US" dirty="0" err="1">
                  <a:solidFill>
                    <a:srgbClr val="800000"/>
                  </a:solidFill>
                </a:rPr>
                <a:t>db</a:t>
              </a:r>
              <a:r>
                <a:rPr lang="en-US" dirty="0">
                  <a:solidFill>
                    <a:srgbClr val="800000"/>
                  </a:solidFill>
                </a:rPr>
                <a:t>;</a:t>
              </a:r>
            </a:p>
            <a:p>
              <a:r>
                <a:rPr lang="en-US" dirty="0" err="1">
                  <a:solidFill>
                    <a:srgbClr val="800000"/>
                  </a:solidFill>
                </a:rPr>
                <a:t>db.connect</a:t>
              </a:r>
              <a:r>
                <a:rPr lang="en-US" dirty="0">
                  <a:solidFill>
                    <a:srgbClr val="800000"/>
                  </a:solidFill>
                </a:rPr>
                <a:t>(</a:t>
              </a:r>
              <a:r>
                <a:rPr lang="en-US" dirty="0" err="1">
                  <a:solidFill>
                    <a:srgbClr val="800000"/>
                  </a:solidFill>
                </a:rPr>
                <a:t>usr,pass,db,host</a:t>
              </a:r>
              <a:r>
                <a:rPr lang="en-US" dirty="0">
                  <a:solidFill>
                    <a:srgbClr val="800000"/>
                  </a:solidFill>
                </a:rPr>
                <a:t>);</a:t>
              </a:r>
            </a:p>
            <a:p>
              <a:r>
                <a:rPr lang="en-US" dirty="0">
                  <a:solidFill>
                    <a:srgbClr val="800000"/>
                  </a:solidFill>
                </a:rPr>
                <a:t>Query </a:t>
              </a:r>
              <a:r>
                <a:rPr lang="en-US" dirty="0" err="1">
                  <a:solidFill>
                    <a:srgbClr val="800000"/>
                  </a:solidFill>
                </a:rPr>
                <a:t>qry</a:t>
              </a:r>
              <a:r>
                <a:rPr lang="en-US" dirty="0">
                  <a:solidFill>
                    <a:srgbClr val="800000"/>
                  </a:solidFill>
                </a:rPr>
                <a:t>(&amp;</a:t>
              </a:r>
              <a:r>
                <a:rPr lang="en-US" dirty="0" err="1">
                  <a:solidFill>
                    <a:srgbClr val="800000"/>
                  </a:solidFill>
                </a:rPr>
                <a:t>db</a:t>
              </a:r>
              <a:r>
                <a:rPr lang="en-US" dirty="0">
                  <a:solidFill>
                    <a:srgbClr val="800000"/>
                  </a:solidFill>
                </a:rPr>
                <a:t>);</a:t>
              </a:r>
            </a:p>
            <a:p>
              <a:r>
                <a:rPr lang="en-US" dirty="0" err="1">
                  <a:solidFill>
                    <a:srgbClr val="800000"/>
                  </a:solidFill>
                </a:rPr>
                <a:t>qry.query</a:t>
              </a:r>
              <a:r>
                <a:rPr lang="en-US" dirty="0">
                  <a:solidFill>
                    <a:srgbClr val="800000"/>
                  </a:solidFill>
                </a:rPr>
                <a:t>(“</a:t>
              </a:r>
              <a:r>
                <a:rPr lang="en-US" dirty="0">
                  <a:solidFill>
                    <a:srgbClr val="000090"/>
                  </a:solidFill>
                </a:rPr>
                <a:t>SELECT * FROM </a:t>
              </a:r>
              <a:r>
                <a:rPr lang="en-US" dirty="0" err="1">
                  <a:solidFill>
                    <a:srgbClr val="000090"/>
                  </a:solidFill>
                </a:rPr>
                <a:t>my_table</a:t>
              </a:r>
              <a:r>
                <a:rPr lang="en-US" dirty="0">
                  <a:solidFill>
                    <a:srgbClr val="000090"/>
                  </a:solidFill>
                </a:rPr>
                <a:t> WHERE c3 &gt; 10</a:t>
              </a:r>
              <a:r>
                <a:rPr lang="en-US" dirty="0">
                  <a:solidFill>
                    <a:srgbClr val="800000"/>
                  </a:solidFill>
                </a:rPr>
                <a:t>”);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4875" y="3209596"/>
            <a:ext cx="3509582" cy="2825825"/>
            <a:chOff x="384875" y="3276030"/>
            <a:chExt cx="2828148" cy="1859168"/>
          </a:xfrm>
        </p:grpSpPr>
        <p:sp>
          <p:nvSpPr>
            <p:cNvPr id="7" name="Rectangle 6"/>
            <p:cNvSpPr/>
            <p:nvPr/>
          </p:nvSpPr>
          <p:spPr>
            <a:xfrm>
              <a:off x="384875" y="3335198"/>
              <a:ext cx="2668470" cy="1800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679" y="3682831"/>
              <a:ext cx="2505089" cy="133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</a:rPr>
                <a:t>$ </a:t>
              </a:r>
              <a:r>
                <a:rPr lang="en-US" dirty="0" err="1">
                  <a:solidFill>
                    <a:srgbClr val="800000"/>
                  </a:solidFill>
                </a:rPr>
                <a:t>mysql</a:t>
              </a:r>
              <a:r>
                <a:rPr lang="en-US" dirty="0">
                  <a:solidFill>
                    <a:srgbClr val="800000"/>
                  </a:solidFill>
                </a:rPr>
                <a:t> –u me –</a:t>
              </a:r>
              <a:r>
                <a:rPr lang="en-US" dirty="0" err="1">
                  <a:solidFill>
                    <a:srgbClr val="800000"/>
                  </a:solidFill>
                </a:rPr>
                <a:t>ppass</a:t>
              </a:r>
              <a:r>
                <a:rPr lang="en-US" dirty="0">
                  <a:solidFill>
                    <a:srgbClr val="800000"/>
                  </a:solidFill>
                </a:rPr>
                <a:t> </a:t>
              </a:r>
              <a:r>
                <a:rPr lang="en-US" dirty="0" err="1">
                  <a:solidFill>
                    <a:srgbClr val="800000"/>
                  </a:solidFill>
                </a:rPr>
                <a:t>myDB</a:t>
              </a:r>
              <a:r>
                <a:rPr lang="en-US" dirty="0">
                  <a:solidFill>
                    <a:srgbClr val="800000"/>
                  </a:solidFill>
                </a:rPr>
                <a:t> –e “select c1, c2, c5 from </a:t>
              </a:r>
              <a:r>
                <a:rPr lang="en-US" dirty="0" err="1">
                  <a:solidFill>
                    <a:srgbClr val="800000"/>
                  </a:solidFill>
                </a:rPr>
                <a:t>myTab</a:t>
              </a:r>
              <a:r>
                <a:rPr lang="en-US" dirty="0">
                  <a:solidFill>
                    <a:srgbClr val="800000"/>
                  </a:solidFill>
                </a:rPr>
                <a:t> where c4 &lt;= 0”</a:t>
              </a:r>
            </a:p>
            <a:p>
              <a:r>
                <a:rPr lang="en-US" dirty="0">
                  <a:solidFill>
                    <a:srgbClr val="800000"/>
                  </a:solidFill>
                </a:rPr>
                <a:t>$ </a:t>
              </a:r>
              <a:r>
                <a:rPr lang="en-US" dirty="0" err="1">
                  <a:solidFill>
                    <a:srgbClr val="800000"/>
                  </a:solidFill>
                </a:rPr>
                <a:t>mysql</a:t>
              </a:r>
              <a:r>
                <a:rPr lang="en-US" dirty="0">
                  <a:solidFill>
                    <a:srgbClr val="800000"/>
                  </a:solidFill>
                </a:rPr>
                <a:t> –u me –p </a:t>
              </a:r>
              <a:r>
                <a:rPr lang="en-US" dirty="0" err="1">
                  <a:solidFill>
                    <a:srgbClr val="800000"/>
                  </a:solidFill>
                </a:rPr>
                <a:t>myDB</a:t>
              </a:r>
              <a:endParaRPr lang="en-US" dirty="0">
                <a:solidFill>
                  <a:srgbClr val="800000"/>
                </a:solidFill>
              </a:endParaRPr>
            </a:p>
            <a:p>
              <a:r>
                <a:rPr lang="en-US" dirty="0" err="1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mysql</a:t>
              </a:r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&gt;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000090"/>
                  </a:solidFill>
                </a:rPr>
                <a:t>SELECT *</a:t>
              </a:r>
            </a:p>
            <a:p>
              <a:r>
                <a:rPr lang="en-US" dirty="0">
                  <a:solidFill>
                    <a:srgbClr val="000090"/>
                  </a:solidFill>
                </a:rPr>
                <a:t>              FROM </a:t>
              </a:r>
              <a:r>
                <a:rPr lang="en-US" dirty="0" err="1">
                  <a:solidFill>
                    <a:srgbClr val="000090"/>
                  </a:solidFill>
                </a:rPr>
                <a:t>my_table</a:t>
              </a:r>
              <a:endParaRPr lang="en-US" dirty="0">
                <a:solidFill>
                  <a:srgbClr val="000090"/>
                </a:solidFill>
              </a:endParaRPr>
            </a:p>
            <a:p>
              <a:r>
                <a:rPr lang="en-US" dirty="0">
                  <a:solidFill>
                    <a:srgbClr val="000090"/>
                  </a:solidFill>
                </a:rPr>
                <a:t>              WHERE c3 &gt; 10;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84875" y="3566097"/>
              <a:ext cx="2668470" cy="128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0209" y="3276030"/>
              <a:ext cx="732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_  o x</a:t>
              </a:r>
            </a:p>
          </p:txBody>
        </p:sp>
      </p:grpSp>
      <p:sp>
        <p:nvSpPr>
          <p:cNvPr id="18" name="Magnetic Disk 17"/>
          <p:cNvSpPr/>
          <p:nvPr/>
        </p:nvSpPr>
        <p:spPr>
          <a:xfrm>
            <a:off x="7403061" y="4136247"/>
            <a:ext cx="1141798" cy="936421"/>
          </a:xfrm>
          <a:prstGeom prst="flowChartMagneticDisk">
            <a:avLst/>
          </a:prstGeom>
          <a:gradFill flip="none" rotWithShape="1">
            <a:gsLst>
              <a:gs pos="51000">
                <a:schemeClr val="tx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883265" y="1065380"/>
            <a:ext cx="3648142" cy="2006198"/>
            <a:chOff x="4121049" y="1329000"/>
            <a:chExt cx="3648142" cy="2006198"/>
          </a:xfrm>
        </p:grpSpPr>
        <p:sp>
          <p:nvSpPr>
            <p:cNvPr id="33" name="Rounded Rectangle 32"/>
            <p:cNvSpPr/>
            <p:nvPr/>
          </p:nvSpPr>
          <p:spPr>
            <a:xfrm>
              <a:off x="4121049" y="1329000"/>
              <a:ext cx="3648142" cy="2006198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MySQL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162" y="1471515"/>
              <a:ext cx="3317917" cy="1721169"/>
            </a:xfrm>
            <a:prstGeom prst="rect">
              <a:avLst/>
            </a:prstGeom>
          </p:spPr>
        </p:pic>
      </p:grpSp>
      <p:sp>
        <p:nvSpPr>
          <p:cNvPr id="39" name="Left-Right Arrow 38"/>
          <p:cNvSpPr/>
          <p:nvPr/>
        </p:nvSpPr>
        <p:spPr>
          <a:xfrm rot="5400000">
            <a:off x="7445385" y="3416934"/>
            <a:ext cx="1057150" cy="64247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/>
          <p:nvPr/>
        </p:nvCxnSpPr>
        <p:spPr>
          <a:xfrm flipV="1">
            <a:off x="3696305" y="2620935"/>
            <a:ext cx="1023028" cy="678593"/>
          </a:xfrm>
          <a:prstGeom prst="curvedConnector3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3130319" y="1459077"/>
            <a:ext cx="1589014" cy="767597"/>
          </a:xfrm>
          <a:prstGeom prst="curvedConnector3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8" idx="0"/>
          </p:cNvCxnSpPr>
          <p:nvPr/>
        </p:nvCxnSpPr>
        <p:spPr>
          <a:xfrm rot="5400000" flipH="1" flipV="1">
            <a:off x="5454190" y="3327381"/>
            <a:ext cx="1207046" cy="971471"/>
          </a:xfrm>
          <a:prstGeom prst="curvedConnector3">
            <a:avLst>
              <a:gd name="adj1" fmla="val 50000"/>
            </a:avLst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07933" y="6013807"/>
            <a:ext cx="1336179" cy="510909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400" dirty="0">
                <a:solidFill>
                  <a:srgbClr val="CCFFCC"/>
                </a:solidFill>
                <a:cs typeface="Bitstream Vera Sans" charset="0"/>
              </a:rPr>
              <a:t>Shell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6478" y="2638674"/>
            <a:ext cx="1336179" cy="510909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400" dirty="0">
                <a:solidFill>
                  <a:srgbClr val="CCFFCC"/>
                </a:solidFill>
                <a:cs typeface="Bitstream Vera Sans" charset="0"/>
              </a:rPr>
              <a:t>GUI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42374" y="6176109"/>
            <a:ext cx="1336179" cy="510909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400" dirty="0">
                <a:solidFill>
                  <a:srgbClr val="CCFFCC"/>
                </a:solidFill>
                <a:cs typeface="Bitstream Vera Sans" charset="0"/>
              </a:rPr>
              <a:t>Program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05871" y="5122923"/>
            <a:ext cx="1336179" cy="510909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400" dirty="0">
                <a:solidFill>
                  <a:srgbClr val="FFFFFF"/>
                </a:solidFill>
                <a:cs typeface="Bitstream Vera Sans" charset="0"/>
              </a:rPr>
              <a:t>database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95228" y="520484"/>
            <a:ext cx="1336179" cy="510909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GB" sz="2400" dirty="0">
                <a:solidFill>
                  <a:srgbClr val="FFFFFF"/>
                </a:solidFill>
                <a:cs typeface="Bitstream Vera Sans" charset="0"/>
              </a:rPr>
              <a:t>DBMS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4875" y="769654"/>
            <a:ext cx="2745444" cy="1915452"/>
            <a:chOff x="384875" y="923590"/>
            <a:chExt cx="2745444" cy="1915452"/>
          </a:xfrm>
        </p:grpSpPr>
        <p:sp>
          <p:nvSpPr>
            <p:cNvPr id="4" name="Internal Storage 3"/>
            <p:cNvSpPr/>
            <p:nvPr/>
          </p:nvSpPr>
          <p:spPr>
            <a:xfrm>
              <a:off x="384875" y="1039042"/>
              <a:ext cx="2668470" cy="1800000"/>
            </a:xfrm>
            <a:prstGeom prst="flowChartInternalStorag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6775" y="1329000"/>
              <a:ext cx="1975694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6600"/>
                  </a:solidFill>
                </a:rPr>
                <a:t>Your query output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97505" y="923590"/>
              <a:ext cx="732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_  o 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875" y="1303344"/>
              <a:ext cx="373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  <a:p>
              <a:r>
                <a:rPr lang="en-US" dirty="0">
                  <a:solidFill>
                    <a:srgbClr val="800000"/>
                  </a:solidFill>
                </a:rPr>
                <a:t>B</a:t>
              </a:r>
            </a:p>
            <a:p>
              <a:r>
                <a:rPr lang="en-US" dirty="0"/>
                <a:t>C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84875" y="1286508"/>
              <a:ext cx="2668470" cy="128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96775" y="2056769"/>
              <a:ext cx="1980000" cy="12828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6775" y="2209169"/>
              <a:ext cx="1980000" cy="12828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96775" y="2361569"/>
              <a:ext cx="1980000" cy="12828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96775" y="2513969"/>
              <a:ext cx="1980000" cy="12828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96775" y="2666369"/>
              <a:ext cx="1980000" cy="12828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apezoid 28"/>
            <p:cNvSpPr/>
            <p:nvPr/>
          </p:nvSpPr>
          <p:spPr>
            <a:xfrm>
              <a:off x="744960" y="1065380"/>
              <a:ext cx="517736" cy="196870"/>
            </a:xfrm>
            <a:prstGeom prst="trapezoid">
              <a:avLst/>
            </a:prstGeom>
            <a:solidFill>
              <a:schemeClr val="tx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>
              <a:off x="1211904" y="1065380"/>
              <a:ext cx="517736" cy="196870"/>
            </a:xfrm>
            <a:prstGeom prst="trapezoid">
              <a:avLst/>
            </a:prstGeom>
            <a:solidFill>
              <a:schemeClr val="tx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1694568" y="1065380"/>
              <a:ext cx="517736" cy="196870"/>
            </a:xfrm>
            <a:prstGeom prst="trapezoid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060" y="1707977"/>
              <a:ext cx="15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00000"/>
                  </a:solidFill>
                </a:rPr>
                <a:t>C1   C2   C3  …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205903" y="2064563"/>
              <a:ext cx="0" cy="609600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592603" y="2069249"/>
              <a:ext cx="0" cy="609600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988728" y="2064563"/>
              <a:ext cx="0" cy="609600"/>
            </a:xfrm>
            <a:prstGeom prst="line">
              <a:avLst/>
            </a:prstGeom>
            <a:ln w="127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858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253"/>
            <a:ext cx="8567999" cy="4678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2000"/>
              </a:lnSpc>
              <a:buNone/>
            </a:pPr>
            <a:r>
              <a:rPr lang="en-GB" sz="2400" dirty="0">
                <a:cs typeface="Bitstream Vera Sans" charset="0"/>
              </a:rPr>
              <a:t>Via terminal (MySQL monitor / client).</a:t>
            </a:r>
          </a:p>
        </p:txBody>
      </p:sp>
      <p:pic>
        <p:nvPicPr>
          <p:cNvPr id="4" name="Picture 3" descr="mysqlClient_Messi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6963"/>
            <a:ext cx="8674100" cy="4699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query a database</a:t>
            </a:r>
          </a:p>
        </p:txBody>
      </p:sp>
    </p:spTree>
    <p:extLst>
      <p:ext uri="{BB962C8B-B14F-4D97-AF65-F5344CB8AC3E}">
        <p14:creationId xmlns:p14="http://schemas.microsoft.com/office/powerpoint/2010/main" val="26160950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060" y="837253"/>
            <a:ext cx="8567999" cy="4678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2000"/>
              </a:lnSpc>
              <a:buNone/>
            </a:pPr>
            <a:r>
              <a:rPr lang="en-GB" sz="2400" dirty="0">
                <a:cs typeface="Bitstream Vera Sans" charset="0"/>
              </a:rPr>
              <a:t>Via custom applications using API libraries. Here IDL (custom).</a:t>
            </a:r>
          </a:p>
        </p:txBody>
      </p:sp>
      <p:pic>
        <p:nvPicPr>
          <p:cNvPr id="7" name="Picture 6" descr="mysql_MCS-ID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3561"/>
            <a:ext cx="8229600" cy="5194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query a database</a:t>
            </a:r>
          </a:p>
        </p:txBody>
      </p:sp>
    </p:spTree>
    <p:extLst>
      <p:ext uri="{BB962C8B-B14F-4D97-AF65-F5344CB8AC3E}">
        <p14:creationId xmlns:p14="http://schemas.microsoft.com/office/powerpoint/2010/main" val="1772293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SQL: Structured Query Language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2244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Can also be used to build scripts, functions, procedures.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Most common query statements: SELECT, INSERT, DELETE, UPDATE.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Note: INSERT, DELETE are “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record-based</a:t>
            </a:r>
            <a:r>
              <a:rPr lang="en-GB" b="0" dirty="0">
                <a:cs typeface="Bitstream Vera Sans" charset="0"/>
              </a:rPr>
              <a:t>” operations.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Implemented for the first time in 1970 (with the name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SEQUEL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, (</a:t>
            </a:r>
            <a:r>
              <a:rPr lang="en-GB" b="0" i="1" dirty="0">
                <a:solidFill>
                  <a:srgbClr val="CCFFCC"/>
                </a:solidFill>
                <a:cs typeface="Bitstream Vera Sans" charset="0"/>
              </a:rPr>
              <a:t>Structured English Query Language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) for the IBM “System R”.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Adopted as standard ANSI (1986) and ISO (1987) with the name of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SQL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 (pronounced </a:t>
            </a:r>
            <a:r>
              <a:rPr lang="en-GB" altLang="en-GB" b="0" dirty="0">
                <a:solidFill>
                  <a:srgbClr val="CCFFCC"/>
                </a:solidFill>
                <a:cs typeface="Bitstream Vera Sans" charset="0"/>
              </a:rPr>
              <a:t>“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ES-Q-EL</a:t>
            </a:r>
            <a:r>
              <a:rPr lang="en-GB" altLang="en-GB" b="0" dirty="0">
                <a:solidFill>
                  <a:srgbClr val="CCFFCC"/>
                </a:solidFill>
                <a:cs typeface="Bitstream Vera Sans" charset="0"/>
              </a:rPr>
              <a:t>”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);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solidFill>
                  <a:srgbClr val="FFFFFF"/>
                </a:solidFill>
                <a:cs typeface="Bitstream Vera Sans" charset="0"/>
              </a:rPr>
              <a:t>There exist various versions: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SQL-86, SQL-87 (adopted by ISO)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SQL-89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SQL-92 (the most commonly used)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SQL-99 (addition of regular expressions, </a:t>
            </a:r>
            <a:r>
              <a:rPr lang="en-GB" sz="2000" b="0" dirty="0" err="1">
                <a:solidFill>
                  <a:srgbClr val="FFFFFF"/>
                </a:solidFill>
                <a:cs typeface="Bitstream Vera Sans" charset="0"/>
              </a:rPr>
              <a:t>subqueries</a:t>
            </a: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, triggers, etc.)</a:t>
            </a:r>
            <a:endParaRPr lang="en-GB" b="0" dirty="0">
              <a:solidFill>
                <a:srgbClr val="FFFFFF"/>
              </a:solidFill>
              <a:cs typeface="Bitstream Vera Sans" charset="0"/>
            </a:endParaRP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SQL-2003 (XML </a:t>
            </a:r>
            <a:r>
              <a:rPr lang="en-GB" b="0" dirty="0">
                <a:solidFill>
                  <a:srgbClr val="FFFFFF"/>
                </a:solidFill>
                <a:cs typeface="Bitstream Vera Sans" charset="0"/>
              </a:rPr>
              <a:t>and other advanced</a:t>
            </a: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 functionalities. </a:t>
            </a:r>
            <a:r>
              <a:rPr lang="en-GB" sz="2000" b="0" i="1" dirty="0">
                <a:solidFill>
                  <a:srgbClr val="CCFFCC"/>
                </a:solidFill>
                <a:cs typeface="Bitstream Vera Sans" charset="0"/>
              </a:rPr>
              <a:t>Not free</a:t>
            </a: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43229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extensions and DB servers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7045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Each DB server implements it’s own extensions. Some are generally available, other are very specific. Relational DB servers commonly used include: Oracle, Sybase, </a:t>
            </a:r>
            <a:r>
              <a:rPr lang="en-GB" sz="2400" b="0" dirty="0" err="1">
                <a:cs typeface="Bitstream Vera Sans" charset="0"/>
              </a:rPr>
              <a:t>SQLServer</a:t>
            </a:r>
            <a:r>
              <a:rPr lang="en-GB" sz="2400" b="0" dirty="0">
                <a:cs typeface="Bitstream Vera Sans" charset="0"/>
              </a:rPr>
              <a:t>, DB2, 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MySQL, </a:t>
            </a:r>
            <a:r>
              <a:rPr lang="en-GB" sz="2400" b="0" dirty="0" err="1">
                <a:solidFill>
                  <a:srgbClr val="CCFFCC"/>
                </a:solidFill>
                <a:cs typeface="Bitstream Vera Sans" charset="0"/>
              </a:rPr>
              <a:t>PostgreSQL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, SQLite</a:t>
            </a:r>
            <a:r>
              <a:rPr lang="en-GB" sz="2400" b="0" dirty="0">
                <a:cs typeface="Bitstream Vera Sans" charset="0"/>
              </a:rPr>
              <a:t>, …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We have used (and will use)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MySQL</a:t>
            </a:r>
            <a:r>
              <a:rPr lang="en-GB" b="0" dirty="0">
                <a:cs typeface="Bitstream Vera Sans" charset="0"/>
              </a:rPr>
              <a:t> (or 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MariaDB</a:t>
            </a:r>
            <a:r>
              <a:rPr lang="en-GB" b="0" dirty="0">
                <a:cs typeface="Bitstream Vera Sans" charset="0"/>
              </a:rPr>
              <a:t>) as a reference. It is open source and runs on Linux, </a:t>
            </a:r>
            <a:r>
              <a:rPr lang="en-GB" b="0" dirty="0" err="1">
                <a:cs typeface="Bitstream Vera Sans" charset="0"/>
              </a:rPr>
              <a:t>MacOS</a:t>
            </a:r>
            <a:r>
              <a:rPr lang="en-GB" b="0" dirty="0">
                <a:cs typeface="Bitstream Vera Sans" charset="0"/>
              </a:rPr>
              <a:t>, Windows, Solaris, HPUX.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i="1" dirty="0">
                <a:cs typeface="Bitstream Vera Sans" charset="0"/>
              </a:rPr>
              <a:t>Pre-compiled installations are very simple to install. Here we’ll show the source code installation procedure. I suggest you try it yourself. I can help in case of troubles. Just remember to create the </a:t>
            </a:r>
            <a:r>
              <a:rPr lang="en-GB" b="0" i="1" dirty="0">
                <a:solidFill>
                  <a:srgbClr val="CCFFCC"/>
                </a:solidFill>
                <a:cs typeface="Bitstream Vera Sans" charset="0"/>
              </a:rPr>
              <a:t>“root” account</a:t>
            </a:r>
            <a:r>
              <a:rPr lang="en-GB" b="0" i="1" dirty="0">
                <a:cs typeface="Bitstream Vera Sans" charset="0"/>
              </a:rPr>
              <a:t>. It is used for all the management aspects related to the DB server.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SQLite is a zero-configuration DB </a:t>
            </a:r>
            <a:r>
              <a:rPr lang="en-GB" b="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b="0" dirty="0">
                <a:cs typeface="Bitstream Vera Sans" charset="0"/>
                <a:sym typeface="Wingdings"/>
              </a:rPr>
              <a:t> no </a:t>
            </a:r>
            <a:r>
              <a:rPr lang="en-GB" b="0" dirty="0">
                <a:cs typeface="Bitstream Vera Sans" charset="0"/>
              </a:rPr>
              <a:t>client/server architecture.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US" dirty="0"/>
              <a:t>Can be used to manage Application Files.</a:t>
            </a:r>
            <a:r>
              <a:rPr lang="en-US" b="0" dirty="0"/>
              <a:t> Rather than using </a:t>
            </a:r>
            <a:r>
              <a:rPr lang="en-US" b="0" dirty="0" err="1">
                <a:solidFill>
                  <a:srgbClr val="CCFFCC"/>
                </a:solidFill>
              </a:rPr>
              <a:t>fopen</a:t>
            </a:r>
            <a:r>
              <a:rPr lang="en-US" b="0" dirty="0">
                <a:solidFill>
                  <a:srgbClr val="CCFFCC"/>
                </a:solidFill>
              </a:rPr>
              <a:t>() </a:t>
            </a:r>
            <a:r>
              <a:rPr lang="en-US" b="0" dirty="0"/>
              <a:t>to write XML or some proprietary format into disk files used by your application, use an SQLite database instead. You'll avoid having to write and troubleshoot a parser, your data will be more easily accessible and cross-platform, and your updates will be transactional.</a:t>
            </a:r>
            <a:endParaRPr lang="en-GB" dirty="0">
              <a:cs typeface="Bitstream Ver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88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SQL: the language Statements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50081"/>
            <a:ext cx="8567999" cy="60324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DDL</a:t>
            </a:r>
            <a:r>
              <a:rPr lang="en-US" b="0" dirty="0"/>
              <a:t>: is abbreviation of </a:t>
            </a:r>
            <a:r>
              <a:rPr lang="en-US" dirty="0"/>
              <a:t>Data Definition Language</a:t>
            </a:r>
            <a:r>
              <a:rPr lang="en-US" b="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It is used to create and modify the DB structure or schema. Examples: CREATE, ALTER, DROP.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DML</a:t>
            </a:r>
            <a:r>
              <a:rPr lang="en-US" b="0" dirty="0"/>
              <a:t>: abbreviation of </a:t>
            </a:r>
            <a:r>
              <a:rPr lang="en-US" dirty="0"/>
              <a:t>Data Manipulation Language</a:t>
            </a:r>
            <a:r>
              <a:rPr lang="en-US" b="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It is used for managing data within schema objects, e.g. retrieve, store, modify, delete, insert and update data. Examples: SELECT, UPDATE, INSERT.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DCL</a:t>
            </a:r>
            <a:r>
              <a:rPr lang="en-US" b="0" dirty="0"/>
              <a:t>: is abbreviation of </a:t>
            </a:r>
            <a:r>
              <a:rPr lang="en-US" dirty="0"/>
              <a:t>Data Control Language</a:t>
            </a:r>
            <a:r>
              <a:rPr lang="en-US" b="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It is used to create roles, permissions, and referential integrity as well as to control access to database by securing it. Examples: GRANT, REVOKE.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TCL</a:t>
            </a:r>
            <a:r>
              <a:rPr lang="en-US" b="0" dirty="0"/>
              <a:t>: is abbreviation of </a:t>
            </a:r>
            <a:r>
              <a:rPr lang="en-US" dirty="0"/>
              <a:t>Transactional Control Language</a:t>
            </a:r>
            <a:r>
              <a:rPr lang="en-US" b="0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0" dirty="0"/>
              <a:t>It is used to manage different transactions occurring within a database. Examples: COMMIT, ROLLBACK.</a:t>
            </a:r>
          </a:p>
        </p:txBody>
      </p:sp>
    </p:spTree>
    <p:extLst>
      <p:ext uri="{BB962C8B-B14F-4D97-AF65-F5344CB8AC3E}">
        <p14:creationId xmlns:p14="http://schemas.microsoft.com/office/powerpoint/2010/main" val="6944517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DDL: Data Definition Language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32932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0" dirty="0"/>
              <a:t>Create and modify the structure of database objects: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CREATE </a:t>
            </a:r>
            <a:r>
              <a:rPr lang="en-US" b="0" dirty="0"/>
              <a:t>- to create objects in the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ALTER </a:t>
            </a:r>
            <a:r>
              <a:rPr lang="en-US" b="0" dirty="0"/>
              <a:t>- alters the structure of the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DROP </a:t>
            </a:r>
            <a:r>
              <a:rPr lang="en-US" b="0" dirty="0"/>
              <a:t>- delete objects from the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TRUNCATE </a:t>
            </a:r>
            <a:r>
              <a:rPr lang="en-US" b="0" dirty="0"/>
              <a:t>- remove all records from a table, including all spaces allocated for the records are removed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COMMENT </a:t>
            </a:r>
            <a:r>
              <a:rPr lang="en-US" b="0" dirty="0"/>
              <a:t>- add comments to the data dictionary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RENAME </a:t>
            </a:r>
            <a:r>
              <a:rPr lang="en-US" b="0" dirty="0"/>
              <a:t>- rename an object</a:t>
            </a:r>
          </a:p>
        </p:txBody>
      </p:sp>
    </p:spTree>
    <p:extLst>
      <p:ext uri="{BB962C8B-B14F-4D97-AF65-F5344CB8AC3E}">
        <p14:creationId xmlns:p14="http://schemas.microsoft.com/office/powerpoint/2010/main" val="3733179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DML: Data Manipulation Language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12420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0" dirty="0"/>
              <a:t>Manage data within schema objects.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SELECT </a:t>
            </a:r>
            <a:r>
              <a:rPr lang="en-US" b="0" dirty="0"/>
              <a:t>- retrieve data from the a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INSERT </a:t>
            </a:r>
            <a:r>
              <a:rPr lang="en-US" b="0" dirty="0"/>
              <a:t>- insert data into a table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UPDATE </a:t>
            </a:r>
            <a:r>
              <a:rPr lang="en-US" b="0" dirty="0"/>
              <a:t>- updates existing data within a table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DELETE </a:t>
            </a:r>
            <a:r>
              <a:rPr lang="en-US" b="0" dirty="0"/>
              <a:t>- deletes all records from a table, the space for the records remain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CALL </a:t>
            </a:r>
            <a:r>
              <a:rPr lang="en-US" b="0" dirty="0"/>
              <a:t>- call a SQL or (other language) subprogram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LOCK TABLE </a:t>
            </a:r>
            <a:r>
              <a:rPr lang="en-US" b="0" dirty="0"/>
              <a:t>- control concurrency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solidFill>
                  <a:srgbClr val="CCFFCC"/>
                </a:solidFill>
                <a:cs typeface="Bitstream Vera Sans" charset="0"/>
              </a:rPr>
              <a:t>REPLACE/MERGE</a:t>
            </a:r>
            <a:r>
              <a:rPr lang="en-GB" dirty="0">
                <a:cs typeface="Bitstream Vera Sans" charset="0"/>
              </a:rPr>
              <a:t>, DO, HANDLER, LOAD DATA INFILE</a:t>
            </a:r>
          </a:p>
          <a:p>
            <a:pPr lvl="1">
              <a:buFont typeface="Wingdings" pitchFamily="2" charset="2"/>
              <a:buChar char="Ø"/>
            </a:pPr>
            <a:r>
              <a:rPr lang="en-GB" b="0" dirty="0"/>
              <a:t>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5253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DML: Data Manipulation Language (2)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394025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Prepared Statements: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PREPARE, EXECUTE, DEALLOCATE PREPARE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Compound-statements: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BEGIN … END, DECLARE, SELECT … INTO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Cursors: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OPEN, FETCH, CLOSE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US" sz="2400" b="0" dirty="0"/>
              <a:t>Flow Control Constructs: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IF, CASE, LOOP, LEAVE, ITERATE, REPEAT, WHILE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00320637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DCL: Administration Statements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1569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Account management: users, permissions, view status, etc.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CREATE USER, DROP USER, RENAME USER, GRANT, REVOKE, SET PASSWORD, e.g.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GRANT </a:t>
            </a:r>
            <a:r>
              <a:rPr lang="en-US" b="0" dirty="0"/>
              <a:t>- gives user's access privileges to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REVOKE </a:t>
            </a:r>
            <a:r>
              <a:rPr lang="en-US" b="0" dirty="0"/>
              <a:t>- withdraw access privileges given with the GRANT command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Table maintenance: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ANALYSE TABLE, CHECK TABLE, REPAIR TABLE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US" sz="2400" b="0" dirty="0"/>
              <a:t>Plugin and User-Defined Function Statements: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dirty="0">
                <a:cs typeface="Bitstream Vera Sans" charset="0"/>
              </a:rPr>
              <a:t>CREATE/DROP FUNCTION, INSTALL/UNINSTALL PLUGIN</a:t>
            </a:r>
          </a:p>
        </p:txBody>
      </p:sp>
    </p:spTree>
    <p:extLst>
      <p:ext uri="{BB962C8B-B14F-4D97-AF65-F5344CB8AC3E}">
        <p14:creationId xmlns:p14="http://schemas.microsoft.com/office/powerpoint/2010/main" val="2740469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18843"/>
            <a:ext cx="8568000" cy="5099409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0" dirty="0">
                <a:latin typeface="Arial" charset="0"/>
              </a:rPr>
              <a:t>A </a:t>
            </a:r>
            <a:r>
              <a:rPr lang="en-US" sz="2000" b="0" dirty="0">
                <a:solidFill>
                  <a:srgbClr val="CCFFCC"/>
                </a:solidFill>
                <a:latin typeface="Arial" charset="0"/>
              </a:rPr>
              <a:t>database</a:t>
            </a:r>
            <a:r>
              <a:rPr lang="en-US" sz="2000" b="0" dirty="0">
                <a:latin typeface="Arial" charset="0"/>
              </a:rPr>
              <a:t> (DB) is a very large collection of related data, usually too large to fit into main memory and often used by many users </a:t>
            </a:r>
            <a:r>
              <a:rPr lang="en-US" sz="2000" b="0" dirty="0">
                <a:solidFill>
                  <a:srgbClr val="CCFFCC"/>
                </a:solidFill>
                <a:latin typeface="Arial" charset="0"/>
              </a:rPr>
              <a:t>simultaneously</a:t>
            </a:r>
            <a:r>
              <a:rPr lang="en-US" sz="2000" b="0" dirty="0">
                <a:latin typeface="Arial" charset="0"/>
              </a:rPr>
              <a:t>.</a:t>
            </a:r>
            <a:endParaRPr lang="en-US" sz="2200" b="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A </a:t>
            </a:r>
            <a:r>
              <a:rPr lang="en-US" sz="2200" b="0" dirty="0">
                <a:solidFill>
                  <a:srgbClr val="CCFFCC"/>
                </a:solidFill>
              </a:rPr>
              <a:t>database system</a:t>
            </a:r>
            <a:r>
              <a:rPr lang="en-US" sz="2200" b="0" dirty="0"/>
              <a:t> implements </a:t>
            </a:r>
            <a:r>
              <a:rPr lang="en-US" sz="2200" b="0" dirty="0">
                <a:solidFill>
                  <a:srgbClr val="CCFFCC"/>
                </a:solidFill>
              </a:rPr>
              <a:t>real-world concepts</a:t>
            </a:r>
            <a:r>
              <a:rPr lang="en-US" sz="2200" b="0" dirty="0"/>
              <a:t> and applications (entities, properties, relationships).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The invention of this database system has </a:t>
            </a:r>
            <a:r>
              <a:rPr lang="en-US" sz="2200" b="0" dirty="0">
                <a:solidFill>
                  <a:srgbClr val="CCFFCC"/>
                </a:solidFill>
              </a:rPr>
              <a:t>standardized</a:t>
            </a:r>
            <a:r>
              <a:rPr lang="en-US" sz="2200" b="0" dirty="0"/>
              <a:t> the way data is stored and processed.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Most of the database systems in use today are based on the relational system. </a:t>
            </a:r>
            <a:r>
              <a:rPr lang="en-US" sz="2200" b="0" i="1" dirty="0"/>
              <a:t>However other types of DBs exist, e.g. </a:t>
            </a:r>
            <a:r>
              <a:rPr lang="en-US" sz="2200" b="0" i="1" dirty="0" err="1">
                <a:solidFill>
                  <a:srgbClr val="CCFFCC"/>
                </a:solidFill>
              </a:rPr>
              <a:t>NoSQL</a:t>
            </a:r>
            <a:r>
              <a:rPr lang="en-US" sz="2200" b="0" i="1" dirty="0">
                <a:solidFill>
                  <a:srgbClr val="CCFFCC"/>
                </a:solidFill>
              </a:rPr>
              <a:t> or OODBs</a:t>
            </a:r>
            <a:r>
              <a:rPr lang="en-US" sz="2200" b="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A </a:t>
            </a:r>
            <a:r>
              <a:rPr lang="en-US" sz="2200" b="0" dirty="0">
                <a:solidFill>
                  <a:srgbClr val="CCFFCC"/>
                </a:solidFill>
              </a:rPr>
              <a:t>relational database</a:t>
            </a:r>
            <a:r>
              <a:rPr lang="en-US" sz="2200" b="0" dirty="0"/>
              <a:t> consists of a collection of </a:t>
            </a:r>
            <a:r>
              <a:rPr lang="en-US" sz="2200" b="0" dirty="0">
                <a:solidFill>
                  <a:srgbClr val="CCFFCC"/>
                </a:solidFill>
              </a:rPr>
              <a:t>tables</a:t>
            </a:r>
            <a:r>
              <a:rPr lang="en-US" sz="2200" b="0" dirty="0"/>
              <a:t> (</a:t>
            </a:r>
            <a:r>
              <a:rPr lang="en-US" sz="2200" b="0" i="1" dirty="0"/>
              <a:t>relations</a:t>
            </a:r>
            <a:r>
              <a:rPr lang="en-US" sz="2200" b="0" dirty="0"/>
              <a:t>) that store particular sets of data among which </a:t>
            </a:r>
            <a:r>
              <a:rPr lang="en-US" sz="2200" b="0" dirty="0">
                <a:solidFill>
                  <a:srgbClr val="CCFFCC"/>
                </a:solidFill>
              </a:rPr>
              <a:t>relationships</a:t>
            </a:r>
            <a:r>
              <a:rPr lang="en-US" sz="2200" b="0" dirty="0"/>
              <a:t> can exist.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Application in all types of data management: banks, airlines and travel services, web applications, e-commerce, telecommunication, digital libraries, scientific data,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Database Management System (DBMS): principles</a:t>
            </a:r>
          </a:p>
        </p:txBody>
      </p:sp>
    </p:spTree>
    <p:extLst>
      <p:ext uri="{BB962C8B-B14F-4D97-AF65-F5344CB8AC3E}">
        <p14:creationId xmlns:p14="http://schemas.microsoft.com/office/powerpoint/2010/main" val="36757938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SQL: Utility Statements and common clauses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632718" cy="40376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View status, etc.: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200" b="0" dirty="0">
                <a:cs typeface="Bitstream Vera Sans" charset="0"/>
              </a:rPr>
              <a:t>SET, </a:t>
            </a:r>
            <a:r>
              <a:rPr lang="en-GB" sz="2200" b="0" u="sng" dirty="0">
                <a:solidFill>
                  <a:srgbClr val="CCFFCC"/>
                </a:solidFill>
                <a:cs typeface="Bitstream Vera Sans" charset="0"/>
              </a:rPr>
              <a:t>SHOW</a:t>
            </a:r>
            <a:r>
              <a:rPr lang="en-GB" sz="2200" b="0" dirty="0">
                <a:cs typeface="Bitstream Vera Sans" charset="0"/>
              </a:rPr>
              <a:t>, DESCRIBE ( </a:t>
            </a:r>
            <a:r>
              <a:rPr lang="en-US" sz="2200" b="0" i="1" dirty="0"/>
              <a:t>SHOW COLUMNS FROM </a:t>
            </a:r>
            <a:r>
              <a:rPr lang="en-US" sz="2200" b="0" dirty="0"/>
              <a:t>), </a:t>
            </a:r>
            <a:r>
              <a:rPr lang="en-US" sz="2200" b="0" u="sng" dirty="0">
                <a:solidFill>
                  <a:srgbClr val="CCFFCC"/>
                </a:solidFill>
              </a:rPr>
              <a:t>EXPLAIN</a:t>
            </a:r>
            <a:r>
              <a:rPr lang="en-US" sz="2200" b="0" dirty="0"/>
              <a:t>, HELP, USE, </a:t>
            </a:r>
            <a:r>
              <a:rPr lang="en-GB" sz="2200" b="0" dirty="0">
                <a:cs typeface="Bitstream Vera Sans" charset="0"/>
              </a:rPr>
              <a:t>FLUSH, KILL, RESET, e.g.</a:t>
            </a:r>
          </a:p>
          <a:p>
            <a:pPr marL="812800" lvl="2" indent="0">
              <a:lnSpc>
                <a:spcPct val="102000"/>
              </a:lnSpc>
              <a:buNone/>
            </a:pPr>
            <a:r>
              <a:rPr lang="en-US" dirty="0">
                <a:latin typeface="Consolas"/>
                <a:cs typeface="Consolas"/>
              </a:rPr>
              <a:t>SHOW </a:t>
            </a:r>
            <a:r>
              <a:rPr lang="en-US" i="1" dirty="0">
                <a:latin typeface="Consolas"/>
                <a:cs typeface="Consolas"/>
              </a:rPr>
              <a:t>item</a:t>
            </a:r>
            <a:r>
              <a:rPr lang="en-US" sz="2200" dirty="0"/>
              <a:t> </a:t>
            </a:r>
            <a:r>
              <a:rPr lang="en-US" sz="2200" b="0" dirty="0"/>
              <a:t>– provide information about a long list of things: databases, tables, view, columns, functions, status, about the server, …</a:t>
            </a:r>
            <a:endParaRPr lang="en-GB" sz="2400" dirty="0">
              <a:cs typeface="Bitstream Vera Sans" charset="0"/>
            </a:endParaRP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US" b="0" dirty="0">
                <a:latin typeface="Consolas"/>
                <a:cs typeface="Consolas"/>
              </a:rPr>
              <a:t>EXPLAIN </a:t>
            </a:r>
            <a:r>
              <a:rPr lang="en-US" b="0" i="1" dirty="0">
                <a:latin typeface="Consolas"/>
                <a:cs typeface="Consolas"/>
              </a:rPr>
              <a:t>item</a:t>
            </a:r>
            <a:r>
              <a:rPr lang="en-US" sz="2200" b="0" dirty="0"/>
              <a:t> – explain query execution, access path to data, …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EXPLAIN SELECT </a:t>
            </a:r>
            <a:r>
              <a:rPr lang="en-GB" b="0" i="1" dirty="0" err="1">
                <a:solidFill>
                  <a:srgbClr val="CCFFCC"/>
                </a:solidFill>
                <a:latin typeface="Consolas"/>
                <a:cs typeface="Consolas"/>
              </a:rPr>
              <a:t>the_Query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;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Common SELECT clauses:</a:t>
            </a:r>
          </a:p>
          <a:p>
            <a:pPr marL="803275" lvl="2" indent="-40005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LIMIT, HAVING, </a:t>
            </a:r>
            <a:r>
              <a:rPr lang="en-GB" b="0" u="sng" dirty="0">
                <a:solidFill>
                  <a:srgbClr val="CCFFCC"/>
                </a:solidFill>
                <a:cs typeface="Bitstream Vera Sans" charset="0"/>
              </a:rPr>
              <a:t>GROUP BY</a:t>
            </a:r>
            <a:r>
              <a:rPr lang="en-GB" b="0" dirty="0">
                <a:cs typeface="Bitstream Vera Sans" charset="0"/>
              </a:rPr>
              <a:t>, ORDER BY, INTO OUTFILE, BETWEEN, IN</a:t>
            </a:r>
          </a:p>
        </p:txBody>
      </p:sp>
      <p:grpSp>
        <p:nvGrpSpPr>
          <p:cNvPr id="6" name="Group 5"/>
          <p:cNvGrpSpPr/>
          <p:nvPr/>
        </p:nvGrpSpPr>
        <p:grpSpPr>
          <a:xfrm rot="10800000">
            <a:off x="2618441" y="4908091"/>
            <a:ext cx="1574369" cy="751939"/>
            <a:chOff x="2695415" y="4819827"/>
            <a:chExt cx="1574369" cy="751939"/>
          </a:xfrm>
        </p:grpSpPr>
        <p:sp>
          <p:nvSpPr>
            <p:cNvPr id="3" name="Left Brace 2"/>
            <p:cNvSpPr/>
            <p:nvPr/>
          </p:nvSpPr>
          <p:spPr>
            <a:xfrm rot="5400000">
              <a:off x="3273548" y="4756229"/>
              <a:ext cx="414679" cy="121639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0800000">
              <a:off x="2695415" y="4819827"/>
              <a:ext cx="1574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prstClr val="white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cs typeface="Bitstream Vera Sans" charset="0"/>
                </a:rPr>
                <a:t>Aggregation</a:t>
              </a:r>
              <a:endParaRPr lang="en-US" sz="22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113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SQL: Functions and Operators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8320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Most of them are SQL standard, other are specific to each DB server. Below those for MySQL.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Operators (</a:t>
            </a:r>
            <a:r>
              <a:rPr lang="en-US" b="0" i="1" dirty="0">
                <a:solidFill>
                  <a:srgbClr val="FFFFFF"/>
                </a:solidFill>
              </a:rPr>
              <a:t>with Type Conversion in Expression Evaluation</a:t>
            </a:r>
            <a:r>
              <a:rPr lang="en-US" b="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Control Flow Functions ( </a:t>
            </a:r>
            <a:r>
              <a:rPr lang="en-US" b="0" dirty="0">
                <a:solidFill>
                  <a:srgbClr val="CCFFCC"/>
                </a:solidFill>
              </a:rPr>
              <a:t>IF(), CASE </a:t>
            </a:r>
            <a:r>
              <a:rPr lang="en-US" b="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String Functions, Numeric Functions and Operators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Date and Time Functions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Full-Text Search Functions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Cast Functions and Operators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XML Functions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Bit Functions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			</a:t>
            </a:r>
            <a:r>
              <a:rPr lang="en-US" sz="2000" i="1" dirty="0">
                <a:solidFill>
                  <a:srgbClr val="FFFFFF"/>
                </a:solidFill>
              </a:rPr>
              <a:t>…continue…</a:t>
            </a:r>
          </a:p>
        </p:txBody>
      </p:sp>
    </p:spTree>
    <p:extLst>
      <p:ext uri="{BB962C8B-B14F-4D97-AF65-F5344CB8AC3E}">
        <p14:creationId xmlns:p14="http://schemas.microsoft.com/office/powerpoint/2010/main" val="2504213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SQL: Functions and Operators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89015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lang="en-US" sz="2000" i="1" dirty="0">
                <a:solidFill>
                  <a:srgbClr val="FFFFFF"/>
                </a:solidFill>
              </a:rPr>
              <a:t>…continued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Encryption and Compression Functions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Information / miscellaneous Functions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Functions and Modifiers for Use with </a:t>
            </a:r>
            <a:r>
              <a:rPr lang="en-US" b="0" dirty="0">
                <a:solidFill>
                  <a:srgbClr val="CCFFCC"/>
                </a:solidFill>
              </a:rPr>
              <a:t>GROUP BY</a:t>
            </a:r>
            <a:r>
              <a:rPr lang="en-US" b="0" dirty="0">
                <a:solidFill>
                  <a:srgbClr val="FFFFFF"/>
                </a:solidFill>
              </a:rPr>
              <a:t> Clauses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Spatial Extensions</a:t>
            </a:r>
          </a:p>
          <a:p>
            <a:pPr>
              <a:lnSpc>
                <a:spcPct val="5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FFFFFF"/>
                </a:solidFill>
              </a:rPr>
              <a:t>Precision Math</a:t>
            </a:r>
          </a:p>
          <a:p>
            <a:pPr marL="66675" lvl="1" indent="0">
              <a:lnSpc>
                <a:spcPct val="102000"/>
              </a:lnSpc>
              <a:buNone/>
            </a:pPr>
            <a:endParaRPr lang="en-GB" sz="2400" dirty="0">
              <a:cs typeface="Bitstream Vera Sans" charset="0"/>
            </a:endParaRPr>
          </a:p>
          <a:p>
            <a:pPr marL="66675" lvl="1" indent="0">
              <a:lnSpc>
                <a:spcPct val="102000"/>
              </a:lnSpc>
              <a:buNone/>
            </a:pPr>
            <a:endParaRPr lang="en-GB" sz="2400" dirty="0">
              <a:cs typeface="Bitstream Vera Sans" charset="0"/>
            </a:endParaRPr>
          </a:p>
          <a:p>
            <a:pPr marL="66675" lvl="1" indent="0">
              <a:lnSpc>
                <a:spcPct val="102000"/>
              </a:lnSpc>
              <a:buNone/>
            </a:pPr>
            <a:r>
              <a:rPr lang="en-GB" sz="2400" dirty="0">
                <a:cs typeface="Bitstream Vera Sans" charset="0"/>
              </a:rPr>
              <a:t>Note:</a:t>
            </a:r>
          </a:p>
          <a:p>
            <a:pPr marL="850900" lvl="1" indent="-447675">
              <a:buFont typeface="+mj-lt"/>
              <a:buAutoNum type="arabicPeriod"/>
            </a:pPr>
            <a:r>
              <a:rPr lang="en-US" sz="2000" dirty="0"/>
              <a:t>All </a:t>
            </a:r>
            <a:r>
              <a:rPr lang="en-US" sz="2000" dirty="0">
                <a:solidFill>
                  <a:srgbClr val="CCFFCC"/>
                </a:solidFill>
              </a:rPr>
              <a:t>commands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CFFCC"/>
                </a:solidFill>
              </a:rPr>
              <a:t>column names</a:t>
            </a:r>
            <a:r>
              <a:rPr lang="en-US" sz="2000" dirty="0"/>
              <a:t> are </a:t>
            </a:r>
            <a:r>
              <a:rPr lang="en-US" sz="2000" dirty="0">
                <a:solidFill>
                  <a:srgbClr val="FFFF00"/>
                </a:solidFill>
              </a:rPr>
              <a:t>case insensitive</a:t>
            </a:r>
            <a:r>
              <a:rPr lang="en-US" sz="2000" dirty="0"/>
              <a:t>.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2000" dirty="0">
                <a:solidFill>
                  <a:srgbClr val="CCFFCC"/>
                </a:solidFill>
              </a:rPr>
              <a:t>DB names and Table names</a:t>
            </a:r>
            <a:r>
              <a:rPr lang="en-US" sz="2000" dirty="0"/>
              <a:t> “</a:t>
            </a:r>
            <a:r>
              <a:rPr lang="en-US" sz="2000" dirty="0">
                <a:solidFill>
                  <a:srgbClr val="FFFF00"/>
                </a:solidFill>
              </a:rPr>
              <a:t>can</a:t>
            </a:r>
            <a:r>
              <a:rPr lang="en-US" sz="2000" dirty="0"/>
              <a:t>” be case sensitive, depending on OS and configuration of the server.</a:t>
            </a:r>
          </a:p>
        </p:txBody>
      </p:sp>
    </p:spTree>
    <p:extLst>
      <p:ext uri="{BB962C8B-B14F-4D97-AF65-F5344CB8AC3E}">
        <p14:creationId xmlns:p14="http://schemas.microsoft.com/office/powerpoint/2010/main" val="5817358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The importance of indexing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94131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Except for small tables and for table which will need to be ready (almost) at every query, you must always index the table on one or more columns, either as a compound single index or with multiple indices.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There are various types of 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index</a:t>
            </a:r>
            <a:r>
              <a:rPr lang="en-GB" sz="2400" b="0" dirty="0">
                <a:cs typeface="Bitstream Vera Sans" charset="0"/>
              </a:rPr>
              <a:t> (or </a:t>
            </a:r>
            <a:r>
              <a:rPr lang="en-GB" sz="2400" b="0" dirty="0">
                <a:solidFill>
                  <a:srgbClr val="CCFFCC"/>
                </a:solidFill>
                <a:cs typeface="Bitstream Vera Sans" charset="0"/>
              </a:rPr>
              <a:t>key</a:t>
            </a:r>
            <a:r>
              <a:rPr lang="en-GB" sz="2400" b="0" dirty="0">
                <a:cs typeface="Bitstream Vera Sans" charset="0"/>
              </a:rPr>
              <a:t>):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Primary key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Unique key (</a:t>
            </a:r>
            <a:r>
              <a:rPr lang="en-GB" b="0" i="1" dirty="0" err="1">
                <a:cs typeface="Bitstream Vera Sans" charset="0"/>
              </a:rPr>
              <a:t>superkey</a:t>
            </a:r>
            <a:r>
              <a:rPr lang="en-GB" b="0" i="1" dirty="0">
                <a:cs typeface="Bitstream Vera Sans" charset="0"/>
              </a:rPr>
              <a:t>, compound key, composite key, alternate key</a:t>
            </a:r>
            <a:r>
              <a:rPr lang="en-GB" b="0" dirty="0">
                <a:cs typeface="Bitstream Vera Sans" charset="0"/>
              </a:rPr>
              <a:t>)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Multiple key </a:t>
            </a:r>
            <a:r>
              <a:rPr lang="en-GB" b="0" i="1" dirty="0">
                <a:cs typeface="Bitstream Vera Sans" charset="0"/>
              </a:rPr>
              <a:t>(foreign key</a:t>
            </a:r>
            <a:r>
              <a:rPr lang="en-GB" b="0" dirty="0">
                <a:cs typeface="Bitstream Vera Sans" charset="0"/>
              </a:rPr>
              <a:t>)</a:t>
            </a:r>
          </a:p>
          <a:p>
            <a:pPr marL="66675" lvl="1" indent="0">
              <a:lnSpc>
                <a:spcPct val="102000"/>
              </a:lnSpc>
              <a:buNone/>
            </a:pPr>
            <a:r>
              <a:rPr lang="en-GB" sz="2400" b="0" dirty="0">
                <a:cs typeface="Bitstream Vera Sans" charset="0"/>
              </a:rPr>
              <a:t>Note:</a:t>
            </a:r>
          </a:p>
          <a:p>
            <a:pPr marL="850900" lvl="1" indent="-447675">
              <a:buFont typeface="+mj-lt"/>
              <a:buAutoNum type="arabicPeriod"/>
            </a:pPr>
            <a:r>
              <a:rPr lang="en-US" sz="2000" b="0" dirty="0"/>
              <a:t>Generally a key can be the combination of more columns.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2000" b="0" dirty="0"/>
              <a:t>Keys have several constraints.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2000" b="0" dirty="0"/>
              <a:t>The </a:t>
            </a:r>
            <a:r>
              <a:rPr lang="en-US" sz="2000" b="0" dirty="0">
                <a:solidFill>
                  <a:srgbClr val="CCFFCC"/>
                </a:solidFill>
              </a:rPr>
              <a:t>foreign key</a:t>
            </a:r>
            <a:r>
              <a:rPr lang="en-US" sz="2000" b="0" dirty="0"/>
              <a:t> identifies 1 or more columns in one (</a:t>
            </a:r>
            <a:r>
              <a:rPr lang="en-US" sz="2000" b="0" dirty="0">
                <a:solidFill>
                  <a:srgbClr val="CCFFCC"/>
                </a:solidFill>
              </a:rPr>
              <a:t>referencing</a:t>
            </a:r>
            <a:r>
              <a:rPr lang="en-US" sz="2000" b="0" dirty="0"/>
              <a:t>) table that refers to a set of columns in another (</a:t>
            </a:r>
            <a:r>
              <a:rPr lang="en-US" sz="2000" b="0" dirty="0">
                <a:solidFill>
                  <a:srgbClr val="CCFFCC"/>
                </a:solidFill>
              </a:rPr>
              <a:t>referenced</a:t>
            </a:r>
            <a:r>
              <a:rPr lang="en-US" sz="2000" b="0" dirty="0"/>
              <a:t>) table. The columns in the referencing table must be the primary key or other candidate key in the referenced table.</a:t>
            </a:r>
          </a:p>
        </p:txBody>
      </p:sp>
    </p:spTree>
    <p:extLst>
      <p:ext uri="{BB962C8B-B14F-4D97-AF65-F5344CB8AC3E}">
        <p14:creationId xmlns:p14="http://schemas.microsoft.com/office/powerpoint/2010/main" val="1705880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The importance of indexing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45424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2000"/>
              </a:lnSpc>
              <a:buNone/>
            </a:pPr>
            <a:r>
              <a:rPr lang="en-GB" dirty="0">
                <a:cs typeface="Bitstream Vera Sans" charset="0"/>
              </a:rPr>
              <a:t>Primary key constraints: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A set of attributes is a </a:t>
            </a:r>
            <a:r>
              <a:rPr lang="en-US" b="0" i="1" dirty="0">
                <a:solidFill>
                  <a:srgbClr val="CCFFCC"/>
                </a:solidFill>
              </a:rPr>
              <a:t>key</a:t>
            </a:r>
            <a:r>
              <a:rPr lang="en-US" b="0" dirty="0"/>
              <a:t> for a relation if: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No two distinct rows can have the same values in all key fields.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A proper subset of the key attributes is not a key.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 err="1"/>
              <a:t>Superkey</a:t>
            </a:r>
            <a:r>
              <a:rPr lang="en-US" b="0" dirty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It is a set of attributes within a table whose values can be used to uniquely identify a tuple.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A proper subset of a </a:t>
            </a:r>
            <a:r>
              <a:rPr lang="en-US" b="0" dirty="0" err="1"/>
              <a:t>superkey</a:t>
            </a:r>
            <a:r>
              <a:rPr lang="en-US" b="0" dirty="0"/>
              <a:t> may be a </a:t>
            </a:r>
            <a:r>
              <a:rPr lang="en-US" b="0" dirty="0" err="1"/>
              <a:t>superkey</a:t>
            </a:r>
            <a:r>
              <a:rPr lang="en-US" b="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If multiple keys, one of them is chosen to be the primary key.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0" dirty="0"/>
              <a:t>e.g.: </a:t>
            </a:r>
            <a:r>
              <a:rPr lang="en-US" sz="2000" b="0" dirty="0">
                <a:solidFill>
                  <a:srgbClr val="CCFFCC"/>
                </a:solidFill>
                <a:latin typeface="Consolas"/>
                <a:cs typeface="Consolas"/>
              </a:rPr>
              <a:t>PRIMARY KEY (</a:t>
            </a:r>
            <a:r>
              <a:rPr lang="en-US" sz="2000" b="0" dirty="0" err="1">
                <a:solidFill>
                  <a:srgbClr val="CCFFCC"/>
                </a:solidFill>
                <a:latin typeface="Consolas"/>
                <a:cs typeface="Consolas"/>
              </a:rPr>
              <a:t>StarCat</a:t>
            </a:r>
            <a:r>
              <a:rPr lang="en-US" sz="2000" b="0" dirty="0">
                <a:solidFill>
                  <a:srgbClr val="CCFFCC"/>
                </a:solidFill>
                <a:latin typeface="Consolas"/>
                <a:cs typeface="Consolas"/>
              </a:rPr>
              <a:t>) = &lt;</a:t>
            </a:r>
            <a:r>
              <a:rPr lang="en-US" sz="2000" b="0" dirty="0" err="1">
                <a:solidFill>
                  <a:srgbClr val="CCFFCC"/>
                </a:solidFill>
                <a:latin typeface="Consolas"/>
                <a:cs typeface="Consolas"/>
              </a:rPr>
              <a:t>StarID</a:t>
            </a:r>
            <a:r>
              <a:rPr lang="en-US" sz="2000" b="0" dirty="0">
                <a:solidFill>
                  <a:srgbClr val="CCFFCC"/>
                </a:solidFill>
                <a:latin typeface="Consolas"/>
                <a:cs typeface="Consola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98058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The importance of indexing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397975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2000"/>
              </a:lnSpc>
              <a:buNone/>
            </a:pPr>
            <a:r>
              <a:rPr lang="en-GB" dirty="0">
                <a:cs typeface="Bitstream Vera Sans" charset="0"/>
              </a:rPr>
              <a:t>Candidate keys (SQL: Unique):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Keys that are not primary keys are </a:t>
            </a:r>
            <a:r>
              <a:rPr lang="en-US" b="0" dirty="0">
                <a:solidFill>
                  <a:srgbClr val="CCFFCC"/>
                </a:solidFill>
              </a:rPr>
              <a:t>candidate keys</a:t>
            </a:r>
            <a:r>
              <a:rPr lang="en-US" b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Specified in SQL using </a:t>
            </a:r>
            <a:r>
              <a:rPr lang="en-US" b="0" dirty="0">
                <a:solidFill>
                  <a:srgbClr val="CCFFCC"/>
                </a:solidFill>
              </a:rPr>
              <a:t>UNIQUE</a:t>
            </a:r>
            <a:r>
              <a:rPr lang="en-US" b="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Attribute of unique key may have </a:t>
            </a:r>
            <a:r>
              <a:rPr lang="en-US" b="0" dirty="0">
                <a:solidFill>
                  <a:srgbClr val="CCFFCC"/>
                </a:solidFill>
              </a:rPr>
              <a:t>NULL</a:t>
            </a:r>
            <a:r>
              <a:rPr lang="en-US" b="0" dirty="0"/>
              <a:t> values !</a:t>
            </a:r>
          </a:p>
          <a:p>
            <a:pPr marL="449263" indent="0">
              <a:buNone/>
            </a:pPr>
            <a:r>
              <a:rPr lang="en-US" b="0" dirty="0" err="1"/>
              <a:t>Eg</a:t>
            </a:r>
            <a:r>
              <a:rPr lang="en-US" b="0" dirty="0"/>
              <a:t>: </a:t>
            </a:r>
            <a:r>
              <a:rPr lang="en-US" b="0" dirty="0" err="1"/>
              <a:t>StarCat</a:t>
            </a:r>
            <a:r>
              <a:rPr lang="en-US" b="0" dirty="0"/>
              <a:t> (</a:t>
            </a:r>
            <a:r>
              <a:rPr lang="en-US" b="0" dirty="0" err="1"/>
              <a:t>starID</a:t>
            </a:r>
            <a:r>
              <a:rPr lang="en-US" b="0" dirty="0"/>
              <a:t>, </a:t>
            </a:r>
            <a:r>
              <a:rPr lang="en-US" b="0" dirty="0" err="1"/>
              <a:t>coordID</a:t>
            </a:r>
            <a:r>
              <a:rPr lang="en-US" b="0" dirty="0"/>
              <a:t>)</a:t>
            </a:r>
          </a:p>
          <a:p>
            <a:pPr marL="403225" lvl="1" indent="0">
              <a:lnSpc>
                <a:spcPct val="90000"/>
              </a:lnSpc>
              <a:buNone/>
            </a:pPr>
            <a:r>
              <a:rPr lang="en-US" b="0" dirty="0"/>
              <a:t>	</a:t>
            </a:r>
            <a:r>
              <a:rPr lang="en-US" sz="2000" b="0" dirty="0">
                <a:latin typeface="Consolas"/>
                <a:cs typeface="Consolas"/>
              </a:rPr>
              <a:t>PRIMARY KEY (</a:t>
            </a:r>
            <a:r>
              <a:rPr lang="en-US" sz="2000" b="0" dirty="0" err="1">
                <a:latin typeface="Consolas"/>
                <a:cs typeface="Consolas"/>
              </a:rPr>
              <a:t>StarCat</a:t>
            </a:r>
            <a:r>
              <a:rPr lang="en-US" sz="2000" b="0" dirty="0">
                <a:latin typeface="Consolas"/>
                <a:cs typeface="Consolas"/>
              </a:rPr>
              <a:t>) = &lt;</a:t>
            </a:r>
            <a:r>
              <a:rPr lang="en-US" sz="2000" b="0" dirty="0" err="1">
                <a:latin typeface="Consolas"/>
                <a:cs typeface="Consolas"/>
              </a:rPr>
              <a:t>starID</a:t>
            </a:r>
            <a:r>
              <a:rPr lang="en-US" sz="2000" b="0" dirty="0">
                <a:latin typeface="Consolas"/>
                <a:cs typeface="Consolas"/>
              </a:rPr>
              <a:t>&gt;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nsolas"/>
                <a:cs typeface="Consolas"/>
              </a:rPr>
              <a:t>		CANDIDATE KEY (</a:t>
            </a:r>
            <a:r>
              <a:rPr lang="en-US" sz="2000" b="0" dirty="0" err="1">
                <a:latin typeface="Consolas"/>
                <a:cs typeface="Consolas"/>
              </a:rPr>
              <a:t>StarCat</a:t>
            </a:r>
            <a:r>
              <a:rPr lang="en-US" sz="2000" b="0" dirty="0">
                <a:latin typeface="Consolas"/>
                <a:cs typeface="Consolas"/>
              </a:rPr>
              <a:t>) = &lt;</a:t>
            </a:r>
            <a:r>
              <a:rPr lang="en-US" sz="2000" b="0" dirty="0" err="1">
                <a:latin typeface="Consolas"/>
                <a:cs typeface="Consolas"/>
              </a:rPr>
              <a:t>coordID</a:t>
            </a:r>
            <a:r>
              <a:rPr lang="en-US" sz="2000" b="0" dirty="0">
                <a:latin typeface="Consolas"/>
                <a:cs typeface="Consolas"/>
              </a:rPr>
              <a:t>&gt;</a:t>
            </a:r>
            <a:endParaRPr lang="en-US" sz="2000" b="0" dirty="0">
              <a:solidFill>
                <a:srgbClr val="CCFFCC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59971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1683609"/>
            <a:ext cx="8674843" cy="48394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2000"/>
              </a:lnSpc>
              <a:buNone/>
            </a:pPr>
            <a:r>
              <a:rPr lang="en-GB" b="0" dirty="0">
                <a:cs typeface="Bitstream Vera Sans" charset="0"/>
              </a:rPr>
              <a:t>Indexing examples:</a:t>
            </a:r>
          </a:p>
          <a:p>
            <a:pPr marL="358775" indent="0">
              <a:buNone/>
            </a:pPr>
            <a:r>
              <a:rPr lang="en-GB" sz="2000" b="0" dirty="0">
                <a:latin typeface="Consolas"/>
                <a:cs typeface="Consolas"/>
              </a:rPr>
              <a:t>ALTER TABLE Messier ADD UNIQUE KEY (M);</a:t>
            </a:r>
          </a:p>
          <a:p>
            <a:pPr marL="358775" indent="0">
              <a:buNone/>
            </a:pPr>
            <a:r>
              <a:rPr lang="en-GB" sz="2000" b="0" dirty="0">
                <a:latin typeface="Consolas"/>
                <a:cs typeface="Consolas"/>
              </a:rPr>
              <a:t>ALTER TABLE Messier ADD INDEX (Type);</a:t>
            </a:r>
          </a:p>
          <a:p>
            <a:pPr marL="358775" indent="0">
              <a:buNone/>
            </a:pPr>
            <a:r>
              <a:rPr lang="en-GB" sz="2000" b="0" dirty="0">
                <a:latin typeface="Consolas"/>
                <a:cs typeface="Consolas"/>
              </a:rPr>
              <a:t>ALTER TABLE Messier ADD INDEX </a:t>
            </a:r>
            <a:r>
              <a:rPr lang="en-GB" sz="2000" b="0" dirty="0" err="1">
                <a:latin typeface="Consolas"/>
                <a:cs typeface="Consolas"/>
              </a:rPr>
              <a:t>pos</a:t>
            </a:r>
            <a:r>
              <a:rPr lang="en-GB" sz="2000" b="0" dirty="0">
                <a:latin typeface="Consolas"/>
                <a:cs typeface="Consolas"/>
              </a:rPr>
              <a:t>(htmID_6,Ra);</a:t>
            </a:r>
            <a:endParaRPr lang="en-US" sz="2000" b="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GB" b="0" dirty="0">
                <a:cs typeface="Bitstream Vera Sans" charset="0"/>
              </a:rPr>
              <a:t>To show the indices:</a:t>
            </a:r>
          </a:p>
          <a:p>
            <a:pPr marL="358775" indent="0">
              <a:buNone/>
            </a:pPr>
            <a:r>
              <a:rPr lang="en-GB" sz="2000" b="0" dirty="0">
                <a:latin typeface="Consolas"/>
                <a:cs typeface="Consolas"/>
              </a:rPr>
              <a:t>SHOW INDEX FROM Messier;</a:t>
            </a:r>
          </a:p>
          <a:p>
            <a:pPr marL="0" indent="0">
              <a:buNone/>
            </a:pPr>
            <a:r>
              <a:rPr lang="en-GB" sz="2000" b="0" dirty="0">
                <a:cs typeface="Bitstream Vera Sans" charset="0"/>
              </a:rPr>
              <a:t>The field to look at is </a:t>
            </a:r>
            <a:r>
              <a:rPr lang="en-GB" sz="2000" b="0" dirty="0">
                <a:solidFill>
                  <a:srgbClr val="CCFFCC"/>
                </a:solidFill>
                <a:cs typeface="Bitstream Vera Sans" charset="0"/>
              </a:rPr>
              <a:t>Cardinality</a:t>
            </a: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: it tells how many distinct rows that index points to in the table. The cardinality of PRIMARY / UNIQUE keys is exactly the number of rows in the table, i.e. each key points to a single entry. Each multiple key refers to </a:t>
            </a:r>
            <a:r>
              <a:rPr lang="en-GB" sz="2000" b="0" dirty="0" err="1">
                <a:solidFill>
                  <a:srgbClr val="CCFFCC"/>
                </a:solidFill>
                <a:cs typeface="Bitstream Vera Sans" charset="0"/>
              </a:rPr>
              <a:t>N_rows</a:t>
            </a:r>
            <a:r>
              <a:rPr lang="en-GB" sz="2000" b="0" dirty="0">
                <a:solidFill>
                  <a:srgbClr val="CCFFCC"/>
                </a:solidFill>
                <a:cs typeface="Bitstream Vera Sans" charset="0"/>
              </a:rPr>
              <a:t> / Cardinality</a:t>
            </a:r>
            <a:r>
              <a:rPr lang="en-GB" sz="2000" b="0" dirty="0">
                <a:solidFill>
                  <a:srgbClr val="FFFFFF"/>
                </a:solidFill>
                <a:cs typeface="Bitstream Vera Sans" charset="0"/>
              </a:rPr>
              <a:t>, i.e. it gives the table grouping factor.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083" y="811662"/>
            <a:ext cx="8355835" cy="830997"/>
          </a:xfrm>
          <a:prstGeom prst="rect">
            <a:avLst/>
          </a:prstGeom>
          <a:noFill/>
          <a:ln w="31750" cmpd="sng">
            <a:solidFill>
              <a:srgbClr val="4F81BD"/>
            </a:solidFill>
          </a:ln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>
                <a:solidFill>
                  <a:srgbClr val="FFFF00"/>
                </a:solidFill>
              </a:rPr>
              <a:t>If a query does not use an indexed column, then the entire table has be scanned </a:t>
            </a:r>
            <a:r>
              <a:rPr lang="en-US" sz="2400" dirty="0">
                <a:solidFill>
                  <a:srgbClr val="FFFF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no help!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 to Messier:</a:t>
            </a:r>
            <a:r>
              <a:rPr kumimoji="0" lang="en-GB" sz="3200" b="1" i="0" u="none" strike="noStrike" kern="1200" cap="none" spc="0" normalizeH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let’s </a:t>
            </a: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use indexing</a:t>
            </a:r>
          </a:p>
        </p:txBody>
      </p:sp>
    </p:spTree>
    <p:extLst>
      <p:ext uri="{BB962C8B-B14F-4D97-AF65-F5344CB8AC3E}">
        <p14:creationId xmlns:p14="http://schemas.microsoft.com/office/powerpoint/2010/main" val="2643876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34881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b="0" dirty="0">
                <a:cs typeface="Bitstream Vera Sans" charset="0"/>
              </a:rPr>
              <a:t>Examples: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SELECT </a:t>
            </a:r>
            <a:r>
              <a:rPr lang="da-DK" sz="1800" b="0" dirty="0" err="1">
                <a:latin typeface="Consolas"/>
                <a:cs typeface="Consolas"/>
              </a:rPr>
              <a:t>Ra</a:t>
            </a:r>
            <a:r>
              <a:rPr lang="da-DK" sz="1800" b="0" dirty="0">
                <a:latin typeface="Consolas"/>
                <a:cs typeface="Consolas"/>
              </a:rPr>
              <a:t>, </a:t>
            </a:r>
            <a:r>
              <a:rPr lang="da-DK" sz="1800" b="0" dirty="0" err="1">
                <a:latin typeface="Consolas"/>
                <a:cs typeface="Consolas"/>
              </a:rPr>
              <a:t>Decl</a:t>
            </a:r>
            <a:r>
              <a:rPr lang="da-DK" sz="1800" b="0" dirty="0">
                <a:latin typeface="Consolas"/>
                <a:cs typeface="Consolas"/>
              </a:rPr>
              <a:t>, Mag FROM </a:t>
            </a:r>
            <a:r>
              <a:rPr lang="da-DK" sz="1800" b="0" dirty="0" err="1">
                <a:latin typeface="Consolas"/>
                <a:cs typeface="Consolas"/>
              </a:rPr>
              <a:t>Messier</a:t>
            </a:r>
            <a:r>
              <a:rPr lang="da-DK" sz="1800" b="0" dirty="0">
                <a:latin typeface="Consolas"/>
                <a:cs typeface="Consolas"/>
              </a:rPr>
              <a:t> WHERE </a:t>
            </a:r>
            <a:r>
              <a:rPr lang="da-DK" sz="1800" b="0" dirty="0">
                <a:solidFill>
                  <a:srgbClr val="CCFFCC"/>
                </a:solidFill>
                <a:latin typeface="Consolas"/>
                <a:cs typeface="Consolas"/>
              </a:rPr>
              <a:t>M</a:t>
            </a:r>
            <a:r>
              <a:rPr lang="da-DK" sz="1800" b="0" dirty="0">
                <a:latin typeface="Consolas"/>
                <a:cs typeface="Consolas"/>
              </a:rPr>
              <a:t>=33;</a:t>
            </a:r>
          </a:p>
          <a:p>
            <a:pPr marL="358775" indent="0">
              <a:spcBef>
                <a:spcPts val="200"/>
              </a:spcBef>
              <a:buNone/>
            </a:pPr>
            <a:endParaRPr lang="da-DK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SELECT M, </a:t>
            </a:r>
            <a:r>
              <a:rPr lang="da-DK" sz="1800" b="0" dirty="0" err="1">
                <a:latin typeface="Consolas"/>
                <a:cs typeface="Consolas"/>
              </a:rPr>
              <a:t>App_size</a:t>
            </a:r>
            <a:r>
              <a:rPr lang="da-DK" sz="1800" b="0" dirty="0">
                <a:latin typeface="Consolas"/>
                <a:cs typeface="Consolas"/>
              </a:rPr>
              <a:t> FROM </a:t>
            </a:r>
            <a:r>
              <a:rPr lang="da-DK" sz="1800" b="0" dirty="0" err="1">
                <a:latin typeface="Consolas"/>
                <a:cs typeface="Consolas"/>
              </a:rPr>
              <a:t>Messier</a:t>
            </a:r>
            <a:r>
              <a:rPr lang="da-DK" sz="1800" b="0" dirty="0">
                <a:latin typeface="Consolas"/>
                <a:cs typeface="Consolas"/>
              </a:rPr>
              <a:t> WHERE M </a:t>
            </a:r>
            <a:r>
              <a:rPr lang="da-DK" sz="1800" b="0" dirty="0">
                <a:solidFill>
                  <a:srgbClr val="CCFFCC"/>
                </a:solidFill>
                <a:latin typeface="Consolas"/>
                <a:cs typeface="Consolas"/>
              </a:rPr>
              <a:t>BETWEEN</a:t>
            </a:r>
            <a:r>
              <a:rPr lang="da-DK" sz="1800" b="0" dirty="0">
                <a:latin typeface="Consolas"/>
                <a:cs typeface="Consolas"/>
              </a:rPr>
              <a:t> 10 AND 13;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SELECT </a:t>
            </a:r>
            <a:r>
              <a:rPr lang="da-DK" sz="1800" b="0" dirty="0">
                <a:solidFill>
                  <a:srgbClr val="CCFFCC"/>
                </a:solidFill>
                <a:latin typeface="Consolas"/>
                <a:cs typeface="Consolas"/>
              </a:rPr>
              <a:t>COUNT</a:t>
            </a:r>
            <a:r>
              <a:rPr lang="da-DK" sz="1800" b="0" dirty="0">
                <a:latin typeface="Consolas"/>
                <a:cs typeface="Consolas"/>
              </a:rPr>
              <a:t>(*) FROM </a:t>
            </a:r>
            <a:r>
              <a:rPr lang="da-DK" sz="1800" b="0" dirty="0" err="1">
                <a:latin typeface="Consolas"/>
                <a:cs typeface="Consolas"/>
              </a:rPr>
              <a:t>Messier</a:t>
            </a:r>
            <a:r>
              <a:rPr lang="da-DK" sz="1800" b="0" dirty="0">
                <a:latin typeface="Consolas"/>
                <a:cs typeface="Consolas"/>
              </a:rPr>
              <a:t> WHERE </a:t>
            </a:r>
            <a:r>
              <a:rPr lang="da-DK" sz="1800" b="0" dirty="0">
                <a:solidFill>
                  <a:srgbClr val="CCFFCC"/>
                </a:solidFill>
                <a:latin typeface="Consolas"/>
                <a:cs typeface="Consolas"/>
              </a:rPr>
              <a:t>Type</a:t>
            </a:r>
            <a:r>
              <a:rPr lang="da-DK" sz="1800" b="0" dirty="0">
                <a:latin typeface="Consolas"/>
                <a:cs typeface="Consolas"/>
              </a:rPr>
              <a:t> = </a:t>
            </a:r>
            <a:r>
              <a:rPr lang="fr-FR" sz="1800" b="0" dirty="0">
                <a:latin typeface="Consolas"/>
                <a:cs typeface="Consolas"/>
              </a:rPr>
              <a:t>'GC'</a:t>
            </a:r>
            <a:r>
              <a:rPr lang="da-DK" sz="1800" b="0" dirty="0">
                <a:latin typeface="Consolas"/>
                <a:cs typeface="Consolas"/>
              </a:rPr>
              <a:t>;</a:t>
            </a:r>
          </a:p>
          <a:p>
            <a:pPr marL="358775" indent="0">
              <a:spcBef>
                <a:spcPts val="200"/>
              </a:spcBef>
              <a:buNone/>
            </a:pPr>
            <a:endParaRPr lang="da-DK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SELECT COUNT(Mag) AS N, AVG(Mag) AS </a:t>
            </a:r>
            <a:r>
              <a:rPr lang="da-DK" sz="1800" b="0" dirty="0" err="1">
                <a:latin typeface="Consolas"/>
                <a:cs typeface="Consolas"/>
              </a:rPr>
              <a:t>Mag_ave</a:t>
            </a:r>
            <a:endParaRPr lang="da-DK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  FROM </a:t>
            </a:r>
            <a:r>
              <a:rPr lang="da-DK" sz="1800" b="0" dirty="0" err="1">
                <a:latin typeface="Consolas"/>
                <a:cs typeface="Consolas"/>
              </a:rPr>
              <a:t>Messier</a:t>
            </a:r>
            <a:r>
              <a:rPr lang="da-DK" sz="1800" b="0" dirty="0">
                <a:latin typeface="Consolas"/>
                <a:cs typeface="Consolas"/>
              </a:rPr>
              <a:t> WHERE Type ='PN’;</a:t>
            </a:r>
            <a:endParaRPr lang="en-US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endParaRPr lang="da-DK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SELECT COUNT(*) AS N, ROUND(AVG(Mag)) AS </a:t>
            </a:r>
            <a:r>
              <a:rPr lang="da-DK" sz="1800" b="0" dirty="0" err="1">
                <a:latin typeface="Consolas"/>
                <a:cs typeface="Consolas"/>
              </a:rPr>
              <a:t>IMag_ave</a:t>
            </a:r>
            <a:endParaRPr lang="da-DK" sz="1800" b="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b="0" dirty="0">
                <a:latin typeface="Consolas"/>
                <a:cs typeface="Consolas"/>
              </a:rPr>
              <a:t>  FROM </a:t>
            </a:r>
            <a:r>
              <a:rPr lang="da-DK" sz="1800" b="0" dirty="0" err="1">
                <a:latin typeface="Consolas"/>
                <a:cs typeface="Consolas"/>
              </a:rPr>
              <a:t>Messier</a:t>
            </a:r>
            <a:r>
              <a:rPr lang="da-DK" sz="1800" b="0" dirty="0">
                <a:latin typeface="Consolas"/>
                <a:cs typeface="Consolas"/>
              </a:rPr>
              <a:t> WHERE Type =’GX’ AND </a:t>
            </a:r>
            <a:r>
              <a:rPr lang="da-DK" sz="1800" b="0" dirty="0" err="1">
                <a:latin typeface="Consolas"/>
                <a:cs typeface="Consolas"/>
              </a:rPr>
              <a:t>De</a:t>
            </a:r>
            <a:r>
              <a:rPr lang="da-DK" sz="1800" b="0" dirty="0" err="1">
                <a:latin typeface="Andale Mono"/>
                <a:cs typeface="Andale Mono"/>
              </a:rPr>
              <a:t>cl</a:t>
            </a:r>
            <a:r>
              <a:rPr lang="da-DK" sz="1800" b="0" dirty="0">
                <a:latin typeface="Andale Mono"/>
                <a:cs typeface="Andale Mono"/>
              </a:rPr>
              <a:t> &gt; 0;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queries using indices</a:t>
            </a:r>
          </a:p>
        </p:txBody>
      </p:sp>
    </p:spTree>
    <p:extLst>
      <p:ext uri="{BB962C8B-B14F-4D97-AF65-F5344CB8AC3E}">
        <p14:creationId xmlns:p14="http://schemas.microsoft.com/office/powerpoint/2010/main" val="3562373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437042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dirty="0">
                <a:cs typeface="Bitstream Vera Sans" charset="0"/>
              </a:rPr>
              <a:t>Examples:</a:t>
            </a:r>
            <a:endParaRPr lang="da-DK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</a:t>
            </a:r>
            <a:r>
              <a:rPr lang="en-US" sz="1800" dirty="0" err="1">
                <a:latin typeface="Consolas"/>
                <a:cs typeface="Consolas"/>
              </a:rPr>
              <a:t>Messier.M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Messier.Type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Messier.App_size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Messier.Const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TypeDescr.Descr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FROM Messier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LEFT JOIN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TypeDescr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ON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Messier.</a:t>
            </a:r>
            <a:r>
              <a:rPr lang="en-US" sz="1800" dirty="0" err="1">
                <a:solidFill>
                  <a:srgbClr val="CCFFCC"/>
                </a:solidFill>
                <a:latin typeface="Consolas"/>
                <a:cs typeface="Consolas"/>
              </a:rPr>
              <a:t>Type</a:t>
            </a:r>
            <a:r>
              <a:rPr lang="en-US" sz="1800" dirty="0">
                <a:latin typeface="Consolas"/>
                <a:cs typeface="Consolas"/>
              </a:rPr>
              <a:t> = </a:t>
            </a:r>
            <a:r>
              <a:rPr lang="en-US" sz="1800" dirty="0" err="1">
                <a:latin typeface="Consolas"/>
                <a:cs typeface="Consolas"/>
              </a:rPr>
              <a:t>TypeDescr.</a:t>
            </a:r>
            <a:r>
              <a:rPr lang="en-US" sz="1800" dirty="0" err="1">
                <a:solidFill>
                  <a:srgbClr val="CCFFCC"/>
                </a:solidFill>
                <a:latin typeface="Consolas"/>
                <a:cs typeface="Consolas"/>
              </a:rPr>
              <a:t>Type</a:t>
            </a:r>
            <a:r>
              <a:rPr lang="en-US" sz="1800" dirty="0">
                <a:latin typeface="Consolas"/>
                <a:cs typeface="Consolas"/>
              </a:rPr>
              <a:t> LIMIT 5;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+---+------+----------+-------+------------------+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M | Type | </a:t>
            </a:r>
            <a:r>
              <a:rPr lang="en-US" sz="1800" dirty="0" err="1">
                <a:latin typeface="Consolas"/>
                <a:cs typeface="Consolas"/>
              </a:rPr>
              <a:t>App_size</a:t>
            </a:r>
            <a:r>
              <a:rPr lang="en-US" sz="1800" dirty="0">
                <a:latin typeface="Consolas"/>
                <a:cs typeface="Consolas"/>
              </a:rPr>
              <a:t> | </a:t>
            </a:r>
            <a:r>
              <a:rPr lang="en-US" sz="1800" dirty="0" err="1">
                <a:latin typeface="Consolas"/>
                <a:cs typeface="Consolas"/>
              </a:rPr>
              <a:t>Const</a:t>
            </a:r>
            <a:r>
              <a:rPr lang="en-US" sz="1800" dirty="0">
                <a:latin typeface="Consolas"/>
                <a:cs typeface="Consolas"/>
              </a:rPr>
              <a:t> | </a:t>
            </a:r>
            <a:r>
              <a:rPr lang="en-US" sz="1800" dirty="0" err="1">
                <a:latin typeface="Consolas"/>
                <a:cs typeface="Consolas"/>
              </a:rPr>
              <a:t>Descr</a:t>
            </a:r>
            <a:r>
              <a:rPr lang="en-US" sz="1800" dirty="0">
                <a:latin typeface="Consolas"/>
                <a:cs typeface="Consolas"/>
              </a:rPr>
              <a:t>        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+---+------+----------+-------+------------------+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1 | BN   | 6'x4'    | Tau   | Bright Nebula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2 | GC   | 12.9'    | </a:t>
            </a:r>
            <a:r>
              <a:rPr lang="en-US" sz="1800" dirty="0" err="1">
                <a:latin typeface="Consolas"/>
                <a:cs typeface="Consolas"/>
              </a:rPr>
              <a:t>Aqu</a:t>
            </a:r>
            <a:r>
              <a:rPr lang="en-US" sz="1800" dirty="0">
                <a:latin typeface="Consolas"/>
                <a:cs typeface="Consolas"/>
              </a:rPr>
              <a:t>   | Globular Cluster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3 | GC   | 16.2'    | </a:t>
            </a:r>
            <a:r>
              <a:rPr lang="en-US" sz="1800" dirty="0" err="1">
                <a:latin typeface="Consolas"/>
                <a:cs typeface="Consolas"/>
              </a:rPr>
              <a:t>CVn</a:t>
            </a:r>
            <a:r>
              <a:rPr lang="en-US" sz="1800" dirty="0">
                <a:latin typeface="Consolas"/>
                <a:cs typeface="Consolas"/>
              </a:rPr>
              <a:t>   | Globular Cluster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4 | GC   | 26.3'    | </a:t>
            </a:r>
            <a:r>
              <a:rPr lang="en-US" sz="1800" dirty="0" err="1">
                <a:latin typeface="Consolas"/>
                <a:cs typeface="Consolas"/>
              </a:rPr>
              <a:t>Sco</a:t>
            </a:r>
            <a:r>
              <a:rPr lang="en-US" sz="1800" dirty="0">
                <a:latin typeface="Consolas"/>
                <a:cs typeface="Consolas"/>
              </a:rPr>
              <a:t>   | Globular Cluster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5 | GC   | 17.4'    | </a:t>
            </a:r>
            <a:r>
              <a:rPr lang="en-US" sz="1800" dirty="0" err="1">
                <a:latin typeface="Consolas"/>
                <a:cs typeface="Consolas"/>
              </a:rPr>
              <a:t>Ser</a:t>
            </a:r>
            <a:r>
              <a:rPr lang="en-US" sz="1800" dirty="0">
                <a:latin typeface="Consolas"/>
                <a:cs typeface="Consolas"/>
              </a:rPr>
              <a:t>   | Globular Cluster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+---+------+----------+-------+------------------+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870" y="5415249"/>
            <a:ext cx="6688261" cy="954107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  <a:effectLst>
            <a:outerShdw blurRad="1016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Selections on sky regions?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CFFCC"/>
                </a:solidFill>
                <a:latin typeface="+mn-lt"/>
              </a:rPr>
              <a:t>See DIF package.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kumimoji="0" lang="en-GB" sz="3200" b="1" i="0" u="none" strike="noStrike" kern="1200" cap="none" spc="0" normalizeH="0" baseline="0" dirty="0">
                <a:ln>
                  <a:noFill/>
                </a:ln>
                <a:solidFill>
                  <a:srgbClr val="EBB94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simple JOIN</a:t>
            </a:r>
          </a:p>
        </p:txBody>
      </p:sp>
    </p:spTree>
    <p:extLst>
      <p:ext uri="{BB962C8B-B14F-4D97-AF65-F5344CB8AC3E}">
        <p14:creationId xmlns:p14="http://schemas.microsoft.com/office/powerpoint/2010/main" val="40956183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functions / procedures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5050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DELIMITER //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DROP FUNCTION IF EXISTS </a:t>
            </a:r>
            <a:r>
              <a:rPr lang="en-GB" sz="1600" dirty="0" err="1">
                <a:latin typeface="Consolas"/>
                <a:cs typeface="Consolas"/>
              </a:rPr>
              <a:t>skydist</a:t>
            </a:r>
            <a:r>
              <a:rPr lang="en-GB" sz="1600" dirty="0">
                <a:latin typeface="Consolas"/>
                <a:cs typeface="Consolas"/>
              </a:rPr>
              <a:t>//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CREATE FUNCTION </a:t>
            </a:r>
            <a:r>
              <a:rPr lang="en-GB" sz="1600" dirty="0" err="1">
                <a:latin typeface="Consolas"/>
                <a:cs typeface="Consolas"/>
              </a:rPr>
              <a:t>skydist</a:t>
            </a:r>
            <a:r>
              <a:rPr lang="en-GB" sz="1600" dirty="0">
                <a:latin typeface="Consolas"/>
                <a:cs typeface="Consolas"/>
              </a:rPr>
              <a:t>(a1 DOUBLE, b1 DOUBLE, a2 DOUBLE,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                b2 DOUBLE)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RETURNS DOUBLE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BEGIN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DECLARE d2r, a1r, b1r, a2r, b2r, 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cosdis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dist</a:t>
            </a:r>
            <a:r>
              <a:rPr lang="en-GB" sz="1600" dirty="0">
                <a:latin typeface="Consolas"/>
                <a:cs typeface="Consolas"/>
              </a:rPr>
              <a:t> DOUBLE;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d2r = 0.017453292519943;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a1r = a1*d2r;  SET b1r = b1*d2r;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a2r = a2*d2r;  SET b2r = b2*d2r;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 = ABS(a2r-a1r);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IF (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 &gt; pi()) THEN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SET 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 = 2e0 * pi() - 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END IF;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cosdis</a:t>
            </a:r>
            <a:r>
              <a:rPr lang="en-GB" sz="1600" dirty="0">
                <a:latin typeface="Consolas"/>
                <a:cs typeface="Consolas"/>
              </a:rPr>
              <a:t> = sin(b1r)*sin(b2r) + 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(b1r)*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(b2r)*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radiff</a:t>
            </a:r>
            <a:r>
              <a:rPr lang="en-GB" sz="1600" dirty="0">
                <a:latin typeface="Consolas"/>
                <a:cs typeface="Consolas"/>
              </a:rPr>
              <a:t>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dist</a:t>
            </a:r>
            <a:r>
              <a:rPr lang="en-GB" sz="1600" dirty="0">
                <a:latin typeface="Consolas"/>
                <a:cs typeface="Consolas"/>
              </a:rPr>
              <a:t> = </a:t>
            </a:r>
            <a:r>
              <a:rPr lang="en-GB" sz="1600" dirty="0" err="1">
                <a:latin typeface="Consolas"/>
                <a:cs typeface="Consolas"/>
              </a:rPr>
              <a:t>acos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cosdis</a:t>
            </a:r>
            <a:r>
              <a:rPr lang="en-GB" sz="1600" dirty="0">
                <a:latin typeface="Consolas"/>
                <a:cs typeface="Consolas"/>
              </a:rPr>
              <a:t>)/d2r;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RETURN </a:t>
            </a:r>
            <a:r>
              <a:rPr lang="en-GB" sz="1600" dirty="0" err="1">
                <a:latin typeface="Consolas"/>
                <a:cs typeface="Consolas"/>
              </a:rPr>
              <a:t>dist</a:t>
            </a:r>
            <a:r>
              <a:rPr lang="en-GB" sz="1600" dirty="0">
                <a:latin typeface="Consolas"/>
                <a:cs typeface="Consolas"/>
              </a:rPr>
              <a:t>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END//</a:t>
            </a:r>
          </a:p>
        </p:txBody>
      </p:sp>
    </p:spTree>
    <p:extLst>
      <p:ext uri="{BB962C8B-B14F-4D97-AF65-F5344CB8AC3E}">
        <p14:creationId xmlns:p14="http://schemas.microsoft.com/office/powerpoint/2010/main" val="2293791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5131661"/>
          </a:xfr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The concept of a relational database derives from the principles of </a:t>
            </a:r>
            <a:r>
              <a:rPr lang="en-US" sz="2200" b="0" dirty="0">
                <a:solidFill>
                  <a:srgbClr val="CCFFCC"/>
                </a:solidFill>
              </a:rPr>
              <a:t>relational algebra</a:t>
            </a:r>
            <a:r>
              <a:rPr lang="en-US" sz="2200" b="0" dirty="0"/>
              <a:t>, realized as a whole by the father of relational databases, </a:t>
            </a:r>
            <a:r>
              <a:rPr lang="en-US" sz="2200" b="0" dirty="0">
                <a:solidFill>
                  <a:srgbClr val="CCFFCC"/>
                </a:solidFill>
              </a:rPr>
              <a:t>E. F. </a:t>
            </a:r>
            <a:r>
              <a:rPr lang="en-US" sz="2200" b="0" dirty="0" err="1">
                <a:solidFill>
                  <a:srgbClr val="CCFFCC"/>
                </a:solidFill>
              </a:rPr>
              <a:t>Codd</a:t>
            </a:r>
            <a:r>
              <a:rPr lang="en-US" sz="2200" b="0" dirty="0"/>
              <a:t> (1970 - </a:t>
            </a:r>
            <a:r>
              <a:rPr lang="en-US" sz="2200" b="0" i="1" dirty="0"/>
              <a:t>A Relational Model of Data for Large Shared Data Banks</a:t>
            </a:r>
            <a:r>
              <a:rPr lang="en-US" sz="2200" b="0" dirty="0"/>
              <a:t>).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This theory established that “data should be independent of any hardware or storage system, and provided for automatic </a:t>
            </a:r>
            <a:r>
              <a:rPr lang="en-US" sz="2200" b="0" dirty="0">
                <a:solidFill>
                  <a:srgbClr val="CCFFCC"/>
                </a:solidFill>
              </a:rPr>
              <a:t>navigation</a:t>
            </a:r>
            <a:r>
              <a:rPr lang="en-US" sz="2200" b="0" dirty="0"/>
              <a:t> between the data elements”. In practice, this meant that data should be stored in tables (datasets) and that relationships could/would exist between these different datasets.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0" dirty="0"/>
              <a:t>In practice, a nowadays relational database is implemented into a </a:t>
            </a:r>
            <a:r>
              <a:rPr lang="en-US" sz="2200" b="0" dirty="0">
                <a:solidFill>
                  <a:srgbClr val="CCFFCC"/>
                </a:solidFill>
              </a:rPr>
              <a:t>software package</a:t>
            </a:r>
            <a:r>
              <a:rPr lang="en-US" sz="2200" b="0" dirty="0"/>
              <a:t> that serves a number of users connecting and performing queries via internet. In other words it implements a client-server system where the </a:t>
            </a:r>
            <a:r>
              <a:rPr lang="en-US" sz="2200" b="0" dirty="0">
                <a:solidFill>
                  <a:srgbClr val="CCFFCC"/>
                </a:solidFill>
              </a:rPr>
              <a:t>server</a:t>
            </a:r>
            <a:r>
              <a:rPr lang="en-US" sz="2200" b="0" dirty="0"/>
              <a:t> can also be “distributed”. We can refer to it as a </a:t>
            </a:r>
            <a:r>
              <a:rPr lang="en-US" sz="2000" b="0" dirty="0">
                <a:solidFill>
                  <a:srgbClr val="CCFFCC"/>
                </a:solidFill>
              </a:rPr>
              <a:t>Database Management System</a:t>
            </a:r>
            <a:r>
              <a:rPr lang="en-US" sz="2000" b="0" dirty="0"/>
              <a:t> (DBMS or RDBMS).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0" dirty="0"/>
              <a:t>Interaction with a DBMS is performed via queries written using the </a:t>
            </a:r>
            <a:r>
              <a:rPr lang="en-US" sz="2000" b="0" dirty="0">
                <a:solidFill>
                  <a:srgbClr val="CCFFCC"/>
                </a:solidFill>
              </a:rPr>
              <a:t>Structured Query Language</a:t>
            </a:r>
            <a:r>
              <a:rPr lang="en-US" sz="2000" b="0" dirty="0"/>
              <a:t> (SQL).</a:t>
            </a:r>
            <a:endParaRPr lang="en-US" sz="2200" b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principles (2)</a:t>
            </a:r>
          </a:p>
        </p:txBody>
      </p:sp>
    </p:spTree>
    <p:extLst>
      <p:ext uri="{BB962C8B-B14F-4D97-AF65-F5344CB8AC3E}">
        <p14:creationId xmlns:p14="http://schemas.microsoft.com/office/powerpoint/2010/main" val="31284968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functions / procedures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72669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DROP PROCEDURE IF EXISTS hadec2altaz;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DELIMITER //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CREATE PROCEDURE hadec2altaz(IN ha DOUBLE, IN </a:t>
            </a:r>
            <a:r>
              <a:rPr lang="en-GB" sz="1600" dirty="0" err="1">
                <a:latin typeface="Consolas"/>
                <a:cs typeface="Consolas"/>
              </a:rPr>
              <a:t>decl</a:t>
            </a:r>
            <a:r>
              <a:rPr lang="en-GB" sz="1600" dirty="0">
                <a:latin typeface="Consolas"/>
                <a:cs typeface="Consolas"/>
              </a:rPr>
              <a:t> DOUBLE, IN </a:t>
            </a:r>
            <a:r>
              <a:rPr lang="en-GB" sz="1600" dirty="0" err="1">
                <a:latin typeface="Consolas"/>
                <a:cs typeface="Consolas"/>
              </a:rPr>
              <a:t>lat</a:t>
            </a:r>
            <a:r>
              <a:rPr lang="en-GB" sz="1600" dirty="0">
                <a:latin typeface="Consolas"/>
                <a:cs typeface="Consolas"/>
              </a:rPr>
              <a:t> DOUBLE,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OUT</a:t>
            </a:r>
            <a:r>
              <a:rPr lang="en-GB" sz="1600" dirty="0">
                <a:latin typeface="Consolas"/>
                <a:cs typeface="Consolas"/>
              </a:rPr>
              <a:t> alt DOUBLE,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OUT</a:t>
            </a:r>
            <a:r>
              <a:rPr lang="en-GB" sz="1600" dirty="0">
                <a:latin typeface="Consolas"/>
                <a:cs typeface="Consolas"/>
              </a:rPr>
              <a:t> 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 DOUBLE)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BEGIN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DECLARE d2r, </a:t>
            </a:r>
            <a:r>
              <a:rPr lang="en-GB" sz="1600" dirty="0" err="1">
                <a:latin typeface="Consolas"/>
                <a:cs typeface="Consolas"/>
              </a:rPr>
              <a:t>sh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ch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sd</a:t>
            </a:r>
            <a:r>
              <a:rPr lang="en-GB" sz="1600" dirty="0">
                <a:latin typeface="Consolas"/>
                <a:cs typeface="Consolas"/>
              </a:rPr>
              <a:t>, cd, </a:t>
            </a:r>
            <a:r>
              <a:rPr lang="en-GB" sz="1600" dirty="0" err="1">
                <a:latin typeface="Consolas"/>
                <a:cs typeface="Consolas"/>
              </a:rPr>
              <a:t>sl</a:t>
            </a:r>
            <a:r>
              <a:rPr lang="en-GB" sz="1600" dirty="0">
                <a:latin typeface="Consolas"/>
                <a:cs typeface="Consolas"/>
              </a:rPr>
              <a:t>, cl DOUBLE;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DECLARE x, y, z, r DOUBLE;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d2r =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pi()</a:t>
            </a:r>
            <a:r>
              <a:rPr lang="en-GB" sz="1600" dirty="0">
                <a:latin typeface="Consolas"/>
                <a:cs typeface="Consolas"/>
              </a:rPr>
              <a:t>/180.0;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sh</a:t>
            </a:r>
            <a:r>
              <a:rPr lang="en-GB" sz="1600" dirty="0">
                <a:latin typeface="Consolas"/>
                <a:cs typeface="Consolas"/>
              </a:rPr>
              <a:t> = sin(ha*d2r);    SET </a:t>
            </a:r>
            <a:r>
              <a:rPr lang="en-GB" sz="1600" dirty="0" err="1">
                <a:latin typeface="Consolas"/>
                <a:cs typeface="Consolas"/>
              </a:rPr>
              <a:t>ch</a:t>
            </a:r>
            <a:r>
              <a:rPr lang="en-GB" sz="1600" dirty="0">
                <a:latin typeface="Consolas"/>
                <a:cs typeface="Consolas"/>
              </a:rPr>
              <a:t> = 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(ha*d2r);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sd</a:t>
            </a:r>
            <a:r>
              <a:rPr lang="en-GB" sz="1600" dirty="0">
                <a:latin typeface="Consolas"/>
                <a:cs typeface="Consolas"/>
              </a:rPr>
              <a:t> = sin(</a:t>
            </a:r>
            <a:r>
              <a:rPr lang="en-GB" sz="1600" dirty="0" err="1">
                <a:latin typeface="Consolas"/>
                <a:cs typeface="Consolas"/>
              </a:rPr>
              <a:t>decl</a:t>
            </a:r>
            <a:r>
              <a:rPr lang="en-GB" sz="1600" dirty="0">
                <a:latin typeface="Consolas"/>
                <a:cs typeface="Consolas"/>
              </a:rPr>
              <a:t>*d2r);  SET cd = 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decl</a:t>
            </a:r>
            <a:r>
              <a:rPr lang="en-GB" sz="1600" dirty="0">
                <a:latin typeface="Consolas"/>
                <a:cs typeface="Consolas"/>
              </a:rPr>
              <a:t>*d2r);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sl</a:t>
            </a:r>
            <a:r>
              <a:rPr lang="en-GB" sz="1600" dirty="0">
                <a:latin typeface="Consolas"/>
                <a:cs typeface="Consolas"/>
              </a:rPr>
              <a:t> = sin(</a:t>
            </a:r>
            <a:r>
              <a:rPr lang="en-GB" sz="1600" dirty="0" err="1">
                <a:latin typeface="Consolas"/>
                <a:cs typeface="Consolas"/>
              </a:rPr>
              <a:t>lat</a:t>
            </a:r>
            <a:r>
              <a:rPr lang="en-GB" sz="1600" dirty="0">
                <a:latin typeface="Consolas"/>
                <a:cs typeface="Consolas"/>
              </a:rPr>
              <a:t>*d2r);   SET cl = </a:t>
            </a:r>
            <a:r>
              <a:rPr lang="en-GB" sz="1600" dirty="0" err="1">
                <a:latin typeface="Consolas"/>
                <a:cs typeface="Consolas"/>
              </a:rPr>
              <a:t>cos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lat</a:t>
            </a:r>
            <a:r>
              <a:rPr lang="en-GB" sz="1600" dirty="0">
                <a:latin typeface="Consolas"/>
                <a:cs typeface="Consolas"/>
              </a:rPr>
              <a:t>*d2r);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x = - </a:t>
            </a:r>
            <a:r>
              <a:rPr lang="en-GB" sz="1600" dirty="0" err="1">
                <a:latin typeface="Consolas"/>
                <a:cs typeface="Consolas"/>
              </a:rPr>
              <a:t>ch</a:t>
            </a:r>
            <a:r>
              <a:rPr lang="en-GB" sz="1600" dirty="0">
                <a:latin typeface="Consolas"/>
                <a:cs typeface="Consolas"/>
              </a:rPr>
              <a:t> * cd * </a:t>
            </a:r>
            <a:r>
              <a:rPr lang="en-GB" sz="1600" dirty="0" err="1">
                <a:latin typeface="Consolas"/>
                <a:cs typeface="Consolas"/>
              </a:rPr>
              <a:t>sl</a:t>
            </a:r>
            <a:r>
              <a:rPr lang="en-GB" sz="1600" dirty="0">
                <a:latin typeface="Consolas"/>
                <a:cs typeface="Consolas"/>
              </a:rPr>
              <a:t> + </a:t>
            </a:r>
            <a:r>
              <a:rPr lang="en-GB" sz="1600" dirty="0" err="1">
                <a:latin typeface="Consolas"/>
                <a:cs typeface="Consolas"/>
              </a:rPr>
              <a:t>sd</a:t>
            </a:r>
            <a:r>
              <a:rPr lang="en-GB" sz="1600" dirty="0">
                <a:latin typeface="Consolas"/>
                <a:cs typeface="Consolas"/>
              </a:rPr>
              <a:t> * cl;  SET y = - </a:t>
            </a:r>
            <a:r>
              <a:rPr lang="en-GB" sz="1600" dirty="0" err="1">
                <a:latin typeface="Consolas"/>
                <a:cs typeface="Consolas"/>
              </a:rPr>
              <a:t>sh</a:t>
            </a:r>
            <a:r>
              <a:rPr lang="en-GB" sz="1600" dirty="0">
                <a:latin typeface="Consolas"/>
                <a:cs typeface="Consolas"/>
              </a:rPr>
              <a:t> * cd;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z =   </a:t>
            </a:r>
            <a:r>
              <a:rPr lang="en-GB" sz="1600" dirty="0" err="1">
                <a:latin typeface="Consolas"/>
                <a:cs typeface="Consolas"/>
              </a:rPr>
              <a:t>ch</a:t>
            </a:r>
            <a:r>
              <a:rPr lang="en-GB" sz="1600" dirty="0">
                <a:latin typeface="Consolas"/>
                <a:cs typeface="Consolas"/>
              </a:rPr>
              <a:t> * cd * cl + </a:t>
            </a:r>
            <a:r>
              <a:rPr lang="en-GB" sz="1600" dirty="0" err="1">
                <a:latin typeface="Consolas"/>
                <a:cs typeface="Consolas"/>
              </a:rPr>
              <a:t>sd</a:t>
            </a:r>
            <a:r>
              <a:rPr lang="en-GB" sz="1600" dirty="0">
                <a:latin typeface="Consolas"/>
                <a:cs typeface="Consolas"/>
              </a:rPr>
              <a:t> * </a:t>
            </a:r>
            <a:r>
              <a:rPr lang="en-GB" sz="1600" dirty="0" err="1">
                <a:latin typeface="Consolas"/>
                <a:cs typeface="Consolas"/>
              </a:rPr>
              <a:t>sl</a:t>
            </a:r>
            <a:r>
              <a:rPr lang="en-GB" sz="1600" dirty="0">
                <a:latin typeface="Consolas"/>
                <a:cs typeface="Consolas"/>
              </a:rPr>
              <a:t>;  SET r = </a:t>
            </a:r>
            <a:r>
              <a:rPr lang="en-GB" sz="1600" dirty="0" err="1">
                <a:latin typeface="Consolas"/>
                <a:cs typeface="Consolas"/>
              </a:rPr>
              <a:t>sqrt</a:t>
            </a:r>
            <a:r>
              <a:rPr lang="en-GB" sz="1600" dirty="0">
                <a:latin typeface="Consolas"/>
                <a:cs typeface="Consolas"/>
              </a:rPr>
              <a:t>(x*x + y*y);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SET 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 = </a:t>
            </a:r>
            <a:r>
              <a:rPr lang="en-GB" sz="1600" dirty="0" err="1">
                <a:latin typeface="Consolas"/>
                <a:cs typeface="Consolas"/>
              </a:rPr>
              <a:t>atan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y,x</a:t>
            </a:r>
            <a:r>
              <a:rPr lang="en-GB" sz="1600" dirty="0">
                <a:latin typeface="Consolas"/>
                <a:cs typeface="Consolas"/>
              </a:rPr>
              <a:t>) / d2r;  SET alt = </a:t>
            </a:r>
            <a:r>
              <a:rPr lang="en-GB" sz="1600" dirty="0" err="1">
                <a:latin typeface="Consolas"/>
                <a:cs typeface="Consolas"/>
              </a:rPr>
              <a:t>atan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z,r</a:t>
            </a:r>
            <a:r>
              <a:rPr lang="en-GB" sz="1600" dirty="0">
                <a:latin typeface="Consolas"/>
                <a:cs typeface="Consolas"/>
              </a:rPr>
              <a:t>) / d2r;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IF (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 &lt; 0) THEN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SET 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 = 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 + 360;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END IF;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END//</a:t>
            </a:r>
          </a:p>
        </p:txBody>
      </p:sp>
    </p:spTree>
    <p:extLst>
      <p:ext uri="{BB962C8B-B14F-4D97-AF65-F5344CB8AC3E}">
        <p14:creationId xmlns:p14="http://schemas.microsoft.com/office/powerpoint/2010/main" val="17909168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functions / procedures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00649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dirty="0">
                <a:cs typeface="Bitstream Vera Sans" charset="0"/>
              </a:rPr>
              <a:t>Examples:</a:t>
            </a:r>
          </a:p>
          <a:p>
            <a:pPr marL="0" indent="0">
              <a:spcBef>
                <a:spcPts val="200"/>
              </a:spcBef>
              <a:buNone/>
            </a:pPr>
            <a:endParaRPr lang="da-DK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da-DK" sz="1800" dirty="0">
                <a:latin typeface="Consolas"/>
                <a:cs typeface="Consolas"/>
              </a:rPr>
              <a:t>SELECT </a:t>
            </a:r>
            <a:r>
              <a:rPr lang="da-DK" sz="1800" dirty="0" err="1">
                <a:latin typeface="Consolas"/>
                <a:cs typeface="Consolas"/>
              </a:rPr>
              <a:t>skydist</a:t>
            </a:r>
            <a:r>
              <a:rPr lang="da-DK" sz="1800" dirty="0">
                <a:latin typeface="Consolas"/>
                <a:cs typeface="Consolas"/>
              </a:rPr>
              <a:t>(170.2, 32.4, 171, 33) AS </a:t>
            </a:r>
            <a:r>
              <a:rPr lang="da-DK" sz="1800" dirty="0" err="1">
                <a:latin typeface="Consolas"/>
                <a:cs typeface="Consolas"/>
              </a:rPr>
              <a:t>dist_arcmin</a:t>
            </a:r>
            <a:r>
              <a:rPr lang="da-DK" sz="1800" dirty="0">
                <a:latin typeface="Consolas"/>
                <a:cs typeface="Consolas"/>
              </a:rPr>
              <a:t>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fi-FI" sz="1800" dirty="0">
                <a:latin typeface="Consolas"/>
                <a:cs typeface="Consolas"/>
              </a:rPr>
              <a:t>+-------------+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fi-FI" sz="1800" dirty="0">
                <a:latin typeface="Consolas"/>
                <a:cs typeface="Consolas"/>
              </a:rPr>
              <a:t>| </a:t>
            </a:r>
            <a:r>
              <a:rPr lang="fi-FI" sz="1800" dirty="0" err="1">
                <a:latin typeface="Consolas"/>
                <a:cs typeface="Consolas"/>
              </a:rPr>
              <a:t>dist_arcmin</a:t>
            </a:r>
            <a:r>
              <a:rPr lang="fi-FI" sz="1800" dirty="0">
                <a:latin typeface="Consolas"/>
                <a:cs typeface="Consolas"/>
              </a:rPr>
              <a:t>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fi-FI" sz="1800" dirty="0">
                <a:latin typeface="Consolas"/>
                <a:cs typeface="Consolas"/>
              </a:rPr>
              <a:t>+-------------+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fi-FI" sz="1800" dirty="0">
                <a:latin typeface="Consolas"/>
                <a:cs typeface="Consolas"/>
              </a:rPr>
              <a:t>|        54.1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fi-FI" sz="1800" dirty="0">
                <a:latin typeface="Consolas"/>
                <a:cs typeface="Consolas"/>
              </a:rPr>
              <a:t>+-------------+</a:t>
            </a:r>
          </a:p>
          <a:p>
            <a:pPr marL="358775" indent="0">
              <a:spcBef>
                <a:spcPts val="200"/>
              </a:spcBef>
              <a:buNone/>
            </a:pPr>
            <a:endParaRPr lang="fi-FI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</a:t>
            </a:r>
            <a:r>
              <a:rPr lang="en-US" sz="1800" dirty="0" err="1">
                <a:latin typeface="Consolas"/>
                <a:cs typeface="Consolas"/>
              </a:rPr>
              <a:t>skydist</a:t>
            </a:r>
            <a:r>
              <a:rPr lang="en-US" sz="1800" dirty="0">
                <a:latin typeface="Consolas"/>
                <a:cs typeface="Consolas"/>
              </a:rPr>
              <a:t>(Ra, </a:t>
            </a:r>
            <a:r>
              <a:rPr lang="en-US" sz="1800" dirty="0" err="1">
                <a:latin typeface="Consolas"/>
                <a:cs typeface="Consolas"/>
              </a:rPr>
              <a:t>Decl</a:t>
            </a:r>
            <a:r>
              <a:rPr lang="en-US" sz="1800" dirty="0">
                <a:latin typeface="Consolas"/>
                <a:cs typeface="Consolas"/>
              </a:rPr>
              <a:t>, 83, 22)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/60</a:t>
            </a:r>
            <a:r>
              <a:rPr lang="en-US" sz="1800" dirty="0">
                <a:latin typeface="Consolas"/>
                <a:cs typeface="Consolas"/>
              </a:rPr>
              <a:t> AS </a:t>
            </a:r>
            <a:r>
              <a:rPr lang="en-US" sz="1800" dirty="0" err="1">
                <a:latin typeface="Consolas"/>
                <a:cs typeface="Consolas"/>
              </a:rPr>
              <a:t>dist_deg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FROM Messier WHERE M=1;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latin typeface="Consolas"/>
                <a:cs typeface="Consolas"/>
              </a:rPr>
              <a:t>dist_deg</a:t>
            </a:r>
            <a:r>
              <a:rPr lang="en-US" sz="1800" dirty="0">
                <a:latin typeface="Consolas"/>
                <a:cs typeface="Consolas"/>
              </a:rPr>
              <a:t>      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0.579695994000773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4137167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functions / procedures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8118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dirty="0">
                <a:cs typeface="Bitstream Vera Sans" charset="0"/>
              </a:rPr>
              <a:t>Examples:</a:t>
            </a:r>
            <a:endParaRPr lang="en-US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SET @ra1=0, @de1=0;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Ra, </a:t>
            </a:r>
            <a:r>
              <a:rPr lang="en-US" sz="1800" dirty="0" err="1">
                <a:latin typeface="Consolas"/>
                <a:cs typeface="Consolas"/>
              </a:rPr>
              <a:t>Decl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INTO</a:t>
            </a:r>
            <a:r>
              <a:rPr lang="en-US" sz="1800" dirty="0">
                <a:latin typeface="Consolas"/>
                <a:cs typeface="Consolas"/>
              </a:rPr>
              <a:t> @ra1, @de1 FROM Messier WHERE M=1;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</a:t>
            </a:r>
            <a:r>
              <a:rPr lang="en-US" sz="1800" dirty="0" err="1">
                <a:latin typeface="Consolas"/>
                <a:cs typeface="Consolas"/>
              </a:rPr>
              <a:t>skydist</a:t>
            </a:r>
            <a:r>
              <a:rPr lang="en-US" sz="1800" dirty="0">
                <a:latin typeface="Consolas"/>
                <a:cs typeface="Consolas"/>
              </a:rPr>
              <a:t>(Ra, </a:t>
            </a:r>
            <a:r>
              <a:rPr lang="en-US" sz="1800" dirty="0" err="1">
                <a:latin typeface="Consolas"/>
                <a:cs typeface="Consolas"/>
              </a:rPr>
              <a:t>Decl</a:t>
            </a:r>
            <a:r>
              <a:rPr lang="en-US" sz="1800" dirty="0">
                <a:latin typeface="Consolas"/>
                <a:cs typeface="Consolas"/>
              </a:rPr>
              <a:t>, @ra1, @de1)/60 AS </a:t>
            </a:r>
            <a:r>
              <a:rPr lang="en-US" sz="1800" dirty="0" err="1">
                <a:latin typeface="Consolas"/>
                <a:cs typeface="Consolas"/>
              </a:rPr>
              <a:t>dist_deg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FROM Messier WHERE M&gt;1 AND M&lt;5;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</a:t>
            </a:r>
            <a:r>
              <a:rPr lang="en-US" sz="1600" dirty="0" err="1">
                <a:latin typeface="Consolas"/>
                <a:cs typeface="Consolas"/>
              </a:rPr>
              <a:t>dist_deg</a:t>
            </a:r>
            <a:r>
              <a:rPr lang="en-US" sz="1600" dirty="0">
                <a:latin typeface="Consolas"/>
                <a:cs typeface="Consolas"/>
              </a:rPr>
              <a:t>     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118.186206837217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104.661086889574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163.403397387795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M, Type, </a:t>
            </a:r>
            <a:r>
              <a:rPr lang="en-US" sz="1800" dirty="0" err="1">
                <a:latin typeface="Consolas"/>
                <a:cs typeface="Consolas"/>
              </a:rPr>
              <a:t>skydist</a:t>
            </a:r>
            <a:r>
              <a:rPr lang="en-US" sz="1800" dirty="0">
                <a:latin typeface="Consolas"/>
                <a:cs typeface="Consolas"/>
              </a:rPr>
              <a:t>(Ra, </a:t>
            </a:r>
            <a:r>
              <a:rPr lang="en-US" sz="1800" dirty="0" err="1">
                <a:latin typeface="Consolas"/>
                <a:cs typeface="Consolas"/>
              </a:rPr>
              <a:t>Decl</a:t>
            </a:r>
            <a:r>
              <a:rPr lang="en-US" sz="1800" dirty="0">
                <a:latin typeface="Consolas"/>
                <a:cs typeface="Consolas"/>
              </a:rPr>
              <a:t>, @ra1, @de1)/60 AS </a:t>
            </a:r>
            <a:r>
              <a:rPr lang="en-US" sz="1800" dirty="0" err="1">
                <a:latin typeface="Consolas"/>
                <a:cs typeface="Consolas"/>
              </a:rPr>
              <a:t>dist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FROM Messier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HAVING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dist</a:t>
            </a:r>
            <a:r>
              <a:rPr lang="en-US" sz="1800" dirty="0">
                <a:latin typeface="Consolas"/>
                <a:cs typeface="Consolas"/>
              </a:rPr>
              <a:t> &lt; 10;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+----+------+------------------+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M  | Type | </a:t>
            </a:r>
            <a:r>
              <a:rPr lang="en-US" sz="1600" dirty="0" err="1">
                <a:latin typeface="Consolas"/>
                <a:cs typeface="Consolas"/>
              </a:rPr>
              <a:t>dist</a:t>
            </a:r>
            <a:r>
              <a:rPr lang="en-US" sz="1600" dirty="0">
                <a:latin typeface="Consolas"/>
                <a:cs typeface="Consolas"/>
              </a:rPr>
              <a:t>         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+----+------+------------------+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 1 | BN   |                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| 35 | OC   | 8.26280575133499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600" dirty="0">
                <a:latin typeface="Consolas"/>
                <a:cs typeface="Consolas"/>
              </a:rPr>
              <a:t>+----+------+------------------+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1572262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functions / procedures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914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GB" dirty="0">
                <a:cs typeface="Bitstream Vera Sans" charset="0"/>
              </a:rPr>
              <a:t>Examples:</a:t>
            </a:r>
          </a:p>
          <a:p>
            <a:pPr marL="0" indent="0">
              <a:spcBef>
                <a:spcPts val="200"/>
              </a:spcBef>
              <a:buNone/>
            </a:pPr>
            <a:endParaRPr lang="da-DK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sv-SE" sz="1800" dirty="0">
                <a:latin typeface="Consolas"/>
                <a:cs typeface="Consolas"/>
              </a:rPr>
              <a:t>CALL hadec2altaz(270, 46, 44, </a:t>
            </a:r>
            <a:r>
              <a:rPr lang="sv-SE" sz="1800" dirty="0">
                <a:solidFill>
                  <a:srgbClr val="CCFFCC"/>
                </a:solidFill>
                <a:latin typeface="Consolas"/>
                <a:cs typeface="Consolas"/>
              </a:rPr>
              <a:t>@alt, @</a:t>
            </a:r>
            <a:r>
              <a:rPr lang="sv-SE" sz="1800" dirty="0" err="1">
                <a:solidFill>
                  <a:srgbClr val="CCFFCC"/>
                </a:solidFill>
                <a:latin typeface="Consolas"/>
                <a:cs typeface="Consolas"/>
              </a:rPr>
              <a:t>az</a:t>
            </a:r>
            <a:r>
              <a:rPr lang="sv-SE" sz="1800" dirty="0">
                <a:latin typeface="Consolas"/>
                <a:cs typeface="Consolas"/>
              </a:rPr>
              <a:t>);</a:t>
            </a:r>
            <a:endParaRPr lang="hu-HU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SELECT @alt, @az;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| @alt             | @az            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| 29.9798507651043 | 53.3176415064057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+------------------+------------------+</a:t>
            </a:r>
          </a:p>
          <a:p>
            <a:pPr marL="358775" indent="0">
              <a:spcBef>
                <a:spcPts val="200"/>
              </a:spcBef>
              <a:buNone/>
            </a:pPr>
            <a:endParaRPr lang="hu-HU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sv-SE" sz="1800" dirty="0">
                <a:latin typeface="Consolas"/>
                <a:cs typeface="Consolas"/>
              </a:rPr>
              <a:t>CALL hadec2altaz(180, 46, 44, @alt, @</a:t>
            </a:r>
            <a:r>
              <a:rPr lang="sv-SE" sz="1800" dirty="0" err="1">
                <a:latin typeface="Consolas"/>
                <a:cs typeface="Consolas"/>
              </a:rPr>
              <a:t>az</a:t>
            </a:r>
            <a:r>
              <a:rPr lang="sv-SE" sz="1800" dirty="0">
                <a:latin typeface="Consolas"/>
                <a:cs typeface="Consolas"/>
              </a:rPr>
              <a:t>);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+-----------------------+------+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| @alt                  | @az 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+-----------------------+------+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| -6.36110936292703e-15 |  360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hu-HU" sz="1800" dirty="0">
                <a:latin typeface="Consolas"/>
                <a:cs typeface="Consolas"/>
              </a:rPr>
              <a:t>+-----------------------+------+</a:t>
            </a:r>
          </a:p>
          <a:p>
            <a:pPr marL="358775" indent="0">
              <a:spcBef>
                <a:spcPts val="200"/>
              </a:spcBef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* FROM INFORMATION_SCHEMA.ROUTINES WHERE </a:t>
            </a:r>
            <a:r>
              <a:rPr lang="en-US" sz="1800" dirty="0" err="1">
                <a:latin typeface="Consolas"/>
                <a:cs typeface="Consolas"/>
              </a:rPr>
              <a:t>routine_name</a:t>
            </a:r>
            <a:r>
              <a:rPr lang="en-US" sz="1800" dirty="0">
                <a:latin typeface="Consolas"/>
                <a:cs typeface="Consolas"/>
              </a:rPr>
              <a:t> like 'sky%';</a:t>
            </a:r>
            <a:endParaRPr lang="hu-HU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40943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Aggregating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40147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dirty="0">
                <a:cs typeface="Bitstream Vera Sans" charset="0"/>
              </a:rPr>
              <a:t>Examples:</a:t>
            </a:r>
            <a:endParaRPr lang="en-US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</a:t>
            </a:r>
            <a:r>
              <a:rPr lang="en-US" sz="1800" dirty="0" err="1">
                <a:latin typeface="Consolas"/>
                <a:cs typeface="Consolas"/>
              </a:rPr>
              <a:t>propID</a:t>
            </a:r>
            <a:r>
              <a:rPr lang="en-US" sz="1800" dirty="0">
                <a:latin typeface="Consolas"/>
                <a:cs typeface="Consolas"/>
              </a:rPr>
              <a:t>, object, </a:t>
            </a:r>
            <a:r>
              <a:rPr lang="en-US" sz="1800" dirty="0" err="1">
                <a:latin typeface="Consolas"/>
                <a:cs typeface="Consolas"/>
              </a:rPr>
              <a:t>pi_coi</a:t>
            </a:r>
            <a:r>
              <a:rPr lang="en-US" sz="1800" dirty="0">
                <a:latin typeface="Consolas"/>
                <a:cs typeface="Consolas"/>
              </a:rPr>
              <a:t>, filter, 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r>
              <a:rPr lang="en-US" sz="1800" dirty="0">
                <a:latin typeface="Consolas"/>
                <a:cs typeface="Consolas"/>
              </a:rPr>
              <a:t>,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COUNT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r>
              <a:rPr lang="en-US" sz="1800" dirty="0">
                <a:latin typeface="Consolas"/>
                <a:cs typeface="Consolas"/>
              </a:rPr>
              <a:t>) as Nobs,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SUM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r>
              <a:rPr lang="en-US" sz="1800" dirty="0">
                <a:latin typeface="Consolas"/>
                <a:cs typeface="Consolas"/>
              </a:rPr>
              <a:t>) as </a:t>
            </a:r>
            <a:r>
              <a:rPr lang="en-US" sz="1800" dirty="0" err="1">
                <a:latin typeface="Consolas"/>
                <a:cs typeface="Consolas"/>
              </a:rPr>
              <a:t>TotExp</a:t>
            </a:r>
            <a:r>
              <a:rPr lang="en-US" sz="1800" dirty="0">
                <a:latin typeface="Consolas"/>
                <a:cs typeface="Consolas"/>
              </a:rPr>
              <a:t>,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DATE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date_obs</a:t>
            </a:r>
            <a:r>
              <a:rPr lang="en-US" sz="1800" dirty="0">
                <a:latin typeface="Consolas"/>
                <a:cs typeface="Consolas"/>
              </a:rPr>
              <a:t>) as Day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FROM </a:t>
            </a:r>
            <a:r>
              <a:rPr lang="en-US" sz="1800" dirty="0" err="1">
                <a:latin typeface="Consolas"/>
                <a:cs typeface="Consolas"/>
              </a:rPr>
              <a:t>Obslog</a:t>
            </a:r>
            <a:r>
              <a:rPr lang="en-US" sz="1800" dirty="0">
                <a:latin typeface="Consolas"/>
                <a:cs typeface="Consolas"/>
              </a:rPr>
              <a:t> WHERE </a:t>
            </a:r>
            <a:r>
              <a:rPr lang="en-US" sz="1800" dirty="0" err="1">
                <a:latin typeface="Consolas"/>
                <a:cs typeface="Consolas"/>
              </a:rPr>
              <a:t>date_obs</a:t>
            </a:r>
            <a:r>
              <a:rPr lang="en-US" sz="1800" dirty="0">
                <a:latin typeface="Consolas"/>
                <a:cs typeface="Consolas"/>
              </a:rPr>
              <a:t>&gt;'2011-04-16 22:00:00' AND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                </a:t>
            </a:r>
            <a:r>
              <a:rPr lang="en-US" sz="1800" dirty="0" err="1">
                <a:latin typeface="Consolas"/>
                <a:cs typeface="Consolas"/>
              </a:rPr>
              <a:t>date_obs</a:t>
            </a:r>
            <a:r>
              <a:rPr lang="en-US" sz="1800" dirty="0">
                <a:latin typeface="Consolas"/>
                <a:cs typeface="Consolas"/>
              </a:rPr>
              <a:t>&lt;'2011-04-17 12:00:00’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GROUP BY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propid</a:t>
            </a:r>
            <a:r>
              <a:rPr lang="en-US" sz="1800" dirty="0">
                <a:latin typeface="Consolas"/>
                <a:cs typeface="Consolas"/>
              </a:rPr>
              <a:t>, object, </a:t>
            </a:r>
            <a:r>
              <a:rPr lang="en-US" sz="1800" dirty="0" err="1">
                <a:latin typeface="Consolas"/>
                <a:cs typeface="Consolas"/>
              </a:rPr>
              <a:t>pi_coi</a:t>
            </a:r>
            <a:r>
              <a:rPr lang="en-US" sz="1800" dirty="0">
                <a:latin typeface="Consolas"/>
                <a:cs typeface="Consolas"/>
              </a:rPr>
              <a:t>, filter, 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err="1">
                <a:latin typeface="Consolas"/>
                <a:cs typeface="Consolas"/>
              </a:rPr>
              <a:t>propID</a:t>
            </a:r>
            <a:r>
              <a:rPr lang="en-US" sz="1500" dirty="0">
                <a:latin typeface="Consolas"/>
                <a:cs typeface="Consolas"/>
              </a:rPr>
              <a:t>  object           </a:t>
            </a:r>
            <a:r>
              <a:rPr lang="en-US" sz="1500" dirty="0" err="1">
                <a:latin typeface="Consolas"/>
                <a:cs typeface="Consolas"/>
              </a:rPr>
              <a:t>pi_coi</a:t>
            </a:r>
            <a:r>
              <a:rPr lang="en-US" sz="1500" dirty="0">
                <a:latin typeface="Consolas"/>
                <a:cs typeface="Consolas"/>
              </a:rPr>
              <a:t>     filter  </a:t>
            </a:r>
            <a:r>
              <a:rPr lang="en-US" sz="1500" dirty="0" err="1">
                <a:latin typeface="Consolas"/>
                <a:cs typeface="Consolas"/>
              </a:rPr>
              <a:t>exptime</a:t>
            </a:r>
            <a:r>
              <a:rPr lang="en-US" sz="1500" dirty="0">
                <a:latin typeface="Consolas"/>
                <a:cs typeface="Consolas"/>
              </a:rPr>
              <a:t>  Nobs   </a:t>
            </a:r>
            <a:r>
              <a:rPr lang="en-US" sz="1500" dirty="0" err="1">
                <a:latin typeface="Consolas"/>
                <a:cs typeface="Consolas"/>
              </a:rPr>
              <a:t>TotExp</a:t>
            </a:r>
            <a:r>
              <a:rPr lang="en-US" sz="1500" dirty="0">
                <a:latin typeface="Consolas"/>
                <a:cs typeface="Consolas"/>
              </a:rPr>
              <a:t>  Day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------  ------------- ------------- ------- -------- ------ ------- ----------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    5  SA098_978    </a:t>
            </a:r>
            <a:r>
              <a:rPr lang="en-US" sz="1500" dirty="0" err="1">
                <a:latin typeface="Consolas"/>
                <a:cs typeface="Consolas"/>
              </a:rPr>
              <a:t>REM_Team</a:t>
            </a:r>
            <a:r>
              <a:rPr lang="en-US" sz="1500" dirty="0">
                <a:latin typeface="Consolas"/>
                <a:cs typeface="Consolas"/>
              </a:rPr>
              <a:t>        GRI    5        7      35      2011-04-16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    5  SA098_978    </a:t>
            </a:r>
            <a:r>
              <a:rPr lang="en-US" sz="1500" dirty="0" err="1">
                <a:latin typeface="Consolas"/>
                <a:cs typeface="Consolas"/>
              </a:rPr>
              <a:t>REM_Team</a:t>
            </a:r>
            <a:r>
              <a:rPr lang="en-US" sz="1500" dirty="0">
                <a:latin typeface="Consolas"/>
                <a:cs typeface="Consolas"/>
              </a:rPr>
              <a:t>        H      5        7      35      2011-04-16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    5  SA098_978    </a:t>
            </a:r>
            <a:r>
              <a:rPr lang="en-US" sz="1500" dirty="0" err="1">
                <a:latin typeface="Consolas"/>
                <a:cs typeface="Consolas"/>
              </a:rPr>
              <a:t>REM_Team</a:t>
            </a:r>
            <a:r>
              <a:rPr lang="en-US" sz="1500" dirty="0">
                <a:latin typeface="Consolas"/>
                <a:cs typeface="Consolas"/>
              </a:rPr>
              <a:t>        I      20       8      160     2011-04-16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    5  SA098_978    </a:t>
            </a:r>
            <a:r>
              <a:rPr lang="en-US" sz="1500" dirty="0" err="1">
                <a:latin typeface="Consolas"/>
                <a:cs typeface="Consolas"/>
              </a:rPr>
              <a:t>REM_Team</a:t>
            </a:r>
            <a:r>
              <a:rPr lang="en-US" sz="1500" dirty="0">
                <a:latin typeface="Consolas"/>
                <a:cs typeface="Consolas"/>
              </a:rPr>
              <a:t>        J      5        7      35      2011-04-16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23007  sdss15724    </a:t>
            </a:r>
            <a:r>
              <a:rPr lang="en-US" sz="1500" dirty="0" err="1">
                <a:latin typeface="Consolas"/>
                <a:cs typeface="Consolas"/>
              </a:rPr>
              <a:t>Elena_Pancino</a:t>
            </a:r>
            <a:r>
              <a:rPr lang="en-US" sz="1500" dirty="0">
                <a:latin typeface="Consolas"/>
                <a:cs typeface="Consolas"/>
              </a:rPr>
              <a:t>   R      180      3      540     2011-04-17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>
                <a:latin typeface="Consolas"/>
                <a:cs typeface="Consolas"/>
              </a:rPr>
              <a:t> 23007  sdss15724    </a:t>
            </a:r>
            <a:r>
              <a:rPr lang="en-US" sz="1500" dirty="0" err="1">
                <a:latin typeface="Consolas"/>
                <a:cs typeface="Consolas"/>
              </a:rPr>
              <a:t>Elena_Pancino</a:t>
            </a:r>
            <a:r>
              <a:rPr lang="en-US" sz="1500" dirty="0">
                <a:latin typeface="Consolas"/>
                <a:cs typeface="Consolas"/>
              </a:rPr>
              <a:t>   J      20       63     1260    2011-04-17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s-ES_tradnl" sz="1500" dirty="0">
                <a:latin typeface="Consolas"/>
                <a:cs typeface="Consolas"/>
              </a:rPr>
              <a:t> 23038  </a:t>
            </a:r>
            <a:r>
              <a:rPr lang="es-ES_tradnl" sz="1500" dirty="0" err="1">
                <a:latin typeface="Consolas"/>
                <a:cs typeface="Consolas"/>
              </a:rPr>
              <a:t>DP_Cru</a:t>
            </a:r>
            <a:r>
              <a:rPr lang="es-ES_tradnl" sz="1500" dirty="0">
                <a:latin typeface="Consolas"/>
                <a:cs typeface="Consolas"/>
              </a:rPr>
              <a:t>       </a:t>
            </a:r>
            <a:r>
              <a:rPr lang="es-ES_tradnl" sz="1500" dirty="0" err="1">
                <a:latin typeface="Consolas"/>
                <a:cs typeface="Consolas"/>
              </a:rPr>
              <a:t>Marcio_Catelan</a:t>
            </a:r>
            <a:r>
              <a:rPr lang="es-ES_tradnl" sz="1500" dirty="0">
                <a:latin typeface="Consolas"/>
                <a:cs typeface="Consolas"/>
              </a:rPr>
              <a:t>  K      10       7      70      2011-04-17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s-ES_tradnl" sz="1500" dirty="0">
                <a:latin typeface="Consolas"/>
                <a:cs typeface="Consolas"/>
              </a:rPr>
              <a:t> 23038  </a:t>
            </a:r>
            <a:r>
              <a:rPr lang="es-ES_tradnl" sz="1500" dirty="0" err="1">
                <a:latin typeface="Consolas"/>
                <a:cs typeface="Consolas"/>
              </a:rPr>
              <a:t>DP_Cru</a:t>
            </a:r>
            <a:r>
              <a:rPr lang="es-ES_tradnl" sz="1500" dirty="0">
                <a:latin typeface="Consolas"/>
                <a:cs typeface="Consolas"/>
              </a:rPr>
              <a:t>       </a:t>
            </a:r>
            <a:r>
              <a:rPr lang="es-ES_tradnl" sz="1500" dirty="0" err="1">
                <a:latin typeface="Consolas"/>
                <a:cs typeface="Consolas"/>
              </a:rPr>
              <a:t>Marcio_Catelan</a:t>
            </a:r>
            <a:r>
              <a:rPr lang="es-ES_tradnl" sz="1500" dirty="0">
                <a:latin typeface="Consolas"/>
                <a:cs typeface="Consolas"/>
              </a:rPr>
              <a:t>  V      5        1      5       2011-04-17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s-ES_tradnl" sz="1500" dirty="0">
                <a:latin typeface="Consolas"/>
                <a:cs typeface="Consolas"/>
              </a:rPr>
              <a:t>…</a:t>
            </a:r>
            <a:endParaRPr lang="en-US" sz="15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170619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Aggregating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52971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dirty="0">
                <a:cs typeface="Bitstream Vera Sans" charset="0"/>
              </a:rPr>
              <a:t>Examples:</a:t>
            </a:r>
            <a:endParaRPr lang="en-US" sz="2000" dirty="0">
              <a:latin typeface="Andale Mono"/>
              <a:cs typeface="Andale Mono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SELECT </a:t>
            </a:r>
            <a:r>
              <a:rPr lang="en-US" sz="1800" dirty="0" err="1">
                <a:latin typeface="Consolas"/>
                <a:cs typeface="Consolas"/>
              </a:rPr>
              <a:t>propID</a:t>
            </a:r>
            <a:r>
              <a:rPr lang="en-US" sz="1800" dirty="0">
                <a:latin typeface="Consolas"/>
                <a:cs typeface="Consolas"/>
              </a:rPr>
              <a:t>, COUNT(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r>
              <a:rPr lang="en-US" sz="1800" dirty="0">
                <a:latin typeface="Consolas"/>
                <a:cs typeface="Consolas"/>
              </a:rPr>
              <a:t>) AS Nobs, SUM(</a:t>
            </a:r>
            <a:r>
              <a:rPr lang="en-US" sz="1800" dirty="0" err="1">
                <a:latin typeface="Consolas"/>
                <a:cs typeface="Consolas"/>
              </a:rPr>
              <a:t>exptime</a:t>
            </a:r>
            <a:r>
              <a:rPr lang="en-US" sz="1800" dirty="0">
                <a:latin typeface="Consolas"/>
                <a:cs typeface="Consolas"/>
              </a:rPr>
              <a:t>) AS </a:t>
            </a:r>
            <a:r>
              <a:rPr lang="en-US" sz="1800" dirty="0" err="1">
                <a:latin typeface="Consolas"/>
                <a:cs typeface="Consolas"/>
              </a:rPr>
              <a:t>TotExp</a:t>
            </a:r>
            <a:endParaRPr lang="en-US" sz="18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FROM </a:t>
            </a:r>
            <a:r>
              <a:rPr lang="en-US" sz="1800" dirty="0" err="1">
                <a:latin typeface="Consolas"/>
                <a:cs typeface="Consolas"/>
              </a:rPr>
              <a:t>Obslog</a:t>
            </a:r>
            <a:r>
              <a:rPr lang="en-US" sz="1800" dirty="0">
                <a:latin typeface="Consolas"/>
                <a:cs typeface="Consolas"/>
              </a:rPr>
              <a:t> WHERE </a:t>
            </a:r>
            <a:r>
              <a:rPr lang="en-US" sz="1800" dirty="0" err="1">
                <a:latin typeface="Consolas"/>
                <a:cs typeface="Consolas"/>
              </a:rPr>
              <a:t>date_obs</a:t>
            </a:r>
            <a:r>
              <a:rPr lang="en-US" sz="1800" dirty="0">
                <a:latin typeface="Consolas"/>
                <a:cs typeface="Consolas"/>
              </a:rPr>
              <a:t>&gt;'2011-04-16 22:00:00' AND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                  </a:t>
            </a:r>
            <a:r>
              <a:rPr lang="en-US" sz="1800" dirty="0" err="1">
                <a:latin typeface="Consolas"/>
                <a:cs typeface="Consolas"/>
              </a:rPr>
              <a:t>date_obs</a:t>
            </a:r>
            <a:r>
              <a:rPr lang="en-US" sz="1800" dirty="0">
                <a:latin typeface="Consolas"/>
                <a:cs typeface="Consolas"/>
              </a:rPr>
              <a:t>&lt;'2011-04-17 12:00:00’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  GROUP BY </a:t>
            </a:r>
            <a:r>
              <a:rPr lang="en-US" sz="1800" dirty="0" err="1">
                <a:latin typeface="Consolas"/>
                <a:cs typeface="Consolas"/>
              </a:rPr>
              <a:t>propID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ORDER BY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 err="1">
                <a:latin typeface="Consolas"/>
                <a:cs typeface="Consolas"/>
              </a:rPr>
              <a:t>TotExp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[ ASC | DESC ]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</a:t>
            </a:r>
            <a:r>
              <a:rPr lang="en-US" sz="1400" dirty="0" err="1">
                <a:latin typeface="Consolas"/>
                <a:cs typeface="Consolas"/>
              </a:rPr>
              <a:t>propID</a:t>
            </a:r>
            <a:r>
              <a:rPr lang="en-US" sz="1400" dirty="0">
                <a:latin typeface="Consolas"/>
                <a:cs typeface="Consolas"/>
              </a:rPr>
              <a:t> | Nobs | </a:t>
            </a:r>
            <a:r>
              <a:rPr lang="en-US" sz="1400" dirty="0" err="1">
                <a:latin typeface="Consolas"/>
                <a:cs typeface="Consolas"/>
              </a:rPr>
              <a:t>TotExp</a:t>
            </a:r>
            <a:r>
              <a:rPr lang="en-US" sz="1400" dirty="0">
                <a:latin typeface="Consolas"/>
                <a:cs typeface="Consolas"/>
              </a:rPr>
              <a:t>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+--------+------+--------+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23071 |   24 |     24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    7 |   11 |     55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    5 |   59 |    655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23012 |   30 |    960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23062 |   22 |   1470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23073 |   24 |   1530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23030 |   87 |   1722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23735 |  120 |   2120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23038 |  120 |   2475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23007 |   72 |   2880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23027 |  117 |   3510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23011 |  196 |   5880 |</a:t>
            </a:r>
          </a:p>
          <a:p>
            <a:pPr marL="358775" indent="0">
              <a:spcBef>
                <a:spcPts val="200"/>
              </a:spcBef>
              <a:buNone/>
            </a:pPr>
            <a:r>
              <a:rPr lang="en-US" sz="1400" dirty="0">
                <a:latin typeface="Consolas"/>
                <a:cs typeface="Consolas"/>
              </a:rPr>
              <a:t>|  23047 |  210 |   6300 |</a:t>
            </a:r>
          </a:p>
        </p:txBody>
      </p:sp>
    </p:spTree>
    <p:extLst>
      <p:ext uri="{BB962C8B-B14F-4D97-AF65-F5344CB8AC3E}">
        <p14:creationId xmlns:p14="http://schemas.microsoft.com/office/powerpoint/2010/main" val="325776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Views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50509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DROP VIEW IF EXISTS </a:t>
            </a:r>
            <a:r>
              <a:rPr lang="en-GB" sz="1600" dirty="0" err="1">
                <a:latin typeface="Consolas"/>
                <a:cs typeface="Consolas"/>
              </a:rPr>
              <a:t>Messier_view</a:t>
            </a:r>
            <a:r>
              <a:rPr lang="en-GB" sz="1600" dirty="0">
                <a:latin typeface="Consolas"/>
                <a:cs typeface="Consolas"/>
              </a:rPr>
              <a:t>;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CREATE VIEW </a:t>
            </a:r>
            <a:r>
              <a:rPr lang="en-GB" sz="1600" dirty="0" err="1">
                <a:latin typeface="Consolas"/>
                <a:cs typeface="Consolas"/>
              </a:rPr>
              <a:t>Messier_view</a:t>
            </a:r>
            <a:r>
              <a:rPr lang="en-GB" sz="1600" dirty="0">
                <a:latin typeface="Consolas"/>
                <a:cs typeface="Consolas"/>
              </a:rPr>
              <a:t> AS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SELECT </a:t>
            </a:r>
            <a:r>
              <a:rPr lang="en-GB" sz="1600" dirty="0" err="1">
                <a:latin typeface="Consolas"/>
                <a:cs typeface="Consolas"/>
              </a:rPr>
              <a:t>Messier.M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TypeDescr.Descr</a:t>
            </a:r>
            <a:r>
              <a:rPr lang="en-GB" sz="1600" dirty="0">
                <a:latin typeface="Consolas"/>
                <a:cs typeface="Consolas"/>
              </a:rPr>
              <a:t> AS </a:t>
            </a:r>
            <a:r>
              <a:rPr lang="en-GB" sz="1600" dirty="0" err="1">
                <a:latin typeface="Consolas"/>
                <a:cs typeface="Consolas"/>
              </a:rPr>
              <a:t>Descr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Messier.Const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Messier.Mag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Messier.Ra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Messier.Decl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radec2alt</a:t>
            </a:r>
            <a:r>
              <a:rPr lang="en-GB" sz="1600" dirty="0">
                <a:latin typeface="Consolas"/>
                <a:cs typeface="Consolas"/>
              </a:rPr>
              <a:t>(</a:t>
            </a:r>
            <a:r>
              <a:rPr lang="en-GB" sz="1600" dirty="0" err="1">
                <a:latin typeface="Consolas"/>
                <a:cs typeface="Consolas"/>
              </a:rPr>
              <a:t>Messier.Ra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Messier.Decl</a:t>
            </a:r>
            <a:r>
              <a:rPr lang="en-GB" sz="1600" dirty="0">
                <a:latin typeface="Consolas"/>
                <a:cs typeface="Consolas"/>
              </a:rPr>
              <a:t>, 44.5, 11.3, -1,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         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now()</a:t>
            </a:r>
            <a:r>
              <a:rPr lang="en-GB" sz="1600" dirty="0">
                <a:latin typeface="Consolas"/>
                <a:cs typeface="Consolas"/>
              </a:rPr>
              <a:t>) AS Alt,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radec2az</a:t>
            </a:r>
            <a:r>
              <a:rPr lang="en-GB" sz="1600" dirty="0">
                <a:latin typeface="Consolas"/>
                <a:cs typeface="Consolas"/>
              </a:rPr>
              <a:t>( </a:t>
            </a:r>
            <a:r>
              <a:rPr lang="en-GB" sz="1600" dirty="0" err="1">
                <a:latin typeface="Consolas"/>
                <a:cs typeface="Consolas"/>
              </a:rPr>
              <a:t>Messier.Ra</a:t>
            </a:r>
            <a:r>
              <a:rPr lang="en-GB" sz="1600" dirty="0">
                <a:latin typeface="Consolas"/>
                <a:cs typeface="Consolas"/>
              </a:rPr>
              <a:t>, </a:t>
            </a:r>
            <a:r>
              <a:rPr lang="en-GB" sz="1600" dirty="0" err="1">
                <a:latin typeface="Consolas"/>
                <a:cs typeface="Consolas"/>
              </a:rPr>
              <a:t>Messier.Decl</a:t>
            </a:r>
            <a:r>
              <a:rPr lang="en-GB" sz="1600" dirty="0">
                <a:latin typeface="Consolas"/>
                <a:cs typeface="Consolas"/>
              </a:rPr>
              <a:t>, 44.5, 11.3, -1,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          </a:t>
            </a:r>
            <a:r>
              <a:rPr lang="en-GB" sz="1600" dirty="0">
                <a:solidFill>
                  <a:srgbClr val="CCFFCC"/>
                </a:solidFill>
                <a:latin typeface="Consolas"/>
                <a:cs typeface="Consolas"/>
              </a:rPr>
              <a:t>now()</a:t>
            </a:r>
            <a:r>
              <a:rPr lang="en-GB" sz="1600" dirty="0">
                <a:latin typeface="Consolas"/>
                <a:cs typeface="Consolas"/>
              </a:rPr>
              <a:t>) AS </a:t>
            </a:r>
            <a:r>
              <a:rPr lang="en-GB" sz="1600" dirty="0" err="1">
                <a:latin typeface="Consolas"/>
                <a:cs typeface="Consolas"/>
              </a:rPr>
              <a:t>Az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Messier.Dist</a:t>
            </a:r>
            <a:r>
              <a:rPr lang="en-GB" sz="1600" dirty="0">
                <a:latin typeface="Consolas"/>
                <a:cs typeface="Consolas"/>
              </a:rPr>
              <a:t>,</a:t>
            </a: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       </a:t>
            </a:r>
            <a:r>
              <a:rPr lang="en-GB" sz="1600" dirty="0" err="1">
                <a:latin typeface="Consolas"/>
                <a:cs typeface="Consolas"/>
              </a:rPr>
              <a:t>Messier.App_size</a:t>
            </a:r>
            <a:endParaRPr lang="en-GB" sz="1600" dirty="0">
              <a:latin typeface="Consolas"/>
              <a:cs typeface="Consolas"/>
            </a:endParaRP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FROM Messier LEFT JOIN </a:t>
            </a:r>
            <a:r>
              <a:rPr lang="en-GB" sz="1600" dirty="0" err="1">
                <a:latin typeface="Consolas"/>
                <a:cs typeface="Consolas"/>
              </a:rPr>
              <a:t>TypeDescr</a:t>
            </a:r>
            <a:endParaRPr lang="en-GB" sz="1600" dirty="0">
              <a:latin typeface="Consolas"/>
              <a:cs typeface="Consolas"/>
            </a:endParaRP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ON </a:t>
            </a:r>
            <a:r>
              <a:rPr lang="en-GB" sz="1600" dirty="0" err="1">
                <a:latin typeface="Consolas"/>
                <a:cs typeface="Consolas"/>
              </a:rPr>
              <a:t>Messier.Type</a:t>
            </a:r>
            <a:r>
              <a:rPr lang="en-GB" sz="1600" dirty="0">
                <a:latin typeface="Consolas"/>
                <a:cs typeface="Consolas"/>
              </a:rPr>
              <a:t> = </a:t>
            </a:r>
            <a:r>
              <a:rPr lang="en-GB" sz="1600" dirty="0" err="1">
                <a:latin typeface="Consolas"/>
                <a:cs typeface="Consolas"/>
              </a:rPr>
              <a:t>TypeDescr.Type</a:t>
            </a:r>
            <a:endParaRPr lang="en-GB" sz="1600" dirty="0">
              <a:latin typeface="Consolas"/>
              <a:cs typeface="Consolas"/>
            </a:endParaRPr>
          </a:p>
          <a:p>
            <a:pPr marL="358775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1600" dirty="0">
                <a:latin typeface="Consolas"/>
                <a:cs typeface="Consolas"/>
              </a:rPr>
              <a:t>  ORDER BY </a:t>
            </a:r>
            <a:r>
              <a:rPr lang="en-GB" sz="1600" dirty="0" err="1">
                <a:latin typeface="Consolas"/>
                <a:cs typeface="Consolas"/>
              </a:rPr>
              <a:t>Descr</a:t>
            </a:r>
            <a:r>
              <a:rPr lang="en-GB" sz="1600" dirty="0">
                <a:latin typeface="Consolas"/>
                <a:cs typeface="Consolas"/>
              </a:rPr>
              <a:t>, M;</a:t>
            </a:r>
          </a:p>
        </p:txBody>
      </p:sp>
    </p:spTree>
    <p:extLst>
      <p:ext uri="{BB962C8B-B14F-4D97-AF65-F5344CB8AC3E}">
        <p14:creationId xmlns:p14="http://schemas.microsoft.com/office/powerpoint/2010/main" val="4136049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Views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683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DESCRIBE </a:t>
            </a:r>
            <a:r>
              <a:rPr lang="en-US" sz="1800" dirty="0" err="1">
                <a:latin typeface="Consolas"/>
                <a:cs typeface="Consolas"/>
              </a:rPr>
              <a:t>Messier_view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+----------+----------+------+-----+---------+-------+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Field    | Type     | Null | Key | Default | Extra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+----------+----------+------+-----+---------+-------+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M        |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(11)  | NO 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solidFill>
                  <a:srgbClr val="CCFFCC"/>
                </a:solidFill>
                <a:latin typeface="Consolas"/>
                <a:cs typeface="Consolas"/>
              </a:rPr>
              <a:t>Descr</a:t>
            </a:r>
            <a:r>
              <a:rPr lang="en-US" sz="1800" dirty="0">
                <a:latin typeface="Consolas"/>
                <a:cs typeface="Consolas"/>
              </a:rPr>
              <a:t>    | char(20)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latin typeface="Consolas"/>
                <a:cs typeface="Consolas"/>
              </a:rPr>
              <a:t>Const</a:t>
            </a:r>
            <a:r>
              <a:rPr lang="en-US" sz="1800" dirty="0">
                <a:latin typeface="Consolas"/>
                <a:cs typeface="Consolas"/>
              </a:rPr>
              <a:t>    | char(3)  | YES  |     | *** 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Mag      | float   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Ra       | float   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latin typeface="Consolas"/>
                <a:cs typeface="Consolas"/>
              </a:rPr>
              <a:t>Decl</a:t>
            </a:r>
            <a:r>
              <a:rPr lang="en-US" sz="1800" dirty="0">
                <a:latin typeface="Consolas"/>
                <a:cs typeface="Consolas"/>
              </a:rPr>
              <a:t>     | float   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>
                <a:solidFill>
                  <a:srgbClr val="CCFFCC"/>
                </a:solidFill>
                <a:latin typeface="Consolas"/>
                <a:cs typeface="Consolas"/>
              </a:rPr>
              <a:t>Alt</a:t>
            </a:r>
            <a:r>
              <a:rPr lang="en-US" sz="1800" dirty="0">
                <a:latin typeface="Consolas"/>
                <a:cs typeface="Consolas"/>
              </a:rPr>
              <a:t>      | double  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solidFill>
                  <a:srgbClr val="CCFFCC"/>
                </a:solidFill>
                <a:latin typeface="Consolas"/>
                <a:cs typeface="Consolas"/>
              </a:rPr>
              <a:t>Az</a:t>
            </a:r>
            <a:r>
              <a:rPr lang="en-US" sz="1800" dirty="0">
                <a:latin typeface="Consolas"/>
                <a:cs typeface="Consolas"/>
              </a:rPr>
              <a:t>       | double  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latin typeface="Consolas"/>
                <a:cs typeface="Consolas"/>
              </a:rPr>
              <a:t>Dist</a:t>
            </a:r>
            <a:r>
              <a:rPr lang="en-US" sz="1800" dirty="0">
                <a:latin typeface="Consolas"/>
                <a:cs typeface="Consolas"/>
              </a:rPr>
              <a:t>     | char(20) | YES  |     | NULL   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| </a:t>
            </a:r>
            <a:r>
              <a:rPr lang="en-US" sz="1800" dirty="0" err="1">
                <a:latin typeface="Consolas"/>
                <a:cs typeface="Consolas"/>
              </a:rPr>
              <a:t>App_size</a:t>
            </a:r>
            <a:r>
              <a:rPr lang="en-US" sz="1800" dirty="0">
                <a:latin typeface="Consolas"/>
                <a:cs typeface="Consolas"/>
              </a:rPr>
              <a:t> | char(20) | YES  |     | unknown |       |</a:t>
            </a:r>
          </a:p>
          <a:p>
            <a:pPr marL="358775" indent="0">
              <a:spcBef>
                <a:spcPts val="800"/>
              </a:spcBef>
              <a:buNone/>
            </a:pPr>
            <a:r>
              <a:rPr lang="en-US" sz="1800" dirty="0">
                <a:latin typeface="Consolas"/>
                <a:cs typeface="Consolas"/>
              </a:rPr>
              <a:t>+----------+----------+------+-----+---------+-------+</a:t>
            </a:r>
            <a:endParaRPr lang="en-GB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68246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Views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837403"/>
            <a:ext cx="8567999" cy="51603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58775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SELECT * FROM Messier_view limit 4;</a:t>
            </a:r>
          </a:p>
          <a:p>
            <a:pPr marL="358775" indent="0">
              <a:spcBef>
                <a:spcPts val="800"/>
              </a:spcBef>
              <a:buNone/>
            </a:pPr>
            <a:endParaRPr lang="hu-HU" sz="1600" dirty="0">
              <a:latin typeface="Consolas"/>
              <a:cs typeface="Consolas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| M  | Descr         | Const | Mag  | Ra      | Decl     | Alt              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                 | Az               | Dist     | App_size |</a:t>
            </a:r>
          </a:p>
          <a:p>
            <a:pPr marL="0" indent="0">
              <a:spcBef>
                <a:spcPts val="800"/>
              </a:spcBef>
              <a:buNone/>
            </a:pPr>
            <a:endParaRPr lang="hu-HU" sz="1600" dirty="0">
              <a:latin typeface="Consolas"/>
              <a:cs typeface="Consolas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| 73 | </a:t>
            </a:r>
            <a:r>
              <a:rPr lang="hu-HU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NULL</a:t>
            </a:r>
            <a:r>
              <a:rPr lang="hu-HU" sz="1600" dirty="0">
                <a:latin typeface="Consolas"/>
                <a:cs typeface="Consolas"/>
              </a:rPr>
              <a:t>          | Aqu   |    9 | 314.726 |  -11.365 |  -62.218887202434 | 341.173761681747 | --       | 2.8'     |</a:t>
            </a:r>
          </a:p>
          <a:p>
            <a:pPr marL="0" indent="0">
              <a:spcBef>
                <a:spcPts val="800"/>
              </a:spcBef>
              <a:buNone/>
            </a:pPr>
            <a:endParaRPr lang="hu-HU" sz="1600" dirty="0">
              <a:latin typeface="Consolas"/>
              <a:cs typeface="Consolas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|  1 | Bright Nebula | Tau   |  8.2 |  83.625 |  22.0167 |  </a:t>
            </a:r>
            <a:r>
              <a:rPr lang="hu-HU" sz="1600" dirty="0">
                <a:solidFill>
                  <a:srgbClr val="CCFFCC"/>
                </a:solidFill>
                <a:latin typeface="Consolas"/>
                <a:cs typeface="Consolas"/>
              </a:rPr>
              <a:t>50.4744339376439 | 258.497278567727</a:t>
            </a:r>
            <a:r>
              <a:rPr lang="hu-HU" sz="1600" dirty="0">
                <a:latin typeface="Consolas"/>
                <a:cs typeface="Consolas"/>
              </a:rPr>
              <a:t> | 6.3 kly  | 6'x4'    |</a:t>
            </a:r>
          </a:p>
          <a:p>
            <a:pPr marL="0" indent="0">
              <a:spcBef>
                <a:spcPts val="800"/>
              </a:spcBef>
              <a:buNone/>
            </a:pPr>
            <a:endParaRPr lang="hu-HU" sz="1600" dirty="0">
              <a:latin typeface="Consolas"/>
              <a:cs typeface="Consolas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|  8 | Bright Nebula | Sag   |    6 | 271.025 |    -23.7 |  -57.078773558122 | 74.4445883563204 | 5200 ly  | 90'x40’  |</a:t>
            </a:r>
          </a:p>
          <a:p>
            <a:pPr marL="0" indent="0">
              <a:spcBef>
                <a:spcPts val="800"/>
              </a:spcBef>
              <a:buNone/>
            </a:pPr>
            <a:endParaRPr lang="hu-HU" sz="1600" dirty="0">
              <a:latin typeface="Consolas"/>
              <a:cs typeface="Consolas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hu-HU" sz="1600" dirty="0">
                <a:latin typeface="Consolas"/>
                <a:cs typeface="Consolas"/>
              </a:rPr>
              <a:t>| 17 | Bright Nebula | Sag   |  7.5 | 275.175 | -15.8333 | -55.0517205008551 | 59.1020440792511 | 5000 ly | 11      |</a:t>
            </a:r>
          </a:p>
        </p:txBody>
      </p:sp>
    </p:spTree>
    <p:extLst>
      <p:ext uri="{BB962C8B-B14F-4D97-AF65-F5344CB8AC3E}">
        <p14:creationId xmlns:p14="http://schemas.microsoft.com/office/powerpoint/2010/main" val="40336553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How to insert data files into a DB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96197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For ASCII (text) files several methods are available within the various DB servers. A lot of external tools also exist. XML files are also managed automatically by MySQL:</a:t>
            </a:r>
          </a:p>
          <a:p>
            <a:pPr marL="0" lvl="1" indent="0">
              <a:lnSpc>
                <a:spcPct val="102000"/>
              </a:lnSpc>
              <a:buNone/>
            </a:pPr>
            <a:endParaRPr lang="en-GB" sz="2400" dirty="0">
              <a:solidFill>
                <a:srgbClr val="CCFFCC"/>
              </a:solidFill>
              <a:cs typeface="Bitstream Vera Sans" charset="0"/>
            </a:endParaRPr>
          </a:p>
          <a:p>
            <a:pPr marL="0" lvl="1" indent="0">
              <a:lnSpc>
                <a:spcPct val="102000"/>
              </a:lnSpc>
              <a:buNone/>
            </a:pPr>
            <a:r>
              <a:rPr lang="en-GB" sz="2000" dirty="0">
                <a:solidFill>
                  <a:srgbClr val="CCFFCC"/>
                </a:solidFill>
                <a:latin typeface="Consolas"/>
                <a:cs typeface="Consolas"/>
              </a:rPr>
              <a:t>LOAD DATA </a:t>
            </a:r>
            <a:r>
              <a:rPr lang="en-GB" sz="2000" dirty="0">
                <a:solidFill>
                  <a:srgbClr val="FFFF00"/>
                </a:solidFill>
                <a:latin typeface="Consolas"/>
                <a:cs typeface="Consolas"/>
              </a:rPr>
              <a:t>[LOCAL]</a:t>
            </a:r>
            <a:r>
              <a:rPr lang="en-GB" sz="2000" dirty="0">
                <a:solidFill>
                  <a:srgbClr val="CCFFCC"/>
                </a:solidFill>
                <a:latin typeface="Consolas"/>
                <a:cs typeface="Consolas"/>
              </a:rPr>
              <a:t> INFILE '</a:t>
            </a:r>
            <a:r>
              <a:rPr lang="en-GB" sz="2000" dirty="0" err="1">
                <a:solidFill>
                  <a:srgbClr val="CCFFCC"/>
                </a:solidFill>
                <a:latin typeface="Consolas"/>
                <a:cs typeface="Consolas"/>
              </a:rPr>
              <a:t>data.txt</a:t>
            </a:r>
            <a:r>
              <a:rPr lang="en-GB" sz="2000" dirty="0">
                <a:solidFill>
                  <a:srgbClr val="CCFFCC"/>
                </a:solidFill>
                <a:latin typeface="Consolas"/>
                <a:cs typeface="Consolas"/>
              </a:rPr>
              <a:t>' INTO TABLE db2.my_table;</a:t>
            </a:r>
          </a:p>
          <a:p>
            <a:pPr marL="0" lvl="1" indent="0">
              <a:lnSpc>
                <a:spcPct val="102000"/>
              </a:lnSpc>
              <a:buNone/>
            </a:pPr>
            <a:r>
              <a:rPr lang="en-GB" sz="2000" dirty="0">
                <a:solidFill>
                  <a:srgbClr val="CCFFCC"/>
                </a:solidFill>
                <a:latin typeface="Consolas"/>
                <a:cs typeface="Consolas"/>
              </a:rPr>
              <a:t>LOAD XML INFILE '</a:t>
            </a:r>
            <a:r>
              <a:rPr lang="en-GB" sz="2000" dirty="0" err="1">
                <a:solidFill>
                  <a:srgbClr val="CCFFCC"/>
                </a:solidFill>
                <a:latin typeface="Consolas"/>
                <a:cs typeface="Consolas"/>
              </a:rPr>
              <a:t>data.xml</a:t>
            </a:r>
            <a:r>
              <a:rPr lang="en-GB" sz="2000" dirty="0">
                <a:solidFill>
                  <a:srgbClr val="CCFFCC"/>
                </a:solidFill>
                <a:latin typeface="Consolas"/>
                <a:cs typeface="Consolas"/>
              </a:rPr>
              <a:t>' INTO TABLE db2.my_table;</a:t>
            </a:r>
          </a:p>
          <a:p>
            <a:pPr marL="0" lvl="1" indent="0">
              <a:lnSpc>
                <a:spcPct val="102000"/>
              </a:lnSpc>
              <a:buNone/>
            </a:pPr>
            <a:endParaRPr lang="en-GB" sz="2000" dirty="0">
              <a:latin typeface="Consolas"/>
              <a:cs typeface="Consolas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 err="1">
                <a:cs typeface="Bitstream Vera Sans" charset="0"/>
              </a:rPr>
              <a:t>VOTables</a:t>
            </a:r>
            <a:r>
              <a:rPr lang="en-GB" sz="2400" b="0" dirty="0">
                <a:cs typeface="Bitstream Vera Sans" charset="0"/>
              </a:rPr>
              <a:t>: either considered as XML or using custom programs (see examples)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For FITS files can use custom programs, see e.g. </a:t>
            </a:r>
            <a:r>
              <a:rPr lang="en-GB" sz="2400" b="0" dirty="0">
                <a:solidFill>
                  <a:srgbClr val="CCFFCC"/>
                </a:solidFill>
                <a:latin typeface="Andale Mono"/>
                <a:cs typeface="Andale Mono"/>
              </a:rPr>
              <a:t>MCS</a:t>
            </a:r>
            <a:r>
              <a:rPr lang="en-GB" sz="2400" b="0" dirty="0">
                <a:cs typeface="Bitstream Vera Sans" charset="0"/>
              </a:rPr>
              <a:t>.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It is easy to write simple programs to import into DBs binary files. Will show examples and make use case exercises.</a:t>
            </a:r>
          </a:p>
        </p:txBody>
      </p:sp>
    </p:spTree>
    <p:extLst>
      <p:ext uri="{BB962C8B-B14F-4D97-AF65-F5344CB8AC3E}">
        <p14:creationId xmlns:p14="http://schemas.microsoft.com/office/powerpoint/2010/main" val="2846760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principles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5111142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/>
              <a:t>A</a:t>
            </a:r>
            <a:r>
              <a:rPr lang="en-US" i="1" dirty="0"/>
              <a:t> DBMS </a:t>
            </a:r>
            <a:r>
              <a:rPr lang="en-US" dirty="0"/>
              <a:t>is a software package designed to store, manage and give access to databases.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DBMS compared to a simple file I/O: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Data independence.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Efficient and concurrent data access.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Data security and consistency.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Data integrity under updates.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Uniform data administration.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Reduced application development time.</a:t>
            </a:r>
          </a:p>
          <a:p>
            <a:pPr marL="625475">
              <a:lnSpc>
                <a:spcPct val="80000"/>
              </a:lnSpc>
              <a:buFont typeface="Wingdings" pitchFamily="2" charset="2"/>
              <a:buChar char="Ø"/>
            </a:pPr>
            <a:r>
              <a:rPr lang="en-US" b="0" dirty="0">
                <a:solidFill>
                  <a:srgbClr val="CCFFCC"/>
                </a:solidFill>
              </a:rPr>
              <a:t>Recovery from crashes.</a:t>
            </a:r>
          </a:p>
        </p:txBody>
      </p:sp>
    </p:spTree>
    <p:extLst>
      <p:ext uri="{BB962C8B-B14F-4D97-AF65-F5344CB8AC3E}">
        <p14:creationId xmlns:p14="http://schemas.microsoft.com/office/powerpoint/2010/main" val="2848949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How to export data from one DB to another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52725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2400" b="0" dirty="0">
                <a:cs typeface="Bitstream Vera Sans" charset="0"/>
              </a:rPr>
              <a:t>There are many possibilities, depending if a full table has to be exported or just a subset: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Direct transfer: 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INSERT INTO DB2.tab1 SELECT * FROM DB1.tab1</a:t>
            </a: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Export to file, e.g. from shell: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mysql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-u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usr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-p --xml -e “select * from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mytable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”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mydb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&gt;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file.xml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If different server a  re involved then it depends on the size of the data to export. It is possible to: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On server A export to a file the data and then restore them on the server B, e.g. from shell: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mysqldump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–u root –p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DBName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TableName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From server B perform the query on server A and store/save the data (all at once or in chunks) into a local file or directly into the DB table, e.g. 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SELECT * FROM Table INTO OUTFILE ‘/path/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tofile.tsv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’;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Simply copy the DB disk files from server A into the DB disk on server B (a DB = directory, a table = one or more files).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Write a program that connects to the two DBs (read from A write to B).</a:t>
            </a:r>
          </a:p>
        </p:txBody>
      </p:sp>
    </p:spTree>
    <p:extLst>
      <p:ext uri="{BB962C8B-B14F-4D97-AF65-F5344CB8AC3E}">
        <p14:creationId xmlns:p14="http://schemas.microsoft.com/office/powerpoint/2010/main" val="3961179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Import/export examples: SQL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7661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LOAD DATA INFILE ’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mydata.txt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' INTO TABLE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mytable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(col1,col2,...);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LOAD DATA LOCAL INFILE '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data.csv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' INTO TABLE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tbl_name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FIELDS TERMINATED BY ',' OPTIONALLY ENCLOSED BY '"'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LINES TERMINATED BY '\r\n'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IGNORE 1 LINES;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LOAD DATA INFILE '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file.tsv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'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INTO TABLE t1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(column1, @var1)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SET column2 = @var1/100;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LOAD DATA INFILE '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file.tsv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'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INTO TABLE t1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(column1, column2)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 SET column3 = CURRENT_TIMESTAMP;</a:t>
            </a:r>
          </a:p>
        </p:txBody>
      </p:sp>
    </p:spTree>
    <p:extLst>
      <p:ext uri="{BB962C8B-B14F-4D97-AF65-F5344CB8AC3E}">
        <p14:creationId xmlns:p14="http://schemas.microsoft.com/office/powerpoint/2010/main" val="668722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Import/export examples: SQL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8022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0363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Direct transfer:</a:t>
            </a:r>
          </a:p>
          <a:p>
            <a:pPr marL="719138" lvl="3" indent="-338138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INSERT INTO DB2.tab1 SELECT * FROM DB1.tab1</a:t>
            </a:r>
          </a:p>
          <a:p>
            <a:pPr marL="719138" lvl="3" indent="-338138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INSERT INTO DB2.tab1 SELECT * FROM DB1.tab2 WHERE c1 BETWEEN 1 AND 100;</a:t>
            </a:r>
          </a:p>
          <a:p>
            <a:pPr marL="360363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Saving data into an ASCII file:</a:t>
            </a:r>
          </a:p>
          <a:p>
            <a:pPr marL="717550" lvl="3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SELECT * FROM Table INTO OUTFILE ‘/path/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out_file.tsv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’;</a:t>
            </a:r>
          </a:p>
          <a:p>
            <a:pPr marL="717550" lvl="3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SELECT c1,c3,c4,c6/10 FROM Table INTO OUTFILE ‘/path/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out_file.tsv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’;</a:t>
            </a:r>
          </a:p>
          <a:p>
            <a:pPr marL="717550" lvl="3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…</a:t>
            </a:r>
          </a:p>
          <a:p>
            <a:pPr marL="368300" lvl="3" indent="0">
              <a:lnSpc>
                <a:spcPct val="102000"/>
              </a:lnSpc>
              <a:buNone/>
            </a:pPr>
            <a:endParaRPr lang="en-GB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368300" lvl="3" indent="0">
              <a:lnSpc>
                <a:spcPct val="102000"/>
              </a:lnSpc>
              <a:buNone/>
            </a:pPr>
            <a:r>
              <a:rPr lang="en-GB" dirty="0">
                <a:solidFill>
                  <a:srgbClr val="FFFF00"/>
                </a:solidFill>
                <a:cs typeface="Bitstream Vera Sans" charset="0"/>
              </a:rPr>
              <a:t>Note:</a:t>
            </a:r>
            <a:r>
              <a:rPr lang="en-GB" dirty="0">
                <a:cs typeface="Bitstream Vera Sans" charset="0"/>
              </a:rPr>
              <a:t> </a:t>
            </a:r>
            <a:r>
              <a:rPr lang="en-GB" b="0" dirty="0">
                <a:cs typeface="Bitstream Vera Sans" charset="0"/>
              </a:rPr>
              <a:t>must give full path and the output directory must be writeable to the user 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mysql</a:t>
            </a:r>
            <a:r>
              <a:rPr lang="en-GB" b="0" dirty="0">
                <a:cs typeface="Bitstream Vera Sans" charset="0"/>
              </a:rPr>
              <a:t>. So you either from the shell you do a preliminary “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chmod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 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o+w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 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out_dir</a:t>
            </a:r>
            <a:r>
              <a:rPr lang="en-GB" b="0" dirty="0">
                <a:cs typeface="Bitstream Vera Sans" charset="0"/>
              </a:rPr>
              <a:t>”, or use a directory </a:t>
            </a:r>
            <a:r>
              <a:rPr lang="en-GB" b="0" dirty="0" err="1">
                <a:cs typeface="Bitstream Vera Sans" charset="0"/>
              </a:rPr>
              <a:t>writeble</a:t>
            </a:r>
            <a:r>
              <a:rPr lang="en-GB" b="0" dirty="0">
                <a:cs typeface="Bitstream Vera Sans" charset="0"/>
              </a:rPr>
              <a:t> to all, like </a:t>
            </a:r>
            <a:r>
              <a:rPr lang="en-GB" b="0" dirty="0">
                <a:solidFill>
                  <a:srgbClr val="CCFFCC"/>
                </a:solidFill>
                <a:cs typeface="Bitstream Vera Sans" charset="0"/>
              </a:rPr>
              <a:t>/</a:t>
            </a:r>
            <a:r>
              <a:rPr lang="en-GB" b="0" dirty="0" err="1">
                <a:solidFill>
                  <a:srgbClr val="CCFFCC"/>
                </a:solidFill>
                <a:cs typeface="Bitstream Vera Sans" charset="0"/>
              </a:rPr>
              <a:t>tmp</a:t>
            </a:r>
            <a:endParaRPr lang="en-GB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368300" lvl="3" indent="0">
              <a:lnSpc>
                <a:spcPct val="102000"/>
              </a:lnSpc>
              <a:buNone/>
            </a:pPr>
            <a:endParaRPr lang="en-GB" dirty="0">
              <a:solidFill>
                <a:srgbClr val="CCFFCC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84631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Import/export examples: shell commands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1916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mysql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-u root -p --xml -e “select * from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mydb.mytable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” &gt;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file.xml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mysqldump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–u root -p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DBName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TableName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mysql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 -u root -p --html -e “select * from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mydb.mytable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” &gt; </a:t>
            </a:r>
            <a:r>
              <a:rPr lang="en-GB" sz="1800" b="0" dirty="0" err="1">
                <a:solidFill>
                  <a:srgbClr val="CCFFCC"/>
                </a:solidFill>
                <a:latin typeface="Consolas"/>
                <a:cs typeface="Consolas"/>
              </a:rPr>
              <a:t>file.html</a:t>
            </a: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403225" lvl="1">
              <a:lnSpc>
                <a:spcPct val="102000"/>
              </a:lnSpc>
              <a:buFont typeface="Wingdings" pitchFamily="2" charset="2"/>
              <a:buChar char="Ø"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…</a:t>
            </a:r>
          </a:p>
          <a:p>
            <a:pPr marL="342900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Simply copy the DB disk files from server A into the DB disk on server B (a DB = directory, a table = one or more files):</a:t>
            </a:r>
          </a:p>
          <a:p>
            <a:pPr marL="746125" lvl="2" indent="-342900">
              <a:lnSpc>
                <a:spcPct val="102000"/>
              </a:lnSpc>
              <a:buFont typeface="Wingdings" pitchFamily="2" charset="2"/>
              <a:buChar char="Ø"/>
            </a:pPr>
            <a:endParaRPr lang="en-GB" b="0" dirty="0">
              <a:cs typeface="Bitstream Vera Sans" charset="0"/>
            </a:endParaRPr>
          </a:p>
          <a:p>
            <a:pPr marL="717550" lvl="3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scp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 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usr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/local/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mysql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/data/test/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simpleBSC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* 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usr@host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:/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dest</a:t>
            </a:r>
            <a:r>
              <a:rPr lang="en-GB" b="0" dirty="0">
                <a:solidFill>
                  <a:srgbClr val="CCFFCC"/>
                </a:solidFill>
                <a:latin typeface="Consolas"/>
                <a:cs typeface="Consolas"/>
              </a:rPr>
              <a:t>/</a:t>
            </a:r>
            <a:r>
              <a:rPr lang="en-GB" b="0" dirty="0" err="1">
                <a:solidFill>
                  <a:srgbClr val="CCFFCC"/>
                </a:solidFill>
                <a:latin typeface="Consolas"/>
                <a:cs typeface="Consolas"/>
              </a:rPr>
              <a:t>db</a:t>
            </a:r>
            <a:endParaRPr lang="en-GB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1" indent="0">
              <a:lnSpc>
                <a:spcPct val="102000"/>
              </a:lnSpc>
              <a:buNone/>
            </a:pPr>
            <a:endParaRPr lang="en-GB" sz="1800" b="0" dirty="0">
              <a:cs typeface="Bitstream Vera Sans" charset="0"/>
            </a:endParaRPr>
          </a:p>
          <a:p>
            <a:pPr marL="0" lvl="1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FFFF00"/>
                </a:solidFill>
                <a:cs typeface="Bitstream Vera Sans" charset="0"/>
              </a:rPr>
              <a:t>Note:</a:t>
            </a:r>
            <a:r>
              <a:rPr lang="en-GB" sz="1800" b="0" dirty="0">
                <a:cs typeface="Bitstream Vera Sans" charset="0"/>
              </a:rPr>
              <a:t> any user with SELECT permission can issue these commands, not just root.</a:t>
            </a:r>
          </a:p>
        </p:txBody>
      </p:sp>
    </p:spTree>
    <p:extLst>
      <p:ext uri="{BB962C8B-B14F-4D97-AF65-F5344CB8AC3E}">
        <p14:creationId xmlns:p14="http://schemas.microsoft.com/office/powerpoint/2010/main" val="25415070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Import/export examples: custom programs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4052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0363" lvl="2" indent="-342900">
              <a:lnSpc>
                <a:spcPct val="102000"/>
              </a:lnSpc>
              <a:buFont typeface="Wingdings" pitchFamily="2" charset="2"/>
              <a:buChar char="Ø"/>
            </a:pPr>
            <a:r>
              <a:rPr lang="en-GB" b="0" dirty="0">
                <a:cs typeface="Bitstream Vera Sans" charset="0"/>
              </a:rPr>
              <a:t>Direct transfer (see examples)</a:t>
            </a:r>
          </a:p>
        </p:txBody>
      </p:sp>
    </p:spTree>
    <p:extLst>
      <p:ext uri="{BB962C8B-B14F-4D97-AF65-F5344CB8AC3E}">
        <p14:creationId xmlns:p14="http://schemas.microsoft.com/office/powerpoint/2010/main" val="11441260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08" y="795316"/>
            <a:ext cx="8351798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INFORMATION_SCHEMA tables: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http://dev.mysql.com/doc/refman/5.7/en/information-schema.html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INFORMATION_SCHEMA index:</a:t>
            </a:r>
          </a:p>
          <a:p>
            <a:r>
              <a:rPr lang="en-US" dirty="0">
                <a:hlinkClick r:id="rId3"/>
              </a:rPr>
              <a:t>http://dev.mysql.com/doc/refman/5.7/en/dynindex-is.html</a:t>
            </a:r>
            <a:endParaRPr lang="en-US" dirty="0"/>
          </a:p>
          <a:p>
            <a:endParaRPr lang="en-US" dirty="0"/>
          </a:p>
          <a:p>
            <a:r>
              <a:rPr lang="en-US" sz="1600" dirty="0" err="1">
                <a:solidFill>
                  <a:schemeClr val="tx1">
                    <a:lumMod val="85000"/>
                  </a:schemeClr>
                </a:solidFill>
                <a:latin typeface="Consolas"/>
                <a:cs typeface="Consolas"/>
              </a:rPr>
              <a:t>mysql</a:t>
            </a: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Consolas"/>
                <a:cs typeface="Consolas"/>
              </a:rPr>
              <a:t>&gt;</a:t>
            </a:r>
            <a:r>
              <a:rPr lang="en-US" sz="1600" dirty="0">
                <a:latin typeface="Consolas"/>
                <a:cs typeface="Consolas"/>
              </a:rPr>
              <a:t> select * from </a:t>
            </a:r>
            <a:r>
              <a:rPr lang="en-US" sz="1600" dirty="0" err="1">
                <a:latin typeface="Consolas"/>
                <a:cs typeface="Consolas"/>
              </a:rPr>
              <a:t>information_schema.tables</a:t>
            </a:r>
            <a:r>
              <a:rPr lang="en-US" sz="1600" dirty="0">
                <a:latin typeface="Consolas"/>
                <a:cs typeface="Consolas"/>
              </a:rPr>
              <a:t> where </a:t>
            </a:r>
            <a:r>
              <a:rPr lang="en-US" sz="1600" dirty="0" err="1">
                <a:latin typeface="Consolas"/>
                <a:cs typeface="Consolas"/>
              </a:rPr>
              <a:t>table_name</a:t>
            </a:r>
            <a:r>
              <a:rPr lang="en-US" sz="1600" dirty="0">
                <a:latin typeface="Consolas"/>
                <a:cs typeface="Consolas"/>
              </a:rPr>
              <a:t>='UCAC_2orig';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err="1">
                <a:solidFill>
                  <a:srgbClr val="D9D9D9"/>
                </a:solidFill>
                <a:latin typeface="Consolas"/>
                <a:cs typeface="Consolas"/>
              </a:rPr>
              <a:t>mysql</a:t>
            </a:r>
            <a:r>
              <a:rPr lang="en-US" sz="1600" dirty="0">
                <a:solidFill>
                  <a:srgbClr val="D9D9D9"/>
                </a:solidFill>
                <a:latin typeface="Consolas"/>
                <a:cs typeface="Consolas"/>
              </a:rPr>
              <a:t>&gt;</a:t>
            </a:r>
            <a:r>
              <a:rPr lang="en-US" sz="1600" dirty="0">
                <a:latin typeface="Consolas"/>
                <a:cs typeface="Consolas"/>
              </a:rPr>
              <a:t> select * from </a:t>
            </a:r>
            <a:r>
              <a:rPr lang="en-US" sz="1600" dirty="0" err="1">
                <a:latin typeface="Consolas"/>
                <a:cs typeface="Consolas"/>
              </a:rPr>
              <a:t>information_schema.columns</a:t>
            </a:r>
            <a:r>
              <a:rPr lang="en-US" sz="1600" dirty="0">
                <a:latin typeface="Consolas"/>
                <a:cs typeface="Consolas"/>
              </a:rPr>
              <a:t> where </a:t>
            </a:r>
            <a:r>
              <a:rPr lang="en-US" sz="1600" dirty="0" err="1">
                <a:latin typeface="Consolas"/>
                <a:cs typeface="Consolas"/>
              </a:rPr>
              <a:t>table_name</a:t>
            </a:r>
            <a:r>
              <a:rPr lang="en-US" sz="1600" dirty="0">
                <a:latin typeface="Consolas"/>
                <a:cs typeface="Consolas"/>
              </a:rPr>
              <a:t>='UCAC_2orig';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err="1">
                <a:solidFill>
                  <a:srgbClr val="D9D9D9"/>
                </a:solidFill>
                <a:latin typeface="Consolas"/>
                <a:cs typeface="Consolas"/>
              </a:rPr>
              <a:t>mysql</a:t>
            </a:r>
            <a:r>
              <a:rPr lang="en-US" sz="1600" dirty="0">
                <a:solidFill>
                  <a:srgbClr val="D9D9D9"/>
                </a:solidFill>
                <a:latin typeface="Consolas"/>
                <a:cs typeface="Consolas"/>
              </a:rPr>
              <a:t>&gt;</a:t>
            </a:r>
            <a:r>
              <a:rPr lang="en-US" sz="1600" dirty="0">
                <a:latin typeface="Consolas"/>
                <a:cs typeface="Consolas"/>
              </a:rPr>
              <a:t> SELECT </a:t>
            </a:r>
            <a:r>
              <a:rPr lang="en-US" sz="1600" dirty="0" err="1">
                <a:latin typeface="Consolas"/>
                <a:cs typeface="Consolas"/>
              </a:rPr>
              <a:t>table_name</a:t>
            </a:r>
            <a:r>
              <a:rPr lang="en-US" sz="1600" dirty="0">
                <a:latin typeface="Consolas"/>
                <a:cs typeface="Consolas"/>
              </a:rPr>
              <a:t> FROM INFORMATION_SCHEMA.TABLES where </a:t>
            </a:r>
            <a:r>
              <a:rPr lang="en-US" sz="1600" dirty="0" err="1">
                <a:latin typeface="Consolas"/>
                <a:cs typeface="Consolas"/>
              </a:rPr>
              <a:t>table_schema</a:t>
            </a:r>
            <a:r>
              <a:rPr lang="en-US" sz="1600" dirty="0">
                <a:latin typeface="Consolas"/>
                <a:cs typeface="Consolas"/>
              </a:rPr>
              <a:t>='mpe2014' AND </a:t>
            </a:r>
            <a:r>
              <a:rPr lang="en-US" sz="1600" dirty="0" err="1">
                <a:latin typeface="Consolas"/>
                <a:cs typeface="Consolas"/>
              </a:rPr>
              <a:t>table_type</a:t>
            </a:r>
            <a:r>
              <a:rPr lang="en-US" sz="1600" dirty="0">
                <a:latin typeface="Consolas"/>
                <a:cs typeface="Consolas"/>
              </a:rPr>
              <a:t> != 'View';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err="1">
                <a:solidFill>
                  <a:srgbClr val="D9D9D9"/>
                </a:solidFill>
                <a:latin typeface="Consolas"/>
                <a:cs typeface="Consolas"/>
              </a:rPr>
              <a:t>mysql</a:t>
            </a:r>
            <a:r>
              <a:rPr lang="en-US" sz="1600" dirty="0">
                <a:solidFill>
                  <a:srgbClr val="D9D9D9"/>
                </a:solidFill>
                <a:latin typeface="Consolas"/>
                <a:cs typeface="Consolas"/>
              </a:rPr>
              <a:t>&gt;</a:t>
            </a:r>
            <a:r>
              <a:rPr lang="en-US" sz="1600" dirty="0">
                <a:latin typeface="Consolas"/>
                <a:cs typeface="Consolas"/>
              </a:rPr>
              <a:t> SELECT * FROM INFORMATION_SCHEMA.ROUTINES WHERE </a:t>
            </a:r>
            <a:r>
              <a:rPr lang="en-US" sz="1600" dirty="0" err="1">
                <a:latin typeface="Consolas"/>
                <a:cs typeface="Consolas"/>
              </a:rPr>
              <a:t>routine_name</a:t>
            </a:r>
            <a:r>
              <a:rPr lang="en-US" sz="1600" dirty="0">
                <a:latin typeface="Consolas"/>
                <a:cs typeface="Consolas"/>
              </a:rPr>
              <a:t> like 'sky%';</a:t>
            </a:r>
            <a:endParaRPr lang="hu-HU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216" y="107577"/>
            <a:ext cx="8685503" cy="687958"/>
          </a:xfrm>
          <a:prstGeom prst="rect">
            <a:avLst/>
          </a:prstGeom>
        </p:spPr>
        <p:txBody>
          <a:bodyPr lIns="36000" rIns="36000"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D7E4BD"/>
                </a:solidFill>
              </a:rPr>
              <a:t>INFORMATION_SCHEMA database</a:t>
            </a:r>
          </a:p>
        </p:txBody>
      </p:sp>
    </p:spTree>
    <p:extLst>
      <p:ext uri="{BB962C8B-B14F-4D97-AF65-F5344CB8AC3E}">
        <p14:creationId xmlns:p14="http://schemas.microsoft.com/office/powerpoint/2010/main" val="1142498688"/>
      </p:ext>
    </p:extLst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23462"/>
      </p:ext>
    </p:extLst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2" y="795316"/>
            <a:ext cx="835179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See:</a:t>
            </a:r>
          </a:p>
          <a:p>
            <a:r>
              <a:rPr lang="en-US" dirty="0">
                <a:hlinkClick r:id="rId2"/>
              </a:rPr>
              <a:t>http://dev.mysql.com/doc/refman/5.7/en/adding-functions.html</a:t>
            </a:r>
            <a:endParaRPr lang="en-US" dirty="0"/>
          </a:p>
          <a:p>
            <a:r>
              <a:rPr lang="en-US" dirty="0">
                <a:hlinkClick r:id="rId3"/>
              </a:rPr>
              <a:t>http://dev.mysql.com/doc/refman/5.7/en/create-function-udf.html</a:t>
            </a:r>
            <a:endParaRPr lang="en-US" dirty="0"/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CREATE [AGGREGATE] FUNCTION </a:t>
            </a:r>
            <a:r>
              <a:rPr lang="en-US" dirty="0" err="1">
                <a:latin typeface="Consolas"/>
                <a:cs typeface="Consolas"/>
              </a:rPr>
              <a:t>function_name</a:t>
            </a:r>
            <a:r>
              <a:rPr lang="en-US" dirty="0">
                <a:latin typeface="Consolas"/>
                <a:cs typeface="Consolas"/>
              </a:rPr>
              <a:t> RETURNS {STRING|INTEGER|REAL|DECIMAL}</a:t>
            </a:r>
          </a:p>
          <a:p>
            <a:r>
              <a:rPr lang="en-US" dirty="0">
                <a:latin typeface="Consolas"/>
                <a:cs typeface="Consolas"/>
              </a:rPr>
              <a:t>    SONAME </a:t>
            </a:r>
            <a:r>
              <a:rPr lang="en-US" dirty="0" err="1">
                <a:latin typeface="Consolas"/>
                <a:cs typeface="Consolas"/>
              </a:rPr>
              <a:t>shared_library_name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DROP {PROCEDURE | FUNCTION} [IF EXISTS] </a:t>
            </a:r>
            <a:r>
              <a:rPr lang="en-US" dirty="0" err="1">
                <a:latin typeface="Consolas"/>
                <a:cs typeface="Consolas"/>
              </a:rPr>
              <a:t>sp_name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DROP FUNCTION </a:t>
            </a:r>
            <a:r>
              <a:rPr lang="en-US" dirty="0" err="1">
                <a:latin typeface="Consolas"/>
                <a:cs typeface="Consolas"/>
              </a:rPr>
              <a:t>function_name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mysql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 select * from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mysql.func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solidFill>
                  <a:srgbClr val="BFBFBF"/>
                </a:solidFill>
                <a:latin typeface="Consolas"/>
                <a:cs typeface="Consolas"/>
              </a:rPr>
              <a:t>Demo functions (in </a:t>
            </a:r>
            <a:r>
              <a:rPr lang="en-US" dirty="0" err="1">
                <a:solidFill>
                  <a:srgbClr val="BFBFBF"/>
                </a:solidFill>
                <a:latin typeface="Consolas"/>
                <a:cs typeface="Consolas"/>
              </a:rPr>
              <a:t>udf_astro</a:t>
            </a:r>
            <a:r>
              <a:rPr lang="en-US" dirty="0">
                <a:solidFill>
                  <a:srgbClr val="BFBFBF"/>
                </a:solidFill>
                <a:latin typeface="Consolas"/>
                <a:cs typeface="Consolas"/>
              </a:rPr>
              <a:t>):</a:t>
            </a:r>
          </a:p>
          <a:p>
            <a:r>
              <a:rPr lang="en-US" dirty="0">
                <a:latin typeface="Consolas"/>
                <a:cs typeface="Consolas"/>
              </a:rPr>
              <a:t>  CREATE FUNCTION </a:t>
            </a:r>
            <a:r>
              <a:rPr lang="en-US" dirty="0" err="1">
                <a:latin typeface="Consolas"/>
                <a:cs typeface="Consolas"/>
              </a:rPr>
              <a:t>skysepc</a:t>
            </a:r>
            <a:r>
              <a:rPr lang="en-US" dirty="0">
                <a:latin typeface="Consolas"/>
                <a:cs typeface="Consolas"/>
              </a:rPr>
              <a:t> RETURNS REAL SONAME '</a:t>
            </a:r>
            <a:r>
              <a:rPr lang="en-US" dirty="0" err="1">
                <a:latin typeface="Consolas"/>
                <a:cs typeface="Consolas"/>
              </a:rPr>
              <a:t>udf_astro.so</a:t>
            </a:r>
            <a:r>
              <a:rPr lang="en-US" dirty="0">
                <a:latin typeface="Consolas"/>
                <a:cs typeface="Consolas"/>
              </a:rPr>
              <a:t>';</a:t>
            </a:r>
          </a:p>
          <a:p>
            <a:r>
              <a:rPr lang="en-US" dirty="0">
                <a:latin typeface="Consolas"/>
                <a:cs typeface="Consolas"/>
              </a:rPr>
              <a:t>  CREATE FUNCTION radec2gl RETURNS REAL SONAME '</a:t>
            </a:r>
            <a:r>
              <a:rPr lang="en-US" dirty="0" err="1">
                <a:latin typeface="Consolas"/>
                <a:cs typeface="Consolas"/>
              </a:rPr>
              <a:t>udf_astro.so</a:t>
            </a:r>
            <a:r>
              <a:rPr lang="en-US" dirty="0">
                <a:latin typeface="Consolas"/>
                <a:cs typeface="Consolas"/>
              </a:rPr>
              <a:t>';</a:t>
            </a:r>
          </a:p>
          <a:p>
            <a:r>
              <a:rPr lang="en-US" dirty="0">
                <a:latin typeface="Consolas"/>
                <a:cs typeface="Consolas"/>
              </a:rPr>
              <a:t>  CREATE FUNCTION radec2gb RETURNS REAL SONAME '</a:t>
            </a:r>
            <a:r>
              <a:rPr lang="en-US" dirty="0" err="1">
                <a:latin typeface="Consolas"/>
                <a:cs typeface="Consolas"/>
              </a:rPr>
              <a:t>udf_astro.so</a:t>
            </a:r>
            <a:r>
              <a:rPr lang="en-US" dirty="0">
                <a:latin typeface="Consolas"/>
                <a:cs typeface="Consolas"/>
              </a:rPr>
              <a:t>';</a:t>
            </a:r>
          </a:p>
          <a:p>
            <a:r>
              <a:rPr lang="en-US" dirty="0">
                <a:latin typeface="Consolas"/>
                <a:cs typeface="Consolas"/>
              </a:rPr>
              <a:t>  CREATE FUNCTION radec2el RETURNS REAL SONAME '</a:t>
            </a:r>
            <a:r>
              <a:rPr lang="en-US" dirty="0" err="1">
                <a:latin typeface="Consolas"/>
                <a:cs typeface="Consolas"/>
              </a:rPr>
              <a:t>udf_astro.so</a:t>
            </a:r>
            <a:r>
              <a:rPr lang="en-US" dirty="0">
                <a:latin typeface="Consolas"/>
                <a:cs typeface="Consolas"/>
              </a:rPr>
              <a:t>';</a:t>
            </a:r>
          </a:p>
          <a:p>
            <a:r>
              <a:rPr lang="en-US" dirty="0">
                <a:latin typeface="Consolas"/>
                <a:cs typeface="Consolas"/>
              </a:rPr>
              <a:t>  CREATE FUNCTION radec2eb RETURNS REAL SONAME '</a:t>
            </a:r>
            <a:r>
              <a:rPr lang="en-US" dirty="0" err="1">
                <a:latin typeface="Consolas"/>
                <a:cs typeface="Consolas"/>
              </a:rPr>
              <a:t>udf_astro.so</a:t>
            </a:r>
            <a:r>
              <a:rPr lang="en-US" dirty="0">
                <a:latin typeface="Consolas"/>
                <a:cs typeface="Consolas"/>
              </a:rPr>
              <a:t>’;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216" y="107577"/>
            <a:ext cx="8685503" cy="687958"/>
          </a:xfrm>
          <a:prstGeom prst="rect">
            <a:avLst/>
          </a:prstGeom>
        </p:spPr>
        <p:txBody>
          <a:bodyPr lIns="36000" rIns="36000"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D7E4BD"/>
                </a:solidFill>
              </a:rPr>
              <a:t>User Defined Functions (UDFs)</a:t>
            </a:r>
          </a:p>
        </p:txBody>
      </p:sp>
    </p:spTree>
    <p:extLst>
      <p:ext uri="{BB962C8B-B14F-4D97-AF65-F5344CB8AC3E}">
        <p14:creationId xmlns:p14="http://schemas.microsoft.com/office/powerpoint/2010/main" val="956414693"/>
      </p:ext>
    </p:extLst>
  </p:cSld>
  <p:clrMapOvr>
    <a:masterClrMapping/>
  </p:clrMapOvr>
  <p:transition spd="slow"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3"/>
          <p:cNvSpPr>
            <a:spLocks noChangeAspect="1"/>
          </p:cNvSpPr>
          <p:nvPr/>
        </p:nvSpPr>
        <p:spPr bwMode="auto">
          <a:xfrm>
            <a:off x="3817938" y="3173413"/>
            <a:ext cx="1633537" cy="14128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Isosceles Triangle 5"/>
          <p:cNvSpPr>
            <a:spLocks noChangeAspect="1"/>
          </p:cNvSpPr>
          <p:nvPr/>
        </p:nvSpPr>
        <p:spPr bwMode="auto">
          <a:xfrm>
            <a:off x="3022600" y="2468563"/>
            <a:ext cx="815975" cy="70643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Isosceles Triangle 6"/>
          <p:cNvSpPr>
            <a:spLocks noChangeAspect="1"/>
          </p:cNvSpPr>
          <p:nvPr/>
        </p:nvSpPr>
        <p:spPr bwMode="auto">
          <a:xfrm rot="10800000">
            <a:off x="5062538" y="2473325"/>
            <a:ext cx="814387" cy="704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Isosceles Triangle 7"/>
          <p:cNvSpPr>
            <a:spLocks noChangeAspect="1"/>
          </p:cNvSpPr>
          <p:nvPr/>
        </p:nvSpPr>
        <p:spPr bwMode="auto">
          <a:xfrm>
            <a:off x="6127750" y="5638800"/>
            <a:ext cx="815975" cy="704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Isosceles Triangle 9"/>
          <p:cNvSpPr>
            <a:spLocks noChangeAspect="1"/>
          </p:cNvSpPr>
          <p:nvPr/>
        </p:nvSpPr>
        <p:spPr bwMode="auto">
          <a:xfrm>
            <a:off x="7021513" y="4930775"/>
            <a:ext cx="1633537" cy="14128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Isosceles Triangle 10"/>
          <p:cNvSpPr>
            <a:spLocks noChangeAspect="1"/>
          </p:cNvSpPr>
          <p:nvPr/>
        </p:nvSpPr>
        <p:spPr bwMode="auto">
          <a:xfrm rot="10800000">
            <a:off x="4037013" y="2116138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Isosceles Triangle 13"/>
          <p:cNvSpPr>
            <a:spLocks noChangeAspect="1"/>
          </p:cNvSpPr>
          <p:nvPr/>
        </p:nvSpPr>
        <p:spPr bwMode="auto">
          <a:xfrm rot="10800000">
            <a:off x="4638675" y="3173413"/>
            <a:ext cx="1633538" cy="14128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Isosceles Triangle 14"/>
          <p:cNvSpPr>
            <a:spLocks noChangeAspect="1"/>
          </p:cNvSpPr>
          <p:nvPr/>
        </p:nvSpPr>
        <p:spPr bwMode="auto">
          <a:xfrm rot="10800000">
            <a:off x="3009900" y="3173413"/>
            <a:ext cx="1631950" cy="14128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027363" y="1657350"/>
            <a:ext cx="3267075" cy="326231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Isosceles Triangle 16"/>
          <p:cNvSpPr>
            <a:spLocks noChangeAspect="1"/>
          </p:cNvSpPr>
          <p:nvPr/>
        </p:nvSpPr>
        <p:spPr bwMode="auto">
          <a:xfrm rot="10800000">
            <a:off x="4237038" y="2473325"/>
            <a:ext cx="815975" cy="704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Isosceles Triangle 19"/>
          <p:cNvSpPr>
            <a:spLocks noChangeAspect="1"/>
          </p:cNvSpPr>
          <p:nvPr/>
        </p:nvSpPr>
        <p:spPr bwMode="auto">
          <a:xfrm rot="10800000">
            <a:off x="3429000" y="2466975"/>
            <a:ext cx="817563" cy="7080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Isosceles Triangle 20"/>
          <p:cNvSpPr>
            <a:spLocks noChangeAspect="1"/>
          </p:cNvSpPr>
          <p:nvPr/>
        </p:nvSpPr>
        <p:spPr bwMode="auto">
          <a:xfrm>
            <a:off x="3827463" y="2470150"/>
            <a:ext cx="814387" cy="7064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Isosceles Triangle 22"/>
          <p:cNvSpPr>
            <a:spLocks noChangeAspect="1"/>
          </p:cNvSpPr>
          <p:nvPr/>
        </p:nvSpPr>
        <p:spPr bwMode="auto">
          <a:xfrm>
            <a:off x="4648200" y="2470150"/>
            <a:ext cx="815975" cy="7064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Isosceles Triangle 23"/>
          <p:cNvSpPr>
            <a:spLocks noChangeAspect="1"/>
          </p:cNvSpPr>
          <p:nvPr/>
        </p:nvSpPr>
        <p:spPr bwMode="auto">
          <a:xfrm>
            <a:off x="4243388" y="1768475"/>
            <a:ext cx="815975" cy="7080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Isosceles Triangle 24"/>
          <p:cNvSpPr>
            <a:spLocks noChangeAspect="1"/>
          </p:cNvSpPr>
          <p:nvPr/>
        </p:nvSpPr>
        <p:spPr bwMode="auto">
          <a:xfrm>
            <a:off x="5462588" y="2471738"/>
            <a:ext cx="814387" cy="704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Isosceles Triangle 25"/>
          <p:cNvSpPr>
            <a:spLocks noChangeAspect="1"/>
          </p:cNvSpPr>
          <p:nvPr/>
        </p:nvSpPr>
        <p:spPr bwMode="auto">
          <a:xfrm rot="10800000">
            <a:off x="4859338" y="2127250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Isosceles Triangle 10"/>
          <p:cNvSpPr>
            <a:spLocks noChangeAspect="1"/>
          </p:cNvSpPr>
          <p:nvPr/>
        </p:nvSpPr>
        <p:spPr bwMode="auto">
          <a:xfrm rot="10800000">
            <a:off x="3636963" y="2114550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Isosceles Triangle 10"/>
          <p:cNvSpPr>
            <a:spLocks noChangeAspect="1"/>
          </p:cNvSpPr>
          <p:nvPr/>
        </p:nvSpPr>
        <p:spPr bwMode="auto">
          <a:xfrm rot="10800000">
            <a:off x="3232150" y="2116138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Isosceles Triangle 8"/>
          <p:cNvSpPr>
            <a:spLocks noChangeAspect="1"/>
          </p:cNvSpPr>
          <p:nvPr/>
        </p:nvSpPr>
        <p:spPr bwMode="auto">
          <a:xfrm>
            <a:off x="5059363" y="2120900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Isosceles Triangle 8"/>
          <p:cNvSpPr>
            <a:spLocks noChangeAspect="1"/>
          </p:cNvSpPr>
          <p:nvPr/>
        </p:nvSpPr>
        <p:spPr bwMode="auto">
          <a:xfrm>
            <a:off x="5459413" y="2120900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Isosceles Triangle 25"/>
          <p:cNvSpPr>
            <a:spLocks noChangeAspect="1"/>
          </p:cNvSpPr>
          <p:nvPr/>
        </p:nvSpPr>
        <p:spPr bwMode="auto">
          <a:xfrm rot="10800000">
            <a:off x="5249863" y="2125663"/>
            <a:ext cx="407987" cy="354012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Isosceles Triangle 8"/>
          <p:cNvSpPr>
            <a:spLocks noChangeAspect="1"/>
          </p:cNvSpPr>
          <p:nvPr/>
        </p:nvSpPr>
        <p:spPr bwMode="auto">
          <a:xfrm>
            <a:off x="3832225" y="2116138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Isosceles Triangle 8"/>
          <p:cNvSpPr>
            <a:spLocks noChangeAspect="1"/>
          </p:cNvSpPr>
          <p:nvPr/>
        </p:nvSpPr>
        <p:spPr bwMode="auto">
          <a:xfrm>
            <a:off x="3435350" y="2116138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Isosceles Triangle 25"/>
          <p:cNvSpPr>
            <a:spLocks noChangeAspect="1"/>
          </p:cNvSpPr>
          <p:nvPr/>
        </p:nvSpPr>
        <p:spPr bwMode="auto">
          <a:xfrm rot="10800000">
            <a:off x="4660900" y="1778000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Isosceles Triangle 8"/>
          <p:cNvSpPr>
            <a:spLocks noChangeAspect="1"/>
          </p:cNvSpPr>
          <p:nvPr/>
        </p:nvSpPr>
        <p:spPr bwMode="auto">
          <a:xfrm>
            <a:off x="4860925" y="1779588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Isosceles Triangle 8"/>
          <p:cNvSpPr>
            <a:spLocks noChangeAspect="1"/>
          </p:cNvSpPr>
          <p:nvPr/>
        </p:nvSpPr>
        <p:spPr bwMode="auto">
          <a:xfrm>
            <a:off x="5262563" y="1779588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Isosceles Triangle 25"/>
          <p:cNvSpPr>
            <a:spLocks noChangeAspect="1"/>
          </p:cNvSpPr>
          <p:nvPr/>
        </p:nvSpPr>
        <p:spPr bwMode="auto">
          <a:xfrm rot="10800000">
            <a:off x="5057775" y="1778000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Isosceles Triangle 10"/>
          <p:cNvSpPr>
            <a:spLocks noChangeAspect="1"/>
          </p:cNvSpPr>
          <p:nvPr/>
        </p:nvSpPr>
        <p:spPr bwMode="auto">
          <a:xfrm rot="10800000">
            <a:off x="4235450" y="1774825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Isosceles Triangle 10"/>
          <p:cNvSpPr>
            <a:spLocks noChangeAspect="1"/>
          </p:cNvSpPr>
          <p:nvPr/>
        </p:nvSpPr>
        <p:spPr bwMode="auto">
          <a:xfrm rot="10800000">
            <a:off x="3838575" y="1762125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Isosceles Triangle 10"/>
          <p:cNvSpPr>
            <a:spLocks noChangeAspect="1"/>
          </p:cNvSpPr>
          <p:nvPr/>
        </p:nvSpPr>
        <p:spPr bwMode="auto">
          <a:xfrm rot="10800000">
            <a:off x="3433763" y="1770063"/>
            <a:ext cx="407987" cy="354012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Isosceles Triangle 8"/>
          <p:cNvSpPr>
            <a:spLocks noChangeAspect="1"/>
          </p:cNvSpPr>
          <p:nvPr/>
        </p:nvSpPr>
        <p:spPr bwMode="auto">
          <a:xfrm>
            <a:off x="4040188" y="1763713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Isosceles Triangle 8"/>
          <p:cNvSpPr>
            <a:spLocks noChangeAspect="1"/>
          </p:cNvSpPr>
          <p:nvPr/>
        </p:nvSpPr>
        <p:spPr bwMode="auto">
          <a:xfrm>
            <a:off x="3638550" y="17637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Isosceles Triangle 25"/>
          <p:cNvSpPr>
            <a:spLocks noChangeAspect="1"/>
          </p:cNvSpPr>
          <p:nvPr/>
        </p:nvSpPr>
        <p:spPr bwMode="auto">
          <a:xfrm rot="10800000">
            <a:off x="5665788" y="2124075"/>
            <a:ext cx="406400" cy="354013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Isosceles Triangle 8"/>
          <p:cNvSpPr>
            <a:spLocks noChangeAspect="1"/>
          </p:cNvSpPr>
          <p:nvPr/>
        </p:nvSpPr>
        <p:spPr bwMode="auto">
          <a:xfrm>
            <a:off x="5861050" y="2139950"/>
            <a:ext cx="407988" cy="354013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Isosceles Triangle 37"/>
          <p:cNvSpPr>
            <a:spLocks noChangeAspect="1"/>
          </p:cNvSpPr>
          <p:nvPr/>
        </p:nvSpPr>
        <p:spPr bwMode="auto">
          <a:xfrm rot="10800000">
            <a:off x="5454650" y="178276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Isosceles Triangle 8"/>
          <p:cNvSpPr>
            <a:spLocks noChangeAspect="1"/>
          </p:cNvSpPr>
          <p:nvPr/>
        </p:nvSpPr>
        <p:spPr bwMode="auto">
          <a:xfrm>
            <a:off x="5668963" y="1776413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Isosceles Triangle 25"/>
          <p:cNvSpPr>
            <a:spLocks noChangeAspect="1"/>
          </p:cNvSpPr>
          <p:nvPr/>
        </p:nvSpPr>
        <p:spPr bwMode="auto">
          <a:xfrm rot="10800000">
            <a:off x="6078538" y="2832100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Isosceles Triangle 8"/>
          <p:cNvSpPr>
            <a:spLocks noChangeAspect="1"/>
          </p:cNvSpPr>
          <p:nvPr/>
        </p:nvSpPr>
        <p:spPr bwMode="auto">
          <a:xfrm>
            <a:off x="3833813" y="1406525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Isosceles Triangle 42"/>
          <p:cNvSpPr>
            <a:spLocks noChangeAspect="1"/>
          </p:cNvSpPr>
          <p:nvPr/>
        </p:nvSpPr>
        <p:spPr bwMode="auto">
          <a:xfrm rot="10800000">
            <a:off x="5870575" y="2476500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Isosceles Triangle 8"/>
          <p:cNvSpPr>
            <a:spLocks noChangeAspect="1"/>
          </p:cNvSpPr>
          <p:nvPr/>
        </p:nvSpPr>
        <p:spPr bwMode="auto">
          <a:xfrm>
            <a:off x="6072188" y="2482850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Isosceles Triangle 25"/>
          <p:cNvSpPr>
            <a:spLocks noChangeAspect="1"/>
          </p:cNvSpPr>
          <p:nvPr/>
        </p:nvSpPr>
        <p:spPr bwMode="auto">
          <a:xfrm rot="10800000">
            <a:off x="4443413" y="1428750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Isosceles Triangle 8"/>
          <p:cNvSpPr>
            <a:spLocks noChangeAspect="1"/>
          </p:cNvSpPr>
          <p:nvPr/>
        </p:nvSpPr>
        <p:spPr bwMode="auto">
          <a:xfrm>
            <a:off x="4649788" y="141922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Isosceles Triangle 25"/>
          <p:cNvSpPr>
            <a:spLocks noChangeAspect="1"/>
          </p:cNvSpPr>
          <p:nvPr/>
        </p:nvSpPr>
        <p:spPr bwMode="auto">
          <a:xfrm rot="10800000">
            <a:off x="4862513" y="1433513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Isosceles Triangle 49"/>
          <p:cNvSpPr>
            <a:spLocks noChangeAspect="1"/>
          </p:cNvSpPr>
          <p:nvPr/>
        </p:nvSpPr>
        <p:spPr bwMode="auto">
          <a:xfrm rot="10800000">
            <a:off x="3832225" y="4600575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Isosceles Triangle 8"/>
          <p:cNvSpPr>
            <a:spLocks noChangeAspect="1"/>
          </p:cNvSpPr>
          <p:nvPr/>
        </p:nvSpPr>
        <p:spPr bwMode="auto">
          <a:xfrm>
            <a:off x="4048125" y="45958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Isosceles Triangle 8"/>
          <p:cNvSpPr>
            <a:spLocks noChangeAspect="1"/>
          </p:cNvSpPr>
          <p:nvPr/>
        </p:nvSpPr>
        <p:spPr bwMode="auto">
          <a:xfrm>
            <a:off x="4440238" y="4595813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Isosceles Triangle 25"/>
          <p:cNvSpPr>
            <a:spLocks noChangeAspect="1"/>
          </p:cNvSpPr>
          <p:nvPr/>
        </p:nvSpPr>
        <p:spPr bwMode="auto">
          <a:xfrm rot="10800000">
            <a:off x="4225925" y="4597400"/>
            <a:ext cx="407988" cy="354013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Isosceles Triangle 53"/>
          <p:cNvSpPr>
            <a:spLocks noChangeAspect="1"/>
          </p:cNvSpPr>
          <p:nvPr/>
        </p:nvSpPr>
        <p:spPr bwMode="auto">
          <a:xfrm rot="10800000">
            <a:off x="4637088" y="460057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Isosceles Triangle 8"/>
          <p:cNvSpPr>
            <a:spLocks noChangeAspect="1"/>
          </p:cNvSpPr>
          <p:nvPr/>
        </p:nvSpPr>
        <p:spPr bwMode="auto">
          <a:xfrm>
            <a:off x="4849813" y="4595813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Isosceles Triangle 25"/>
          <p:cNvSpPr>
            <a:spLocks noChangeAspect="1"/>
          </p:cNvSpPr>
          <p:nvPr/>
        </p:nvSpPr>
        <p:spPr bwMode="auto">
          <a:xfrm rot="10800000">
            <a:off x="3021013" y="388937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Isosceles Triangle 8"/>
          <p:cNvSpPr>
            <a:spLocks noChangeAspect="1"/>
          </p:cNvSpPr>
          <p:nvPr/>
        </p:nvSpPr>
        <p:spPr bwMode="auto">
          <a:xfrm>
            <a:off x="3038475" y="2101850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Isosceles Triangle 25"/>
          <p:cNvSpPr>
            <a:spLocks noChangeAspect="1"/>
          </p:cNvSpPr>
          <p:nvPr/>
        </p:nvSpPr>
        <p:spPr bwMode="auto">
          <a:xfrm rot="10800000">
            <a:off x="2838450" y="2786063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Isosceles Triangle 58"/>
          <p:cNvSpPr>
            <a:spLocks noChangeAspect="1"/>
          </p:cNvSpPr>
          <p:nvPr/>
        </p:nvSpPr>
        <p:spPr bwMode="auto">
          <a:xfrm rot="10800000">
            <a:off x="2825750" y="3533775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Isosceles Triangle 8"/>
          <p:cNvSpPr>
            <a:spLocks noChangeAspect="1"/>
          </p:cNvSpPr>
          <p:nvPr/>
        </p:nvSpPr>
        <p:spPr bwMode="auto">
          <a:xfrm>
            <a:off x="3032125" y="35417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Isosceles Triangle 25"/>
          <p:cNvSpPr>
            <a:spLocks noChangeAspect="1"/>
          </p:cNvSpPr>
          <p:nvPr/>
        </p:nvSpPr>
        <p:spPr bwMode="auto">
          <a:xfrm rot="10800000">
            <a:off x="4041775" y="1419225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Isosceles Triangle 61"/>
          <p:cNvSpPr>
            <a:spLocks noChangeAspect="1"/>
          </p:cNvSpPr>
          <p:nvPr/>
        </p:nvSpPr>
        <p:spPr bwMode="auto">
          <a:xfrm rot="10800000">
            <a:off x="3025775" y="245586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Isosceles Triangle 8"/>
          <p:cNvSpPr>
            <a:spLocks noChangeAspect="1"/>
          </p:cNvSpPr>
          <p:nvPr/>
        </p:nvSpPr>
        <p:spPr bwMode="auto">
          <a:xfrm>
            <a:off x="2840038" y="243522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Isosceles Triangle 10"/>
          <p:cNvSpPr>
            <a:spLocks noChangeAspect="1"/>
          </p:cNvSpPr>
          <p:nvPr/>
        </p:nvSpPr>
        <p:spPr bwMode="auto">
          <a:xfrm rot="10800000">
            <a:off x="5661025" y="4240213"/>
            <a:ext cx="407988" cy="354012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Isosceles Triangle 10"/>
          <p:cNvSpPr>
            <a:spLocks noChangeAspect="1"/>
          </p:cNvSpPr>
          <p:nvPr/>
        </p:nvSpPr>
        <p:spPr bwMode="auto">
          <a:xfrm rot="10800000">
            <a:off x="6062663" y="3538538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Isosceles Triangle 8"/>
          <p:cNvSpPr>
            <a:spLocks noChangeAspect="1"/>
          </p:cNvSpPr>
          <p:nvPr/>
        </p:nvSpPr>
        <p:spPr bwMode="auto">
          <a:xfrm>
            <a:off x="2822575" y="3190875"/>
            <a:ext cx="406400" cy="354013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Isosceles Triangle 8"/>
          <p:cNvSpPr>
            <a:spLocks noChangeAspect="1"/>
          </p:cNvSpPr>
          <p:nvPr/>
        </p:nvSpPr>
        <p:spPr bwMode="auto">
          <a:xfrm>
            <a:off x="3232150" y="17637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Isosceles Triangle 8"/>
          <p:cNvSpPr>
            <a:spLocks noChangeAspect="1"/>
          </p:cNvSpPr>
          <p:nvPr/>
        </p:nvSpPr>
        <p:spPr bwMode="auto">
          <a:xfrm>
            <a:off x="6061075" y="3182938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Isosceles Triangle 8"/>
          <p:cNvSpPr>
            <a:spLocks noChangeAspect="1"/>
          </p:cNvSpPr>
          <p:nvPr/>
        </p:nvSpPr>
        <p:spPr bwMode="auto">
          <a:xfrm>
            <a:off x="5857875" y="35417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Isosceles Triangle 10"/>
          <p:cNvSpPr>
            <a:spLocks noChangeAspect="1"/>
          </p:cNvSpPr>
          <p:nvPr/>
        </p:nvSpPr>
        <p:spPr bwMode="auto">
          <a:xfrm rot="10800000">
            <a:off x="5857875" y="3900488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Isosceles Triangle 8"/>
          <p:cNvSpPr>
            <a:spLocks noChangeAspect="1"/>
          </p:cNvSpPr>
          <p:nvPr/>
        </p:nvSpPr>
        <p:spPr bwMode="auto">
          <a:xfrm>
            <a:off x="5657850" y="3897313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Isosceles Triangle 8"/>
          <p:cNvSpPr>
            <a:spLocks noChangeAspect="1"/>
          </p:cNvSpPr>
          <p:nvPr/>
        </p:nvSpPr>
        <p:spPr bwMode="auto">
          <a:xfrm>
            <a:off x="5459413" y="423862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Isosceles Triangle 76"/>
          <p:cNvSpPr>
            <a:spLocks noChangeAspect="1"/>
          </p:cNvSpPr>
          <p:nvPr/>
        </p:nvSpPr>
        <p:spPr bwMode="auto">
          <a:xfrm rot="10800000">
            <a:off x="5065713" y="4600575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Isosceles Triangle 8"/>
          <p:cNvSpPr>
            <a:spLocks noChangeAspect="1"/>
          </p:cNvSpPr>
          <p:nvPr/>
        </p:nvSpPr>
        <p:spPr bwMode="auto">
          <a:xfrm>
            <a:off x="5265738" y="4589463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Isosceles Triangle 10"/>
          <p:cNvSpPr>
            <a:spLocks noChangeAspect="1"/>
          </p:cNvSpPr>
          <p:nvPr/>
        </p:nvSpPr>
        <p:spPr bwMode="auto">
          <a:xfrm rot="10800000">
            <a:off x="5472113" y="4589463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Isosceles Triangle 25"/>
          <p:cNvSpPr>
            <a:spLocks noChangeAspect="1"/>
          </p:cNvSpPr>
          <p:nvPr/>
        </p:nvSpPr>
        <p:spPr bwMode="auto">
          <a:xfrm rot="10800000">
            <a:off x="3417888" y="4598988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Isosceles Triangle 80"/>
          <p:cNvSpPr>
            <a:spLocks noChangeAspect="1"/>
          </p:cNvSpPr>
          <p:nvPr/>
        </p:nvSpPr>
        <p:spPr bwMode="auto">
          <a:xfrm rot="10800000">
            <a:off x="3230563" y="4243388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Isosceles Triangle 8"/>
          <p:cNvSpPr>
            <a:spLocks noChangeAspect="1"/>
          </p:cNvSpPr>
          <p:nvPr/>
        </p:nvSpPr>
        <p:spPr bwMode="auto">
          <a:xfrm>
            <a:off x="3435350" y="4251325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Isosceles Triangle 8"/>
          <p:cNvSpPr>
            <a:spLocks noChangeAspect="1"/>
          </p:cNvSpPr>
          <p:nvPr/>
        </p:nvSpPr>
        <p:spPr bwMode="auto">
          <a:xfrm>
            <a:off x="4249738" y="1423988"/>
            <a:ext cx="407987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Isosceles Triangle 8"/>
          <p:cNvSpPr>
            <a:spLocks noChangeAspect="1"/>
          </p:cNvSpPr>
          <p:nvPr/>
        </p:nvSpPr>
        <p:spPr bwMode="auto">
          <a:xfrm>
            <a:off x="3630613" y="4592638"/>
            <a:ext cx="406400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Isosceles Triangle 8"/>
          <p:cNvSpPr>
            <a:spLocks noChangeAspect="1"/>
          </p:cNvSpPr>
          <p:nvPr/>
        </p:nvSpPr>
        <p:spPr bwMode="auto">
          <a:xfrm>
            <a:off x="3228975" y="3889375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Isosceles Triangle 8"/>
          <p:cNvSpPr>
            <a:spLocks noChangeAspect="1"/>
          </p:cNvSpPr>
          <p:nvPr/>
        </p:nvSpPr>
        <p:spPr bwMode="auto">
          <a:xfrm>
            <a:off x="5070475" y="1428750"/>
            <a:ext cx="407988" cy="352425"/>
          </a:xfrm>
          <a:prstGeom prst="triangle">
            <a:avLst>
              <a:gd name="adj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3024188" y="1662113"/>
            <a:ext cx="3267075" cy="3263900"/>
          </a:xfrm>
          <a:prstGeom prst="ellipse">
            <a:avLst/>
          </a:prstGeom>
          <a:noFill/>
          <a:ln w="31750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4362449" y="5638800"/>
            <a:ext cx="887413" cy="704850"/>
            <a:chOff x="4362449" y="5638800"/>
            <a:chExt cx="887413" cy="704850"/>
          </a:xfrm>
        </p:grpSpPr>
        <p:sp>
          <p:nvSpPr>
            <p:cNvPr id="7" name="Isosceles Triangle 8"/>
            <p:cNvSpPr>
              <a:spLocks noChangeAspect="1"/>
            </p:cNvSpPr>
            <p:nvPr/>
          </p:nvSpPr>
          <p:spPr bwMode="auto">
            <a:xfrm>
              <a:off x="4572000" y="5991225"/>
              <a:ext cx="407988" cy="352425"/>
            </a:xfrm>
            <a:prstGeom prst="triangle">
              <a:avLst>
                <a:gd name="adj" fmla="val 50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TextBox 83"/>
            <p:cNvSpPr txBox="1">
              <a:spLocks noChangeArrowheads="1"/>
            </p:cNvSpPr>
            <p:nvPr/>
          </p:nvSpPr>
          <p:spPr bwMode="auto">
            <a:xfrm>
              <a:off x="4362449" y="5638800"/>
              <a:ext cx="8874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effectLst>
                    <a:outerShdw blurRad="101600" dist="63500" dir="2700000" algn="tl" rotWithShape="0">
                      <a:srgbClr val="000000">
                        <a:alpha val="75000"/>
                      </a:srgbClr>
                    </a:outerShdw>
                  </a:effectLst>
                </a:rPr>
                <a:t>Partial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24450" y="5638800"/>
            <a:ext cx="838200" cy="704850"/>
            <a:chOff x="5124450" y="5638800"/>
            <a:chExt cx="838200" cy="704850"/>
          </a:xfrm>
        </p:grpSpPr>
        <p:sp>
          <p:nvSpPr>
            <p:cNvPr id="81" name="Isosceles Triangle 10"/>
            <p:cNvSpPr>
              <a:spLocks noChangeAspect="1"/>
            </p:cNvSpPr>
            <p:nvPr/>
          </p:nvSpPr>
          <p:spPr bwMode="auto">
            <a:xfrm>
              <a:off x="5334000" y="5991225"/>
              <a:ext cx="407988" cy="352425"/>
            </a:xfrm>
            <a:prstGeom prst="triangle">
              <a:avLst>
                <a:gd name="adj" fmla="val 5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4"/>
            <p:cNvSpPr txBox="1">
              <a:spLocks noChangeArrowheads="1"/>
            </p:cNvSpPr>
            <p:nvPr/>
          </p:nvSpPr>
          <p:spPr bwMode="auto">
            <a:xfrm>
              <a:off x="5124450" y="56388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dirty="0">
                  <a:solidFill>
                    <a:srgbClr val="FFFFFF"/>
                  </a:solidFill>
                  <a:effectLst>
                    <a:outerShdw blurRad="101600" dist="63500" dir="2700000" algn="tl" rotWithShape="0">
                      <a:srgbClr val="000000">
                        <a:alpha val="75000"/>
                      </a:srgbClr>
                    </a:outerShdw>
                  </a:effectLst>
                </a:rPr>
                <a:t>Full</a:t>
              </a:r>
            </a:p>
          </p:txBody>
        </p:sp>
      </p:grpSp>
      <p:sp>
        <p:nvSpPr>
          <p:cNvPr id="87" name="Title 86"/>
          <p:cNvSpPr>
            <a:spLocks noGrp="1"/>
          </p:cNvSpPr>
          <p:nvPr>
            <p:ph type="title" idx="4294967295"/>
          </p:nvPr>
        </p:nvSpPr>
        <p:spPr>
          <a:xfrm>
            <a:off x="144000" y="72000"/>
            <a:ext cx="8820000" cy="612000"/>
          </a:xfrm>
        </p:spPr>
        <p:txBody>
          <a:bodyPr>
            <a:normAutofit/>
          </a:bodyPr>
          <a:lstStyle/>
          <a:p>
            <a:pPr rtl="0" eaLnBrk="1" fontAlgn="base" latinLnBrk="0" hangingPunct="1"/>
            <a:r>
              <a:rPr lang="en-US" sz="3200" i="0" kern="1200" spc="0" baseline="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DIF</a:t>
            </a:r>
            <a:r>
              <a:rPr lang="en-US" sz="3200" kern="120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:</a:t>
            </a:r>
            <a:r>
              <a:rPr lang="en-US" sz="3200" i="0" kern="1200" spc="0" baseline="0" dirty="0">
                <a:solidFill>
                  <a:srgbClr val="EBB94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rPr>
              <a:t> HTM multi-depth progressive erosion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95300" y="838200"/>
            <a:ext cx="332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Example with 3 depths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101600" dist="63500" dir="2700000" algn="tl" rotWithShape="0">
                    <a:srgbClr val="000000">
                      <a:alpha val="75000"/>
                    </a:srgbClr>
                  </a:outerShdw>
                </a:effectLst>
              </a:rPr>
              <a:t>(don’t need to be contiguous)</a:t>
            </a:r>
            <a:endParaRPr lang="en-US" sz="2000" b="1" dirty="0">
              <a:solidFill>
                <a:srgbClr val="FFFFFF"/>
              </a:solidFill>
              <a:effectLst>
                <a:outerShdw blurRad="101600" dist="63500" dir="2700000" algn="tl" rotWithShape="0">
                  <a:srgbClr val="000000">
                    <a:alpha val="75000"/>
                  </a:srgbClr>
                </a:outerShdw>
              </a:effectLst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20742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Some client access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4F5F6-3B54-ED49-B6AC-1FFC9EF32CB7}"/>
              </a:ext>
            </a:extLst>
          </p:cNvPr>
          <p:cNvSpPr txBox="1"/>
          <p:nvPr/>
        </p:nvSpPr>
        <p:spPr>
          <a:xfrm>
            <a:off x="540000" y="3486359"/>
            <a:ext cx="828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en-GB" sz="2800"/>
              <a:t>C language</a:t>
            </a:r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en-GB" sz="2800"/>
              <a:t>Python</a:t>
            </a:r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en-GB" sz="2800"/>
              <a:t>PHP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5971B-CB75-5240-A16C-40885A324793}"/>
              </a:ext>
            </a:extLst>
          </p:cNvPr>
          <p:cNvSpPr txBox="1"/>
          <p:nvPr/>
        </p:nvSpPr>
        <p:spPr>
          <a:xfrm>
            <a:off x="539812" y="1008994"/>
            <a:ext cx="814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see how to interact with the MySQL server from some programming languages. </a:t>
            </a:r>
            <a:r>
              <a:rPr lang="en-GB" i="1" dirty="0">
                <a:solidFill>
                  <a:srgbClr val="FFFF00"/>
                </a:solidFill>
              </a:rPr>
              <a:t>Basically it is possible from any language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80743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Structure of a DBMS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1233" y="1017073"/>
            <a:ext cx="8584167" cy="461665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A typical DBMS has a layered architecture.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81573" y="2306542"/>
            <a:ext cx="3276600" cy="4053747"/>
            <a:chOff x="4572000" y="2127250"/>
            <a:chExt cx="3276600" cy="4053747"/>
          </a:xfrm>
        </p:grpSpPr>
        <p:sp>
          <p:nvSpPr>
            <p:cNvPr id="3" name="Can 2"/>
            <p:cNvSpPr/>
            <p:nvPr/>
          </p:nvSpPr>
          <p:spPr>
            <a:xfrm>
              <a:off x="5724465" y="5486400"/>
              <a:ext cx="968494" cy="69459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033963" y="2127250"/>
              <a:ext cx="2354263" cy="6985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Query Optimization</a:t>
              </a:r>
            </a:p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and Execution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956175" y="2957513"/>
              <a:ext cx="2509838" cy="3937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Relational Operators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638675" y="3467100"/>
              <a:ext cx="3146425" cy="3937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Files and Access Methods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05388" y="4003816"/>
              <a:ext cx="2411413" cy="3937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Buffer Management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702175" y="4575175"/>
              <a:ext cx="3019425" cy="3937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2"/>
                  </a:solidFill>
                  <a:latin typeface="Arial" charset="0"/>
                </a:rPr>
                <a:t>Disk Space Management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597400" y="2132013"/>
              <a:ext cx="3222625" cy="2871788"/>
            </a:xfrm>
            <a:prstGeom prst="rect">
              <a:avLst/>
            </a:prstGeom>
            <a:noFill/>
            <a:ln w="38100" cap="flat" cmpd="sng">
              <a:solidFill>
                <a:schemeClr val="tx2"/>
              </a:solidFill>
              <a:round/>
              <a:headEnd/>
              <a:tailEnd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572000" y="2895600"/>
              <a:ext cx="3276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572000" y="3429000"/>
              <a:ext cx="3276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572000" y="3886200"/>
              <a:ext cx="3276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4572000" y="4495800"/>
              <a:ext cx="3276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959475" y="5710366"/>
              <a:ext cx="48005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FFFF"/>
                  </a:solidFill>
                  <a:effectLst>
                    <a:outerShdw blurRad="101600" dist="50800" dir="2700000" algn="tl" rotWithShape="0">
                      <a:srgbClr val="000000">
                        <a:alpha val="75000"/>
                      </a:srgbClr>
                    </a:outerShdw>
                  </a:effectLst>
                </a:rPr>
                <a:t>DB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6208712" y="5029199"/>
              <a:ext cx="0" cy="573741"/>
            </a:xfrm>
            <a:prstGeom prst="line">
              <a:avLst/>
            </a:prstGeom>
            <a:noFill/>
            <a:ln w="76200" cap="flat" cmpd="sng">
              <a:solidFill>
                <a:schemeClr val="tx2"/>
              </a:solidFill>
              <a:round/>
              <a:headEnd type="none" w="sm" len="sm"/>
              <a:tailEnd type="arrow" w="sm" len="sm"/>
            </a:ln>
            <a:effectLst>
              <a:outerShdw blurRad="101600" dist="63500" dir="2700000" algn="tl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939193" y="3608292"/>
            <a:ext cx="2374960" cy="1197764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These layers must consider concurrency</a:t>
            </a:r>
          </a:p>
          <a:p>
            <a:pPr eaLnBrk="0" hangingPunct="0"/>
            <a:r>
              <a:rPr lang="en-US" sz="1800" dirty="0"/>
              <a:t>control and recovery</a:t>
            </a:r>
          </a:p>
          <a:p>
            <a:pPr eaLnBrk="0" hangingPunct="0"/>
            <a:r>
              <a:rPr lang="en-US" dirty="0"/>
              <a:t>(</a:t>
            </a:r>
            <a:r>
              <a:rPr lang="en-US" dirty="0">
                <a:solidFill>
                  <a:srgbClr val="CCFFCC"/>
                </a:solidFill>
              </a:rPr>
              <a:t>not shown here</a:t>
            </a:r>
            <a:r>
              <a:rPr lang="en-US" dirty="0"/>
              <a:t>)</a:t>
            </a:r>
            <a:endParaRPr lang="en-US" sz="1800" dirty="0"/>
          </a:p>
        </p:txBody>
      </p:sp>
      <p:sp>
        <p:nvSpPr>
          <p:cNvPr id="5" name="Right Brace 4"/>
          <p:cNvSpPr/>
          <p:nvPr/>
        </p:nvSpPr>
        <p:spPr>
          <a:xfrm>
            <a:off x="4234373" y="3136805"/>
            <a:ext cx="367553" cy="2011362"/>
          </a:xfrm>
          <a:prstGeom prst="rightBrace">
            <a:avLst>
              <a:gd name="adj1" fmla="val 8333"/>
              <a:gd name="adj2" fmla="val 47029"/>
            </a:avLst>
          </a:prstGeom>
          <a:ln w="38100" cmpd="sng"/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1573" y="2306542"/>
            <a:ext cx="3276600" cy="768349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98352" y="1803311"/>
            <a:ext cx="2838825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Connection + user validation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8352" y="2508528"/>
            <a:ext cx="2838825" cy="3693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Query syntax control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89180" y="1583765"/>
            <a:ext cx="3240000" cy="1837762"/>
          </a:xfrm>
          <a:prstGeom prst="roundRect">
            <a:avLst/>
          </a:prstGeom>
          <a:noFill/>
          <a:ln w="57150" cmpd="sng">
            <a:solidFill>
              <a:srgbClr val="FFFF00"/>
            </a:solidFill>
            <a:prstDash val="sysDash"/>
          </a:ln>
          <a:effectLst>
            <a:outerShdw blurRad="101600" dist="63500" dir="2700000" algn="ctr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4" idx="1"/>
            <a:endCxn id="6" idx="6"/>
          </p:cNvCxnSpPr>
          <p:nvPr/>
        </p:nvCxnSpPr>
        <p:spPr>
          <a:xfrm flipH="1" flipV="1">
            <a:off x="4158172" y="2690717"/>
            <a:ext cx="1368000" cy="2477"/>
          </a:xfrm>
          <a:prstGeom prst="straightConnector1">
            <a:avLst/>
          </a:prstGeom>
          <a:ln>
            <a:tailEnd type="arrow"/>
          </a:ln>
          <a:effectLst>
            <a:outerShdw blurRad="101600" dist="63500" dir="2700000" algn="ctr" rotWithShape="0">
              <a:srgbClr val="000000">
                <a:alpha val="7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44236" y="3032218"/>
            <a:ext cx="1912466" cy="369332"/>
          </a:xfrm>
          <a:prstGeom prst="rect">
            <a:avLst/>
          </a:prstGeom>
          <a:noFill/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FFCC"/>
                </a:solidFill>
              </a:rPr>
              <a:t>Preliminary Tasks</a:t>
            </a:r>
          </a:p>
        </p:txBody>
      </p:sp>
      <p:cxnSp>
        <p:nvCxnSpPr>
          <p:cNvPr id="33" name="Straight Arrow Connector 32"/>
          <p:cNvCxnSpPr>
            <a:stCxn id="17" idx="2"/>
            <a:endCxn id="24" idx="0"/>
          </p:cNvCxnSpPr>
          <p:nvPr/>
        </p:nvCxnSpPr>
        <p:spPr>
          <a:xfrm>
            <a:off x="6917765" y="2172643"/>
            <a:ext cx="0" cy="335885"/>
          </a:xfrm>
          <a:prstGeom prst="straightConnector1">
            <a:avLst/>
          </a:prstGeom>
          <a:ln w="38100" cmpd="sng">
            <a:tailEnd type="arrow"/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81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/>
      <p:bldP spid="5" grpId="0" animBg="1"/>
      <p:bldP spid="6" grpId="0" animBg="1"/>
      <p:bldP spid="17" grpId="0" animBg="1"/>
      <p:bldP spid="24" grpId="0" animBg="1"/>
      <p:bldP spid="18" grpId="0" animBg="1"/>
      <p:bldP spid="3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Client </a:t>
            </a:r>
            <a:r>
              <a:rPr lang="it-IT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example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</a:t>
            </a:r>
            <a:r>
              <a:rPr lang="it-IT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Python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A3353-3A95-644E-A643-28240E843495}"/>
              </a:ext>
            </a:extLst>
          </p:cNvPr>
          <p:cNvSpPr txBox="1"/>
          <p:nvPr/>
        </p:nvSpPr>
        <p:spPr>
          <a:xfrm>
            <a:off x="539812" y="1529123"/>
            <a:ext cx="8280375" cy="3293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#!/</a:t>
            </a:r>
            <a:r>
              <a:rPr lang="en-US" sz="1600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/bin/python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# -*- coding: utf-8 -*-</a:t>
            </a:r>
          </a:p>
          <a:p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1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MySQLdb</a:t>
            </a:r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as </a:t>
            </a:r>
            <a:r>
              <a:rPr lang="en-US" sz="1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mdb</a:t>
            </a:r>
            <a:endParaRPr lang="en-US" sz="1600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con 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mdb.connect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('</a:t>
            </a:r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localhost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', '</a:t>
            </a:r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mpe18usr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', '</a:t>
            </a:r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mpe18pass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', '</a:t>
            </a:r>
            <a:r>
              <a:rPr lang="en-US" sz="1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mpe18db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')</a:t>
            </a:r>
          </a:p>
          <a:p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with con: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cur 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con.cursor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mdb.cursors.DictCursor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cur.execute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6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SELECT * FROM BSC LIMIT 4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rows 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cur.fetchall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for row in rows: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print row["Name"], row["RA"], row["Dec"], row["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Vmag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"] </a:t>
            </a:r>
            <a:endParaRPr lang="it-IT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B1CA6-EB59-2A4D-9ACA-C3D849F4E308}"/>
              </a:ext>
            </a:extLst>
          </p:cNvPr>
          <p:cNvSpPr txBox="1"/>
          <p:nvPr/>
        </p:nvSpPr>
        <p:spPr>
          <a:xfrm>
            <a:off x="539812" y="1008994"/>
            <a:ext cx="751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Simple SELECT </a:t>
            </a:r>
            <a:r>
              <a:rPr lang="it-IT" dirty="0" err="1"/>
              <a:t>query</a:t>
            </a:r>
            <a:r>
              <a:rPr lang="it-IT" dirty="0"/>
              <a:t> with output </a:t>
            </a:r>
            <a:r>
              <a:rPr lang="it-IT" dirty="0" err="1"/>
              <a:t>printing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assume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/>
              <a:t>names</a:t>
            </a:r>
            <a:r>
              <a:rPr lang="it-IT" dirty="0"/>
              <a:t> are </a:t>
            </a:r>
            <a:r>
              <a:rPr lang="it-IT" dirty="0" err="1"/>
              <a:t>known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483718"/>
      </p:ext>
    </p:extLst>
  </p:cSld>
  <p:clrMapOvr>
    <a:masterClrMapping/>
  </p:clrMapOvr>
  <p:transition spd="slow">
    <p:wipe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Client </a:t>
            </a:r>
            <a:r>
              <a:rPr lang="it-IT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example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PHP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54042-ACFA-0340-8549-E3CD0F72E445}"/>
              </a:ext>
            </a:extLst>
          </p:cNvPr>
          <p:cNvSpPr txBox="1"/>
          <p:nvPr/>
        </p:nvSpPr>
        <p:spPr>
          <a:xfrm>
            <a:off x="539813" y="1493315"/>
            <a:ext cx="8280000" cy="5016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&lt;?php </a:t>
            </a:r>
            <a:r>
              <a:rPr lang="en-US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We use the Bright Star Catalogue (BSC)</a:t>
            </a:r>
          </a:p>
          <a:p>
            <a:r>
              <a:rPr lang="en-US" sz="1600" noProof="1">
                <a:latin typeface="Consolas" charset="0"/>
                <a:ea typeface="Consolas" charset="0"/>
                <a:cs typeface="Consolas" charset="0"/>
              </a:rPr>
              <a:t>$mysqli = new mysqli('</a:t>
            </a:r>
            <a:r>
              <a:rPr lang="en-US" sz="1600" noProof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localhost</a:t>
            </a:r>
            <a:r>
              <a:rPr lang="en-US" sz="1600" noProof="1">
                <a:latin typeface="Consolas" charset="0"/>
                <a:ea typeface="Consolas" charset="0"/>
                <a:cs typeface="Consolas" charset="0"/>
              </a:rPr>
              <a:t>', 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</a:t>
            </a:r>
            <a:r>
              <a:rPr lang="en-US" sz="1600" noProof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mpe18usr</a:t>
            </a:r>
            <a:r>
              <a:rPr lang="en-US" sz="1600" noProof="1">
                <a:latin typeface="Consolas" charset="0"/>
                <a:ea typeface="Consolas" charset="0"/>
                <a:cs typeface="Consolas" charset="0"/>
              </a:rPr>
              <a:t>', 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</a:t>
            </a:r>
            <a:r>
              <a:rPr lang="en-US" sz="1600" noProof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mp18pass</a:t>
            </a:r>
            <a:r>
              <a:rPr lang="en-US" sz="1600" noProof="1">
                <a:latin typeface="Consolas" charset="0"/>
                <a:ea typeface="Consolas" charset="0"/>
                <a:cs typeface="Consolas" charset="0"/>
              </a:rPr>
              <a:t>', 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'</a:t>
            </a:r>
            <a:r>
              <a:rPr lang="en-US" sz="1600" noProof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mpe18db</a:t>
            </a:r>
            <a:r>
              <a:rPr lang="en-US" sz="1600" noProof="1">
                <a:latin typeface="Consolas" charset="0"/>
                <a:ea typeface="Consolas" charset="0"/>
                <a:cs typeface="Consolas" charset="0"/>
              </a:rPr>
              <a:t>');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$sql = "</a:t>
            </a:r>
            <a:r>
              <a:rPr lang="it-IT" sz="1600" noProof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SELECT name, ra, de, vmag FROM BSC ORDER BY vmag LIMIT 8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";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$result = $mysqli-&gt;query($sql);</a:t>
            </a:r>
          </a:p>
          <a:p>
            <a:endParaRPr lang="it-IT" sz="1600" noProof="1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echo "&lt;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table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&lt;tr&gt;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\n";</a:t>
            </a:r>
            <a:endParaRPr lang="it-IT" sz="1600" noProof="1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while ($finfo = $result-&gt;fetch_field())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  echo '&lt;th&gt;'. $finfo-&gt;name .'&lt;/th&gt;';   </a:t>
            </a:r>
            <a:r>
              <a:rPr lang="it-IT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field names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echo '&lt;/tr&gt;';</a:t>
            </a:r>
            <a:br>
              <a:rPr lang="mr-IN" sz="1600" noProof="1">
                <a:latin typeface="Consolas" charset="0"/>
                <a:ea typeface="Consolas" charset="0"/>
                <a:cs typeface="Consolas" charset="0"/>
              </a:rPr>
            </a:b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while ($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star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 = $result-&gt;fetch_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row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()) {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it-IT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data rows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  echo 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&lt;tr&gt;\n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  foreach ($row as $value)</a:t>
            </a: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    echo 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&lt;td nowrap&gt;$value&lt;/td&gt;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mr-IN" sz="1600" noProof="1">
                <a:latin typeface="Consolas" charset="0"/>
                <a:ea typeface="Consolas" charset="0"/>
                <a:cs typeface="Consolas" charset="0"/>
              </a:rPr>
            </a:b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  echo "&lt;/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tr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&gt;\n";</a:t>
            </a:r>
            <a:endParaRPr lang="it-IT" sz="1600" noProof="1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mr-IN" sz="1600" noProof="1">
                <a:latin typeface="Consolas" charset="0"/>
                <a:ea typeface="Consolas" charset="0"/>
                <a:cs typeface="Consolas" charset="0"/>
              </a:rPr>
            </a:b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echo "&lt;/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tr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&lt;/table&gt;</a:t>
            </a:r>
            <a:r>
              <a:rPr lang="mr-IN" sz="1600" noProof="1">
                <a:latin typeface="Consolas" charset="0"/>
                <a:ea typeface="Consolas" charset="0"/>
                <a:cs typeface="Consolas" charset="0"/>
              </a:rPr>
              <a:t>\n";</a:t>
            </a: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it-IT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end of the table</a:t>
            </a:r>
          </a:p>
          <a:p>
            <a:endParaRPr lang="it-IT" sz="1600" noProof="1">
              <a:latin typeface="Consolas" charset="0"/>
              <a:ea typeface="Consolas" charset="0"/>
              <a:cs typeface="Consolas" charset="0"/>
            </a:endParaRPr>
          </a:p>
          <a:p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if ($ressult) $result-&gt;free();   </a:t>
            </a:r>
            <a:r>
              <a:rPr lang="it-IT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clean the data object</a:t>
            </a:r>
            <a:br>
              <a:rPr lang="it-IT" sz="1600" noProof="1">
                <a:latin typeface="Consolas" charset="0"/>
                <a:ea typeface="Consolas" charset="0"/>
                <a:cs typeface="Consolas" charset="0"/>
              </a:rPr>
            </a:br>
            <a:r>
              <a:rPr lang="it-IT" sz="1600" noProof="1">
                <a:latin typeface="Consolas" charset="0"/>
                <a:ea typeface="Consolas" charset="0"/>
                <a:cs typeface="Consolas" charset="0"/>
              </a:rPr>
              <a:t>$mysqli-&gt;close();		</a:t>
            </a:r>
            <a:r>
              <a:rPr lang="it-IT" sz="1600" noProof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close the server connection</a:t>
            </a:r>
            <a:endParaRPr lang="en-US" sz="1600" noProof="1">
              <a:solidFill>
                <a:srgbClr val="C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noProof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?&gt;</a:t>
            </a:r>
            <a:endParaRPr lang="it-IT" sz="1600" noProof="1">
              <a:solidFill>
                <a:srgbClr val="0070C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1C89F-7F47-4E40-877F-DFBE05B38583}"/>
              </a:ext>
            </a:extLst>
          </p:cNvPr>
          <p:cNvSpPr txBox="1"/>
          <p:nvPr/>
        </p:nvSpPr>
        <p:spPr>
          <a:xfrm>
            <a:off x="539812" y="1008994"/>
            <a:ext cx="62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Simple SELECT </a:t>
            </a:r>
            <a:r>
              <a:rPr lang="it-IT" dirty="0" err="1"/>
              <a:t>query</a:t>
            </a:r>
            <a:r>
              <a:rPr lang="it-IT" dirty="0"/>
              <a:t> with output </a:t>
            </a:r>
            <a:r>
              <a:rPr lang="it-IT" dirty="0" err="1"/>
              <a:t>printing</a:t>
            </a:r>
            <a:r>
              <a:rPr lang="it-IT" dirty="0"/>
              <a:t>. </a:t>
            </a:r>
            <a:r>
              <a:rPr lang="it-IT" dirty="0" err="1"/>
              <a:t>Errors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managed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173671"/>
      </p:ext>
    </p:extLst>
  </p:cSld>
  <p:clrMapOvr>
    <a:masterClrMapping/>
  </p:clrMapOvr>
  <p:transition spd="slow">
    <p:wipe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Client </a:t>
            </a:r>
            <a:r>
              <a:rPr lang="it-IT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example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C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02B45-A436-7540-94E4-75C75C02FD26}"/>
              </a:ext>
            </a:extLst>
          </p:cNvPr>
          <p:cNvSpPr txBox="1"/>
          <p:nvPr/>
        </p:nvSpPr>
        <p:spPr>
          <a:xfrm>
            <a:off x="539812" y="2105425"/>
            <a:ext cx="8280375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my_global.h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mysql.h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main(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char **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("MySQL client version: %s\n", </a:t>
            </a:r>
            <a:r>
              <a:rPr lang="en-US" dirty="0" err="1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mysql_get_client_info</a:t>
            </a:r>
            <a:r>
              <a:rPr lang="en-US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exit(0);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it-IT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4AD1C-54EE-3444-AA6D-37783A4ABB0B}"/>
              </a:ext>
            </a:extLst>
          </p:cNvPr>
          <p:cNvSpPr txBox="1"/>
          <p:nvPr/>
        </p:nvSpPr>
        <p:spPr>
          <a:xfrm>
            <a:off x="539812" y="1109893"/>
            <a:ext cx="517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Simple information </a:t>
            </a:r>
            <a:r>
              <a:rPr lang="it-IT" dirty="0" err="1"/>
              <a:t>query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MySQL</a:t>
            </a:r>
            <a:r>
              <a:rPr lang="it-IT" dirty="0"/>
              <a:t> </a:t>
            </a:r>
            <a:r>
              <a:rPr lang="it-IT" i="1" dirty="0"/>
              <a:t>client</a:t>
            </a:r>
            <a:r>
              <a:rPr lang="it-IT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75747179"/>
      </p:ext>
    </p:extLst>
  </p:cSld>
  <p:clrMapOvr>
    <a:masterClrMapping/>
  </p:clrMapOvr>
  <p:transition spd="slow"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844" y="71415"/>
            <a:ext cx="88200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tabLst>
                <a:tab pos="7983538" algn="l"/>
              </a:tabLst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Client </a:t>
            </a:r>
            <a:r>
              <a:rPr lang="it-IT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example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: C – 2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EBB94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74242-8FFC-3046-8C85-625C37225123}"/>
              </a:ext>
            </a:extLst>
          </p:cNvPr>
          <p:cNvSpPr txBox="1"/>
          <p:nvPr/>
        </p:nvSpPr>
        <p:spPr>
          <a:xfrm>
            <a:off x="539812" y="1529123"/>
            <a:ext cx="8280375" cy="4832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1400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my_global.h</a:t>
            </a:r>
            <a:r>
              <a:rPr lang="en-US" sz="14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sz="14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#include &lt;</a:t>
            </a:r>
            <a:r>
              <a:rPr lang="en-US" sz="1400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mysql.h</a:t>
            </a:r>
            <a:r>
              <a:rPr lang="en-US" sz="14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main(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, char **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MYSQL *con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mysql_init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(NULL);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mysql_real_connect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(con, "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localhost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user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pass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4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db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", 0, NULL, 0);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mysql_query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(con, "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SELECT * FROM Messier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");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MYSQL_RES *result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mysql_store_result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(con);</a:t>
            </a:r>
          </a:p>
          <a:p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num_fields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mysql_num_fields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(result);  </a:t>
            </a:r>
            <a:r>
              <a:rPr lang="en-US" sz="1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number of columns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MYSQL_ROW row;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while ((row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mysql_fetch_row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(result))) {   </a:t>
            </a:r>
            <a:r>
              <a:rPr lang="en-US" sz="1400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// for each returned row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    for(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&lt;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num_fields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++)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      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("%s ", row[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] ? row[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] : "NULL");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("\n");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mysql_free_result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(result);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mysql_close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(con);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 exit(0);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it-IT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029F2-D146-884A-9263-B92056876B52}"/>
              </a:ext>
            </a:extLst>
          </p:cNvPr>
          <p:cNvSpPr txBox="1"/>
          <p:nvPr/>
        </p:nvSpPr>
        <p:spPr>
          <a:xfrm>
            <a:off x="539812" y="1008994"/>
            <a:ext cx="62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Simple SELECT </a:t>
            </a:r>
            <a:r>
              <a:rPr lang="it-IT" dirty="0" err="1"/>
              <a:t>query</a:t>
            </a:r>
            <a:r>
              <a:rPr lang="it-IT" dirty="0"/>
              <a:t> with output </a:t>
            </a:r>
            <a:r>
              <a:rPr lang="it-IT" dirty="0" err="1"/>
              <a:t>printing</a:t>
            </a:r>
            <a:r>
              <a:rPr lang="it-IT" dirty="0"/>
              <a:t>. </a:t>
            </a:r>
            <a:r>
              <a:rPr lang="it-IT" dirty="0" err="1"/>
              <a:t>Errors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managed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666890"/>
      </p:ext>
    </p:extLst>
  </p:cSld>
  <p:clrMapOvr>
    <a:masterClrMapping/>
  </p:clrMapOvr>
  <p:transition spd="slow">
    <p:wipe dir="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queries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51586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2000"/>
              </a:lnSpc>
              <a:buNone/>
            </a:pPr>
            <a:r>
              <a:rPr lang="en-GB" b="0" dirty="0" err="1">
                <a:solidFill>
                  <a:srgbClr val="FFFFFF"/>
                </a:solidFill>
                <a:cs typeface="Consolas"/>
              </a:rPr>
              <a:t>Subqueries</a:t>
            </a:r>
            <a:r>
              <a:rPr lang="en-GB" b="0" dirty="0">
                <a:solidFill>
                  <a:srgbClr val="FFFFFF"/>
                </a:solidFill>
                <a:cs typeface="Consolas"/>
              </a:rPr>
              <a:t> with ANY, IN, or SOME: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b="0" dirty="0" err="1">
                <a:solidFill>
                  <a:srgbClr val="FFFFFF"/>
                </a:solidFill>
                <a:cs typeface="Consolas"/>
              </a:rPr>
              <a:t>Subqueries</a:t>
            </a:r>
            <a:r>
              <a:rPr lang="en-GB" b="0" dirty="0">
                <a:solidFill>
                  <a:srgbClr val="FFFFFF"/>
                </a:solidFill>
                <a:cs typeface="Consolas"/>
              </a:rPr>
              <a:t> with ALL: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SELECT s1 FROM t1 WHERE s1 &gt; ALL (SELECT s1 FROM t2);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b="0" dirty="0">
                <a:cs typeface="Consolas"/>
              </a:rPr>
              <a:t>Finally, the expression is TRUE if table t2 is empty. So, the following expression is TRUE when table t2 is empty: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SELECT * FROM t1 WHERE 1 &gt; ALL (SELECT s1 FROM t2);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b="0" dirty="0">
                <a:solidFill>
                  <a:srgbClr val="FFFFFF"/>
                </a:solidFill>
                <a:cs typeface="Consolas"/>
              </a:rPr>
              <a:t>Note: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NOT IN</a:t>
            </a:r>
            <a:r>
              <a:rPr lang="en-GB" b="0" dirty="0">
                <a:solidFill>
                  <a:srgbClr val="FFFFFF"/>
                </a:solidFill>
                <a:cs typeface="Consolas"/>
              </a:rPr>
              <a:t> is an alias for </a:t>
            </a: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&lt;&gt; ALL</a:t>
            </a:r>
            <a:r>
              <a:rPr lang="en-GB" b="0" dirty="0">
                <a:solidFill>
                  <a:srgbClr val="FFFFFF"/>
                </a:solidFill>
                <a:cs typeface="Consolas"/>
              </a:rPr>
              <a:t>. Thus, these two statements are the same:</a:t>
            </a:r>
          </a:p>
          <a:p>
            <a:pPr marL="0" lvl="2" indent="0">
              <a:lnSpc>
                <a:spcPct val="102000"/>
              </a:lnSpc>
              <a:buNone/>
            </a:pPr>
            <a:endParaRPr lang="en-GB" sz="1800" b="0" dirty="0">
              <a:solidFill>
                <a:srgbClr val="CCFFCC"/>
              </a:solidFill>
              <a:latin typeface="Consolas"/>
              <a:cs typeface="Consolas"/>
            </a:endParaRP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SELECT s1 FROM t1 WHERE s1 &lt;&gt; ALL (SELECT s1 FROM t2);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sz="1800" b="0" dirty="0">
                <a:solidFill>
                  <a:srgbClr val="CCFFCC"/>
                </a:solidFill>
                <a:latin typeface="Consolas"/>
                <a:cs typeface="Consolas"/>
              </a:rPr>
              <a:t>SELECT s1 FROM t1 WHERE s1 NOT IN (SELECT s1 FROM t2);</a:t>
            </a:r>
          </a:p>
        </p:txBody>
      </p:sp>
    </p:spTree>
    <p:extLst>
      <p:ext uri="{BB962C8B-B14F-4D97-AF65-F5344CB8AC3E}">
        <p14:creationId xmlns:p14="http://schemas.microsoft.com/office/powerpoint/2010/main" val="587303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SQL queries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8001" y="927049"/>
            <a:ext cx="8567999" cy="1186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2000"/>
              </a:lnSpc>
              <a:buNone/>
            </a:pPr>
            <a:r>
              <a:rPr lang="en-GB" dirty="0">
                <a:solidFill>
                  <a:srgbClr val="FFFFFF"/>
                </a:solidFill>
                <a:cs typeface="Consolas"/>
              </a:rPr>
              <a:t>Row </a:t>
            </a:r>
            <a:r>
              <a:rPr lang="en-GB" dirty="0" err="1">
                <a:solidFill>
                  <a:srgbClr val="FFFFFF"/>
                </a:solidFill>
                <a:cs typeface="Consolas"/>
              </a:rPr>
              <a:t>Subqueries</a:t>
            </a:r>
            <a:r>
              <a:rPr lang="en-GB" dirty="0">
                <a:solidFill>
                  <a:srgbClr val="FFFFFF"/>
                </a:solidFill>
                <a:cs typeface="Consolas"/>
              </a:rPr>
              <a:t>: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dirty="0">
                <a:solidFill>
                  <a:srgbClr val="FFFFFF"/>
                </a:solidFill>
                <a:cs typeface="Consolas"/>
              </a:rPr>
              <a:t>Prepared queries:</a:t>
            </a:r>
          </a:p>
          <a:p>
            <a:pPr marL="0" lvl="2" indent="0">
              <a:lnSpc>
                <a:spcPct val="102000"/>
              </a:lnSpc>
              <a:buNone/>
            </a:pPr>
            <a:r>
              <a:rPr lang="en-GB" dirty="0">
                <a:solidFill>
                  <a:srgbClr val="FFFFFF"/>
                </a:solidFill>
                <a:cs typeface="Consola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93139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RDBMS web access / usage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A9728-CA97-F143-BC99-C9B344B5056F}"/>
              </a:ext>
            </a:extLst>
          </p:cNvPr>
          <p:cNvSpPr txBox="1"/>
          <p:nvPr/>
        </p:nvSpPr>
        <p:spPr>
          <a:xfrm>
            <a:off x="539812" y="1008994"/>
            <a:ext cx="62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Modern web sites tipically use 4 resources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C1543F-905B-9D42-B605-805095BAEF2F}"/>
              </a:ext>
            </a:extLst>
          </p:cNvPr>
          <p:cNvSpPr/>
          <p:nvPr/>
        </p:nvSpPr>
        <p:spPr>
          <a:xfrm>
            <a:off x="1561938" y="1849136"/>
            <a:ext cx="6373771" cy="42054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>
                <a:solidFill>
                  <a:srgbClr val="C00000"/>
                </a:solidFill>
              </a:rPr>
              <a:t>Web site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26728E-38C9-3A42-950D-DFE07156828A}"/>
              </a:ext>
            </a:extLst>
          </p:cNvPr>
          <p:cNvSpPr/>
          <p:nvPr/>
        </p:nvSpPr>
        <p:spPr>
          <a:xfrm>
            <a:off x="1868136" y="2956835"/>
            <a:ext cx="2664000" cy="91001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en-GB" sz="2400">
                <a:solidFill>
                  <a:schemeClr val="accent6">
                    <a:lumMod val="40000"/>
                    <a:lumOff val="60000"/>
                  </a:schemeClr>
                </a:solidFill>
              </a:rPr>
              <a:t>CSS3</a:t>
            </a:r>
          </a:p>
          <a:p>
            <a:pPr algn="ctr"/>
            <a:r>
              <a:rPr lang="en-GB" sz="2000"/>
              <a:t>Appearance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CA2737-9EFE-1448-9073-F79597AD6C59}"/>
              </a:ext>
            </a:extLst>
          </p:cNvPr>
          <p:cNvSpPr/>
          <p:nvPr/>
        </p:nvSpPr>
        <p:spPr>
          <a:xfrm>
            <a:off x="1868136" y="4557027"/>
            <a:ext cx="2664000" cy="91001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en-GB" sz="2400">
                <a:solidFill>
                  <a:schemeClr val="accent2">
                    <a:lumMod val="60000"/>
                    <a:lumOff val="40000"/>
                  </a:schemeClr>
                </a:solidFill>
              </a:rPr>
              <a:t>HTML5</a:t>
            </a:r>
          </a:p>
          <a:p>
            <a:pPr algn="ctr"/>
            <a:r>
              <a:rPr lang="en-GB" sz="2000"/>
              <a:t>Scheleton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DF3030-B862-2B42-BC6D-A7DB82072951}"/>
              </a:ext>
            </a:extLst>
          </p:cNvPr>
          <p:cNvSpPr/>
          <p:nvPr/>
        </p:nvSpPr>
        <p:spPr>
          <a:xfrm>
            <a:off x="4955466" y="4557027"/>
            <a:ext cx="2664000" cy="91001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en-GB" sz="2400">
                <a:solidFill>
                  <a:srgbClr val="FFFF00"/>
                </a:solidFill>
              </a:rPr>
              <a:t>PHP</a:t>
            </a:r>
          </a:p>
          <a:p>
            <a:pPr algn="ctr"/>
            <a:r>
              <a:rPr lang="en-GB" sz="2000"/>
              <a:t>Server side oper.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717799-CA83-D842-BDD7-58E6E14888D0}"/>
              </a:ext>
            </a:extLst>
          </p:cNvPr>
          <p:cNvSpPr/>
          <p:nvPr/>
        </p:nvSpPr>
        <p:spPr>
          <a:xfrm>
            <a:off x="4955466" y="2956835"/>
            <a:ext cx="2664000" cy="910016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>
            <a:spAutoFit/>
          </a:bodyPr>
          <a:lstStyle/>
          <a:p>
            <a:pPr algn="ctr"/>
            <a:r>
              <a:rPr lang="en-GB" sz="2400">
                <a:solidFill>
                  <a:schemeClr val="accent5">
                    <a:lumMod val="40000"/>
                    <a:lumOff val="60000"/>
                  </a:schemeClr>
                </a:solidFill>
              </a:rPr>
              <a:t>JavaScript</a:t>
            </a:r>
          </a:p>
          <a:p>
            <a:pPr algn="ctr"/>
            <a:r>
              <a:rPr lang="en-GB" sz="2000"/>
              <a:t>Content manag.</a:t>
            </a:r>
          </a:p>
        </p:txBody>
      </p:sp>
    </p:spTree>
    <p:extLst>
      <p:ext uri="{BB962C8B-B14F-4D97-AF65-F5344CB8AC3E}">
        <p14:creationId xmlns:p14="http://schemas.microsoft.com/office/powerpoint/2010/main" val="1135897451"/>
      </p:ext>
    </p:extLst>
  </p:cSld>
  <p:clrMapOvr>
    <a:masterClrMapping/>
  </p:clrMapOvr>
  <p:transition spd="slow">
    <p:wipe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RDBMS web access / usage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A9728-CA97-F143-BC99-C9B344B5056F}"/>
              </a:ext>
            </a:extLst>
          </p:cNvPr>
          <p:cNvSpPr txBox="1"/>
          <p:nvPr/>
        </p:nvSpPr>
        <p:spPr>
          <a:xfrm>
            <a:off x="539812" y="1008994"/>
            <a:ext cx="620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 JavaScript libraries for web graphics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70025-38C8-A54C-B2E6-E8C6EFEAA6C2}"/>
              </a:ext>
            </a:extLst>
          </p:cNvPr>
          <p:cNvSpPr txBox="1"/>
          <p:nvPr/>
        </p:nvSpPr>
        <p:spPr>
          <a:xfrm>
            <a:off x="540000" y="1873866"/>
            <a:ext cx="828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it-IT" sz="2800" dirty="0" err="1"/>
              <a:t>amCharts</a:t>
            </a:r>
            <a:r>
              <a:rPr lang="it-IT" sz="2800" dirty="0"/>
              <a:t>: </a:t>
            </a:r>
            <a:r>
              <a:rPr lang="it-IT" sz="2800" dirty="0">
                <a:hlinkClick r:id="rId2"/>
              </a:rPr>
              <a:t>https://www.amcharts.com/</a:t>
            </a:r>
            <a:endParaRPr lang="it-IT" sz="2800" dirty="0"/>
          </a:p>
          <a:p>
            <a:pPr marL="814950" lvl="1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§"/>
            </a:pPr>
            <a:r>
              <a:rPr lang="it-IT" sz="2400" dirty="0" err="1"/>
              <a:t>See</a:t>
            </a:r>
            <a:r>
              <a:rPr lang="it-IT" sz="2400" dirty="0"/>
              <a:t> </a:t>
            </a:r>
            <a:r>
              <a:rPr lang="it-IT" sz="2400" dirty="0" err="1"/>
              <a:t>examples</a:t>
            </a:r>
            <a:r>
              <a:rPr lang="it-IT" sz="2400" dirty="0"/>
              <a:t> page: </a:t>
            </a:r>
            <a:r>
              <a:rPr lang="it-IT" sz="2400" dirty="0">
                <a:hlinkClick r:id="rId3"/>
              </a:rPr>
              <a:t>https://www.amcharts.com/demos/</a:t>
            </a:r>
            <a:endParaRPr lang="it-IT" sz="2400" dirty="0"/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it-IT" sz="2800" dirty="0" err="1"/>
              <a:t>Plotly.js</a:t>
            </a:r>
            <a:r>
              <a:rPr lang="it-IT" sz="2800" dirty="0"/>
              <a:t>: </a:t>
            </a:r>
            <a:r>
              <a:rPr lang="it-IT" sz="2800" dirty="0" err="1">
                <a:hlinkClick r:id="rId4"/>
              </a:rPr>
              <a:t>https</a:t>
            </a:r>
            <a:r>
              <a:rPr lang="it-IT" sz="2800" dirty="0">
                <a:hlinkClick r:id="rId4"/>
              </a:rPr>
              <a:t>://</a:t>
            </a:r>
            <a:r>
              <a:rPr lang="it-IT" sz="2800" dirty="0" err="1">
                <a:hlinkClick r:id="rId4"/>
              </a:rPr>
              <a:t>plot.ly</a:t>
            </a:r>
            <a:r>
              <a:rPr lang="it-IT" sz="2800" dirty="0">
                <a:hlinkClick r:id="rId4"/>
              </a:rPr>
              <a:t>/</a:t>
            </a:r>
            <a:r>
              <a:rPr lang="it-IT" sz="2800" dirty="0" err="1">
                <a:hlinkClick r:id="rId4"/>
              </a:rPr>
              <a:t>javascript</a:t>
            </a:r>
            <a:r>
              <a:rPr lang="it-IT" sz="2800" dirty="0">
                <a:hlinkClick r:id="rId4"/>
              </a:rPr>
              <a:t>/</a:t>
            </a:r>
            <a:endParaRPr lang="it-IT" sz="2800" dirty="0"/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it-IT" sz="2800" dirty="0"/>
              <a:t>D3.js: </a:t>
            </a:r>
            <a:r>
              <a:rPr lang="it-IT" sz="2800" dirty="0" err="1">
                <a:hlinkClick r:id="rId5"/>
              </a:rPr>
              <a:t>https</a:t>
            </a:r>
            <a:r>
              <a:rPr lang="it-IT" sz="2800" dirty="0">
                <a:hlinkClick r:id="rId5"/>
              </a:rPr>
              <a:t>://d3js.org/</a:t>
            </a:r>
            <a:endParaRPr lang="it-IT" sz="2800" dirty="0"/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it-IT" sz="2800" dirty="0" err="1"/>
              <a:t>Flot</a:t>
            </a:r>
            <a:r>
              <a:rPr lang="it-IT" sz="2800" dirty="0"/>
              <a:t>: </a:t>
            </a:r>
            <a:r>
              <a:rPr lang="it-IT" sz="2800" dirty="0">
                <a:hlinkClick r:id="rId6"/>
              </a:rPr>
              <a:t>http://www.flotcharts.org/</a:t>
            </a:r>
            <a:endParaRPr lang="it-IT" sz="2800" dirty="0"/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it-IT" sz="2800" dirty="0" err="1"/>
              <a:t>Bokeh</a:t>
            </a:r>
            <a:r>
              <a:rPr lang="it-IT" sz="2800" dirty="0"/>
              <a:t> (</a:t>
            </a:r>
            <a:r>
              <a:rPr lang="it-IT" sz="2800" dirty="0" err="1"/>
              <a:t>python</a:t>
            </a:r>
            <a:r>
              <a:rPr lang="it-IT" sz="2800" dirty="0"/>
              <a:t> </a:t>
            </a:r>
            <a:r>
              <a:rPr lang="it-IT" sz="2800" dirty="0" err="1"/>
              <a:t>oriented</a:t>
            </a:r>
            <a:r>
              <a:rPr lang="it-IT" sz="2800" dirty="0"/>
              <a:t>): </a:t>
            </a:r>
            <a:r>
              <a:rPr lang="it-IT" sz="2800" dirty="0">
                <a:hlinkClick r:id="rId7"/>
              </a:rPr>
              <a:t>http://bokeh.pydata.org/en/latest/</a:t>
            </a:r>
            <a:endParaRPr lang="it-IT" sz="2800" dirty="0"/>
          </a:p>
          <a:p>
            <a:pPr marL="357750" indent="-357750">
              <a:spcBef>
                <a:spcPts val="1000"/>
              </a:spcBef>
              <a:spcAft>
                <a:spcPts val="200"/>
              </a:spcAft>
              <a:buFont typeface="Wingdings" charset="2"/>
              <a:buChar char="Ø"/>
            </a:pPr>
            <a:r>
              <a:rPr lang="mr-IN" sz="2800" dirty="0"/>
              <a:t>…</a:t>
            </a:r>
            <a:r>
              <a:rPr lang="it-IT" sz="2800" dirty="0"/>
              <a:t> and </a:t>
            </a:r>
            <a:r>
              <a:rPr lang="it-IT" sz="2800" dirty="0" err="1"/>
              <a:t>many</a:t>
            </a:r>
            <a:r>
              <a:rPr lang="it-IT" sz="2800" dirty="0"/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2916108194"/>
      </p:ext>
    </p:extLst>
  </p:cSld>
  <p:clrMapOvr>
    <a:masterClrMapping/>
  </p:clrMapOvr>
  <p:transition spd="slow"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1469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16" y="107577"/>
            <a:ext cx="8685503" cy="687958"/>
          </a:xfrm>
        </p:spPr>
        <p:txBody>
          <a:bodyPr lIns="36000" rIns="36000"/>
          <a:lstStyle/>
          <a:p>
            <a:r>
              <a:rPr lang="en-US" sz="3200" dirty="0">
                <a:solidFill>
                  <a:srgbClr val="D7E4BD"/>
                </a:solidFill>
              </a:rPr>
              <a:t>DBMS: reduced application development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1" y="1018843"/>
            <a:ext cx="8567999" cy="4037002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0" dirty="0"/>
              <a:t>Higher level of data abstraction.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Application portability.</a:t>
            </a:r>
          </a:p>
          <a:p>
            <a:pPr>
              <a:buFont typeface="Wingdings" pitchFamily="2" charset="2"/>
              <a:buChar char="Ø"/>
            </a:pPr>
            <a:r>
              <a:rPr lang="en-US" b="0" dirty="0"/>
              <a:t>Queries are written in a high level language (SQL) tailored for database applications. Example:</a:t>
            </a:r>
          </a:p>
          <a:p>
            <a:pPr marL="403225" lvl="1" indent="0">
              <a:buNone/>
            </a:pPr>
            <a:r>
              <a:rPr lang="en-US" b="0" dirty="0">
                <a:solidFill>
                  <a:srgbClr val="CCFFCC"/>
                </a:solidFill>
                <a:latin typeface="Courier"/>
                <a:cs typeface="Courier"/>
              </a:rPr>
              <a:t>  </a:t>
            </a:r>
            <a:r>
              <a:rPr lang="en-US" b="0" dirty="0">
                <a:solidFill>
                  <a:srgbClr val="CCFFCC"/>
                </a:solidFill>
                <a:latin typeface="Consolas"/>
                <a:cs typeface="Consolas"/>
              </a:rPr>
              <a:t>SELECT</a:t>
            </a:r>
            <a:r>
              <a:rPr lang="en-US" b="0" dirty="0">
                <a:latin typeface="Consolas"/>
                <a:cs typeface="Consolas"/>
              </a:rPr>
              <a:t> </a:t>
            </a:r>
            <a:r>
              <a:rPr lang="en-US" b="0" dirty="0" err="1">
                <a:latin typeface="Consolas"/>
                <a:cs typeface="Consolas"/>
              </a:rPr>
              <a:t>starname</a:t>
            </a:r>
            <a:endParaRPr lang="en-US" b="0" dirty="0">
              <a:latin typeface="Consolas"/>
              <a:cs typeface="Consolas"/>
            </a:endParaRPr>
          </a:p>
          <a:p>
            <a:pPr lvl="1">
              <a:buFont typeface="Wingdings" charset="0"/>
              <a:buNone/>
            </a:pPr>
            <a:r>
              <a:rPr lang="en-US" b="0" dirty="0">
                <a:solidFill>
                  <a:srgbClr val="CCFFCC"/>
                </a:solidFill>
                <a:latin typeface="Consolas"/>
                <a:cs typeface="Consolas"/>
              </a:rPr>
              <a:t>  FROM</a:t>
            </a:r>
            <a:r>
              <a:rPr lang="en-US" b="0" dirty="0">
                <a:latin typeface="Consolas"/>
                <a:cs typeface="Consolas"/>
              </a:rPr>
              <a:t> </a:t>
            </a:r>
            <a:r>
              <a:rPr lang="en-US" b="0" dirty="0" err="1">
                <a:latin typeface="Consolas"/>
                <a:cs typeface="Consolas"/>
              </a:rPr>
              <a:t>StarCatalogue</a:t>
            </a:r>
            <a:endParaRPr lang="en-US" b="0" dirty="0">
              <a:latin typeface="Consolas"/>
              <a:cs typeface="Consolas"/>
            </a:endParaRPr>
          </a:p>
          <a:p>
            <a:pPr lvl="1">
              <a:buFont typeface="Wingdings" charset="0"/>
              <a:buNone/>
            </a:pPr>
            <a:r>
              <a:rPr lang="en-US" b="0" dirty="0">
                <a:solidFill>
                  <a:srgbClr val="CCFFCC"/>
                </a:solidFill>
                <a:latin typeface="Consolas"/>
                <a:cs typeface="Consolas"/>
              </a:rPr>
              <a:t>  </a:t>
            </a:r>
            <a:r>
              <a:rPr lang="en-US" b="0" dirty="0">
                <a:latin typeface="Consolas"/>
                <a:cs typeface="Consolas"/>
              </a:rPr>
              <a:t>[ </a:t>
            </a:r>
            <a:r>
              <a:rPr lang="en-US" b="0" dirty="0">
                <a:solidFill>
                  <a:srgbClr val="CCFFCC"/>
                </a:solidFill>
                <a:latin typeface="Consolas"/>
                <a:cs typeface="Consolas"/>
              </a:rPr>
              <a:t>WHERE</a:t>
            </a:r>
            <a:r>
              <a:rPr lang="en-US" b="0" dirty="0">
                <a:latin typeface="Consolas"/>
                <a:cs typeface="Consolas"/>
              </a:rPr>
              <a:t> class = 3 ]</a:t>
            </a:r>
          </a:p>
          <a:p>
            <a:pPr lvl="1">
              <a:buNone/>
            </a:pPr>
            <a:endParaRPr lang="en-US" sz="1200" b="0" dirty="0"/>
          </a:p>
          <a:p>
            <a:pPr lvl="1">
              <a:buNone/>
            </a:pPr>
            <a:r>
              <a:rPr lang="en-US" sz="2400" b="0" dirty="0"/>
              <a:t>In terms of relational algebra it is:</a:t>
            </a:r>
            <a:endParaRPr lang="en-US" sz="2400" b="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0353" y="3094973"/>
            <a:ext cx="375915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- what to get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- from which dataset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- optionally applying a filter</a:t>
            </a:r>
          </a:p>
        </p:txBody>
      </p:sp>
      <p:sp>
        <p:nvSpPr>
          <p:cNvPr id="5" name="Left Brace 4"/>
          <p:cNvSpPr/>
          <p:nvPr/>
        </p:nvSpPr>
        <p:spPr>
          <a:xfrm>
            <a:off x="4706471" y="3094973"/>
            <a:ext cx="418353" cy="1270914"/>
          </a:xfrm>
          <a:prstGeom prst="leftBrace">
            <a:avLst/>
          </a:prstGeom>
          <a:ln w="44450" cmpd="sng"/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78876" y="5091502"/>
            <a:ext cx="1422954" cy="1326105"/>
          </a:xfrm>
          <a:prstGeom prst="rect">
            <a:avLst/>
          </a:prstGeom>
          <a:noFill/>
          <a:ln w="44450" cmpd="sng">
            <a:solidFill>
              <a:schemeClr val="accent1"/>
            </a:solidFill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lIns="144000" tIns="108000" bIns="108000" rtlCol="0">
            <a:spAutoFit/>
          </a:bodyPr>
          <a:lstStyle/>
          <a:p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SELECT </a:t>
            </a:r>
            <a:r>
              <a:rPr lang="en-US" sz="24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L</a:t>
            </a:r>
          </a:p>
          <a:p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FROM   </a:t>
            </a:r>
            <a:r>
              <a:rPr lang="en-US" sz="24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R</a:t>
            </a:r>
          </a:p>
          <a:p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WHERE </a:t>
            </a:r>
            <a:r>
              <a:rPr lang="en-US" sz="24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816" y="5396903"/>
            <a:ext cx="1568591" cy="58610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>
            <a:outerShdw blurRad="101600" dist="63500" dir="2700000" algn="tl" rotWithShape="0">
              <a:srgbClr val="000000">
                <a:alpha val="75000"/>
              </a:srgbClr>
            </a:outerShdw>
          </a:effectLst>
        </p:spPr>
        <p:txBody>
          <a:bodyPr wrap="square" bIns="108000" rtlCol="0">
            <a:spAutoFit/>
          </a:bodyPr>
          <a:lstStyle/>
          <a:p>
            <a:pPr algn="ctr"/>
            <a:r>
              <a:rPr lang="en-US" sz="28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π</a:t>
            </a:r>
            <a:r>
              <a:rPr lang="en-US" sz="2400" baseline="-250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L </a:t>
            </a:r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( </a:t>
            </a:r>
            <a:r>
              <a:rPr lang="en-US" sz="2800" dirty="0" err="1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σ</a:t>
            </a:r>
            <a:r>
              <a:rPr lang="en-US" sz="2400" baseline="-25000" dirty="0" err="1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C</a:t>
            </a:r>
            <a:r>
              <a:rPr lang="en-US" sz="2400" baseline="-250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(</a:t>
            </a:r>
            <a:r>
              <a:rPr lang="en-US" sz="2400" dirty="0">
                <a:solidFill>
                  <a:srgbClr val="CCFFCC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R</a:t>
            </a:r>
            <a:r>
              <a:rPr lang="en-US" sz="240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rPr>
              <a:t>) )</a:t>
            </a:r>
            <a:endParaRPr lang="en-US" sz="2400" dirty="0">
              <a:solidFill>
                <a:srgbClr val="CCFFCC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74321" y="5396903"/>
            <a:ext cx="841531" cy="586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85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Custom 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C7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31179</TotalTime>
  <Words>8648</Words>
  <Application>Microsoft Macintosh PowerPoint</Application>
  <PresentationFormat>On-screen Show (4:3)</PresentationFormat>
  <Paragraphs>1141</Paragraphs>
  <Slides>88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2" baseType="lpstr">
      <vt:lpstr>ＭＳ Ｐゴシック</vt:lpstr>
      <vt:lpstr>Andale Mono</vt:lpstr>
      <vt:lpstr>Arial</vt:lpstr>
      <vt:lpstr>Bitstream Vera Sans</vt:lpstr>
      <vt:lpstr>Calibri</vt:lpstr>
      <vt:lpstr>Consolas</vt:lpstr>
      <vt:lpstr>Courier</vt:lpstr>
      <vt:lpstr>Courier New</vt:lpstr>
      <vt:lpstr>Mangal</vt:lpstr>
      <vt:lpstr>Symbol</vt:lpstr>
      <vt:lpstr>Times New Roman</vt:lpstr>
      <vt:lpstr>Verdana</vt:lpstr>
      <vt:lpstr>Wingdings</vt:lpstr>
      <vt:lpstr>Orbit</vt:lpstr>
      <vt:lpstr>Relational Databases Fundamentals</vt:lpstr>
      <vt:lpstr>Where to look</vt:lpstr>
      <vt:lpstr>PowerPoint Presentation</vt:lpstr>
      <vt:lpstr>Messier catalogue</vt:lpstr>
      <vt:lpstr>Database Management System (DBMS): principles</vt:lpstr>
      <vt:lpstr>DBMS: principles (2)</vt:lpstr>
      <vt:lpstr>DBMS: principles (3)</vt:lpstr>
      <vt:lpstr>Structure of a DBMS</vt:lpstr>
      <vt:lpstr>DBMS: reduced application development time</vt:lpstr>
      <vt:lpstr>DBMS: the Structured Query Language (SQL)</vt:lpstr>
      <vt:lpstr>DBMS: data independence and efficient access</vt:lpstr>
      <vt:lpstr>DBMS: crashes recovery, security, etc.</vt:lpstr>
      <vt:lpstr>DBMS: transactions - atomicity</vt:lpstr>
      <vt:lpstr>DBMS: terminology</vt:lpstr>
      <vt:lpstr>DBMS: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HTM: Hierarchical Triangular Mesh</vt:lpstr>
      <vt:lpstr>HEALPix: Hierarchical Equal Area isoLatitude    Pixelization</vt:lpstr>
      <vt:lpstr>PowerPoint Presentation</vt:lpstr>
      <vt:lpstr>PowerPoint Presentation</vt:lpstr>
      <vt:lpstr>PowerPoint Presentation</vt:lpstr>
      <vt:lpstr>DIF: dynamic indexing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SQL: Structured Query Language</vt:lpstr>
      <vt:lpstr>SQL extensions and DB servers</vt:lpstr>
      <vt:lpstr>SQL: the language Statements</vt:lpstr>
      <vt:lpstr>DDL: Data Definition Language</vt:lpstr>
      <vt:lpstr>DML: Data Manipulation Language</vt:lpstr>
      <vt:lpstr>DML: Data Manipulation Language (2)</vt:lpstr>
      <vt:lpstr>DCL: Administration Statements</vt:lpstr>
      <vt:lpstr>SQL: Utility Statements and common clauses</vt:lpstr>
      <vt:lpstr>SQL: Functions and Operators</vt:lpstr>
      <vt:lpstr>SQL: Functions and Operators</vt:lpstr>
      <vt:lpstr>The importance of indexing</vt:lpstr>
      <vt:lpstr>The importance of indexing</vt:lpstr>
      <vt:lpstr>The importance of indexing</vt:lpstr>
      <vt:lpstr>PowerPoint Presentation</vt:lpstr>
      <vt:lpstr>PowerPoint Presentation</vt:lpstr>
      <vt:lpstr>PowerPoint Presentation</vt:lpstr>
      <vt:lpstr>SQL functions / procedures</vt:lpstr>
      <vt:lpstr>SQL functions / procedures</vt:lpstr>
      <vt:lpstr>SQL functions / procedures</vt:lpstr>
      <vt:lpstr>SQL functions / procedures</vt:lpstr>
      <vt:lpstr>SQL functions / procedures</vt:lpstr>
      <vt:lpstr>Aggregating</vt:lpstr>
      <vt:lpstr>Aggregating</vt:lpstr>
      <vt:lpstr>Views</vt:lpstr>
      <vt:lpstr>Views</vt:lpstr>
      <vt:lpstr>Views</vt:lpstr>
      <vt:lpstr>How to insert data files into a DB</vt:lpstr>
      <vt:lpstr>How to export data from one DB to another</vt:lpstr>
      <vt:lpstr>Import/export examples: SQL</vt:lpstr>
      <vt:lpstr>Import/export examples: SQL</vt:lpstr>
      <vt:lpstr>Import/export examples: shell commands</vt:lpstr>
      <vt:lpstr>Import/export examples: custom programs</vt:lpstr>
      <vt:lpstr>PowerPoint Presentation</vt:lpstr>
      <vt:lpstr>PowerPoint Presentation</vt:lpstr>
      <vt:lpstr>PowerPoint Presentation</vt:lpstr>
      <vt:lpstr>DIF: HTM multi-depth progressive erosion</vt:lpstr>
      <vt:lpstr>Some client access examples</vt:lpstr>
      <vt:lpstr>PowerPoint Presentation</vt:lpstr>
      <vt:lpstr>PowerPoint Presentation</vt:lpstr>
      <vt:lpstr>PowerPoint Presentation</vt:lpstr>
      <vt:lpstr>PowerPoint Presentation</vt:lpstr>
      <vt:lpstr>SQL queries</vt:lpstr>
      <vt:lpstr>SQL queries</vt:lpstr>
      <vt:lpstr>RDBMS web access / usage</vt:lpstr>
      <vt:lpstr>RDBMS web access / usage</vt:lpstr>
      <vt:lpstr>PowerPoint Presentation</vt:lpstr>
    </vt:vector>
  </TitlesOfParts>
  <Manager/>
  <Company>IASF-INAF</Company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 in astronomy</dc:title>
  <dc:subject/>
  <dc:creator>Luciano Nicastro</dc:creator>
  <cp:keywords/>
  <dc:description/>
  <cp:lastModifiedBy>Microsoft Office User</cp:lastModifiedBy>
  <cp:revision>316</cp:revision>
  <dcterms:created xsi:type="dcterms:W3CDTF">2011-03-28T15:03:23Z</dcterms:created>
  <dcterms:modified xsi:type="dcterms:W3CDTF">2018-05-23T19:19:01Z</dcterms:modified>
  <cp:category/>
</cp:coreProperties>
</file>